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3D9F3-BC26-421C-9E42-6BABA89359C1}" v="10" dt="2024-06-24T15:25:04.5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pesh Kamisetti" userId="365d4e641d45e074" providerId="LiveId" clId="{14C3D9F3-BC26-421C-9E42-6BABA89359C1}"/>
    <pc:docChg chg="undo custSel addSld delSld modSld">
      <pc:chgData name="Rupesh Kamisetti" userId="365d4e641d45e074" providerId="LiveId" clId="{14C3D9F3-BC26-421C-9E42-6BABA89359C1}" dt="2024-06-24T15:30:16.831" v="126" actId="255"/>
      <pc:docMkLst>
        <pc:docMk/>
      </pc:docMkLst>
      <pc:sldChg chg="addSp delSp modSp mod chgLayout">
        <pc:chgData name="Rupesh Kamisetti" userId="365d4e641d45e074" providerId="LiveId" clId="{14C3D9F3-BC26-421C-9E42-6BABA89359C1}" dt="2024-06-24T15:10:09.300" v="3" actId="6264"/>
        <pc:sldMkLst>
          <pc:docMk/>
          <pc:sldMk cId="3855277065" sldId="256"/>
        </pc:sldMkLst>
        <pc:spChg chg="mod ord">
          <ac:chgData name="Rupesh Kamisetti" userId="365d4e641d45e074" providerId="LiveId" clId="{14C3D9F3-BC26-421C-9E42-6BABA89359C1}" dt="2024-06-24T15:10:09.300" v="3" actId="6264"/>
          <ac:spMkLst>
            <pc:docMk/>
            <pc:sldMk cId="3855277065" sldId="256"/>
            <ac:spMk id="2" creationId="{1041292D-371E-5BE8-47C1-D01CA9C3CFFB}"/>
          </ac:spMkLst>
        </pc:spChg>
        <pc:spChg chg="mod ord">
          <ac:chgData name="Rupesh Kamisetti" userId="365d4e641d45e074" providerId="LiveId" clId="{14C3D9F3-BC26-421C-9E42-6BABA89359C1}" dt="2024-06-24T15:10:09.300" v="3" actId="6264"/>
          <ac:spMkLst>
            <pc:docMk/>
            <pc:sldMk cId="3855277065" sldId="256"/>
            <ac:spMk id="3" creationId="{253CED68-97C8-7137-C017-497890E0CF3B}"/>
          </ac:spMkLst>
        </pc:spChg>
        <pc:spChg chg="add del mod">
          <ac:chgData name="Rupesh Kamisetti" userId="365d4e641d45e074" providerId="LiveId" clId="{14C3D9F3-BC26-421C-9E42-6BABA89359C1}" dt="2024-06-24T15:10:09.300" v="3" actId="6264"/>
          <ac:spMkLst>
            <pc:docMk/>
            <pc:sldMk cId="3855277065" sldId="256"/>
            <ac:spMk id="9" creationId="{D3C975E4-5D21-DB74-72EB-5BBF64E7BEB0}"/>
          </ac:spMkLst>
        </pc:spChg>
        <pc:spChg chg="add del mod">
          <ac:chgData name="Rupesh Kamisetti" userId="365d4e641d45e074" providerId="LiveId" clId="{14C3D9F3-BC26-421C-9E42-6BABA89359C1}" dt="2024-06-24T15:10:09.300" v="3" actId="6264"/>
          <ac:spMkLst>
            <pc:docMk/>
            <pc:sldMk cId="3855277065" sldId="256"/>
            <ac:spMk id="10" creationId="{30579CFB-CBFB-BBD6-2237-508A98B25075}"/>
          </ac:spMkLst>
        </pc:spChg>
        <pc:spChg chg="add del mod">
          <ac:chgData name="Rupesh Kamisetti" userId="365d4e641d45e074" providerId="LiveId" clId="{14C3D9F3-BC26-421C-9E42-6BABA89359C1}" dt="2024-06-24T15:10:07.886" v="2" actId="6264"/>
          <ac:spMkLst>
            <pc:docMk/>
            <pc:sldMk cId="3855277065" sldId="256"/>
            <ac:spMk id="11" creationId="{0D9F8BA7-460E-E353-9ADB-3B29A1DF0A42}"/>
          </ac:spMkLst>
        </pc:spChg>
        <pc:spChg chg="add del mod">
          <ac:chgData name="Rupesh Kamisetti" userId="365d4e641d45e074" providerId="LiveId" clId="{14C3D9F3-BC26-421C-9E42-6BABA89359C1}" dt="2024-06-24T15:10:07.886" v="2" actId="6264"/>
          <ac:spMkLst>
            <pc:docMk/>
            <pc:sldMk cId="3855277065" sldId="256"/>
            <ac:spMk id="12" creationId="{635D7814-7442-DE4E-05D3-15F33487C381}"/>
          </ac:spMkLst>
        </pc:spChg>
      </pc:sldChg>
      <pc:sldChg chg="modSp mod">
        <pc:chgData name="Rupesh Kamisetti" userId="365d4e641d45e074" providerId="LiveId" clId="{14C3D9F3-BC26-421C-9E42-6BABA89359C1}" dt="2024-06-24T15:28:36.397" v="123" actId="20577"/>
        <pc:sldMkLst>
          <pc:docMk/>
          <pc:sldMk cId="4006149508" sldId="259"/>
        </pc:sldMkLst>
        <pc:spChg chg="mod">
          <ac:chgData name="Rupesh Kamisetti" userId="365d4e641d45e074" providerId="LiveId" clId="{14C3D9F3-BC26-421C-9E42-6BABA89359C1}" dt="2024-06-24T15:28:36.397" v="123" actId="20577"/>
          <ac:spMkLst>
            <pc:docMk/>
            <pc:sldMk cId="4006149508" sldId="259"/>
            <ac:spMk id="5" creationId="{10B43254-2C6D-DEAB-1F48-98BE8FC39192}"/>
          </ac:spMkLst>
        </pc:spChg>
      </pc:sldChg>
      <pc:sldChg chg="modSp mod">
        <pc:chgData name="Rupesh Kamisetti" userId="365d4e641d45e074" providerId="LiveId" clId="{14C3D9F3-BC26-421C-9E42-6BABA89359C1}" dt="2024-06-24T15:30:16.831" v="126" actId="255"/>
        <pc:sldMkLst>
          <pc:docMk/>
          <pc:sldMk cId="3920237810" sldId="260"/>
        </pc:sldMkLst>
        <pc:spChg chg="mod">
          <ac:chgData name="Rupesh Kamisetti" userId="365d4e641d45e074" providerId="LiveId" clId="{14C3D9F3-BC26-421C-9E42-6BABA89359C1}" dt="2024-06-24T15:30:16.831" v="126" actId="255"/>
          <ac:spMkLst>
            <pc:docMk/>
            <pc:sldMk cId="3920237810" sldId="260"/>
            <ac:spMk id="2" creationId="{F735A154-802F-6D21-A047-BAA77AEAFA80}"/>
          </ac:spMkLst>
        </pc:spChg>
      </pc:sldChg>
      <pc:sldChg chg="modSp mod">
        <pc:chgData name="Rupesh Kamisetti" userId="365d4e641d45e074" providerId="LiveId" clId="{14C3D9F3-BC26-421C-9E42-6BABA89359C1}" dt="2024-06-24T15:29:51.071" v="125" actId="255"/>
        <pc:sldMkLst>
          <pc:docMk/>
          <pc:sldMk cId="1502072756" sldId="262"/>
        </pc:sldMkLst>
        <pc:spChg chg="mod">
          <ac:chgData name="Rupesh Kamisetti" userId="365d4e641d45e074" providerId="LiveId" clId="{14C3D9F3-BC26-421C-9E42-6BABA89359C1}" dt="2024-06-24T15:29:51.071" v="125" actId="255"/>
          <ac:spMkLst>
            <pc:docMk/>
            <pc:sldMk cId="1502072756" sldId="262"/>
            <ac:spMk id="4" creationId="{C2803CD6-1846-FF75-1F69-D665B704ACDF}"/>
          </ac:spMkLst>
        </pc:spChg>
      </pc:sldChg>
      <pc:sldChg chg="addSp delSp modSp mod">
        <pc:chgData name="Rupesh Kamisetti" userId="365d4e641d45e074" providerId="LiveId" clId="{14C3D9F3-BC26-421C-9E42-6BABA89359C1}" dt="2024-06-24T15:25:10.608" v="120" actId="14100"/>
        <pc:sldMkLst>
          <pc:docMk/>
          <pc:sldMk cId="1784115485" sldId="265"/>
        </pc:sldMkLst>
        <pc:picChg chg="add mod">
          <ac:chgData name="Rupesh Kamisetti" userId="365d4e641d45e074" providerId="LiveId" clId="{14C3D9F3-BC26-421C-9E42-6BABA89359C1}" dt="2024-06-24T15:25:10.608" v="120" actId="14100"/>
          <ac:picMkLst>
            <pc:docMk/>
            <pc:sldMk cId="1784115485" sldId="265"/>
            <ac:picMk id="3" creationId="{554FAE88-A5FD-EBF0-124B-F538118066C1}"/>
          </ac:picMkLst>
        </pc:picChg>
        <pc:picChg chg="add del mod">
          <ac:chgData name="Rupesh Kamisetti" userId="365d4e641d45e074" providerId="LiveId" clId="{14C3D9F3-BC26-421C-9E42-6BABA89359C1}" dt="2024-06-24T15:22:49.621" v="117" actId="478"/>
          <ac:picMkLst>
            <pc:docMk/>
            <pc:sldMk cId="1784115485" sldId="265"/>
            <ac:picMk id="1026" creationId="{C9D6E126-F5CD-8A6C-1BEA-ABF9A20979D8}"/>
          </ac:picMkLst>
        </pc:picChg>
      </pc:sldChg>
      <pc:sldChg chg="addSp delSp modSp add del mod">
        <pc:chgData name="Rupesh Kamisetti" userId="365d4e641d45e074" providerId="LiveId" clId="{14C3D9F3-BC26-421C-9E42-6BABA89359C1}" dt="2024-06-24T15:18:32.953" v="113" actId="2696"/>
        <pc:sldMkLst>
          <pc:docMk/>
          <pc:sldMk cId="1472110414" sldId="266"/>
        </pc:sldMkLst>
        <pc:spChg chg="del mod">
          <ac:chgData name="Rupesh Kamisetti" userId="365d4e641d45e074" providerId="LiveId" clId="{14C3D9F3-BC26-421C-9E42-6BABA89359C1}" dt="2024-06-24T15:11:05.311" v="10" actId="478"/>
          <ac:spMkLst>
            <pc:docMk/>
            <pc:sldMk cId="1472110414" sldId="266"/>
            <ac:spMk id="2" creationId="{310033CE-EB82-A5CF-F0D1-1975319C4CA6}"/>
          </ac:spMkLst>
        </pc:spChg>
        <pc:spChg chg="del mod">
          <ac:chgData name="Rupesh Kamisetti" userId="365d4e641d45e074" providerId="LiveId" clId="{14C3D9F3-BC26-421C-9E42-6BABA89359C1}" dt="2024-06-24T15:10:56.738" v="7" actId="478"/>
          <ac:spMkLst>
            <pc:docMk/>
            <pc:sldMk cId="1472110414" sldId="266"/>
            <ac:spMk id="3" creationId="{5DA9EAB1-846B-C364-AEE3-7451F5D6ADDB}"/>
          </ac:spMkLst>
        </pc:spChg>
        <pc:spChg chg="add del mod">
          <ac:chgData name="Rupesh Kamisetti" userId="365d4e641d45e074" providerId="LiveId" clId="{14C3D9F3-BC26-421C-9E42-6BABA89359C1}" dt="2024-06-24T15:12:21.298" v="22"/>
          <ac:spMkLst>
            <pc:docMk/>
            <pc:sldMk cId="1472110414" sldId="266"/>
            <ac:spMk id="4" creationId="{6D8BEDE4-D3E6-5774-88E1-DB6D73B7A13B}"/>
          </ac:spMkLst>
        </pc:spChg>
        <pc:spChg chg="add mod">
          <ac:chgData name="Rupesh Kamisetti" userId="365d4e641d45e074" providerId="LiveId" clId="{14C3D9F3-BC26-421C-9E42-6BABA89359C1}" dt="2024-06-24T15:12:19.989" v="20" actId="2711"/>
          <ac:spMkLst>
            <pc:docMk/>
            <pc:sldMk cId="1472110414" sldId="266"/>
            <ac:spMk id="5" creationId="{190A7B59-1E4D-6A73-0BBD-2A75FC900948}"/>
          </ac:spMkLst>
        </pc:spChg>
        <pc:spChg chg="add mod">
          <ac:chgData name="Rupesh Kamisetti" userId="365d4e641d45e074" providerId="LiveId" clId="{14C3D9F3-BC26-421C-9E42-6BABA89359C1}" dt="2024-06-24T15:13:21.665" v="29" actId="207"/>
          <ac:spMkLst>
            <pc:docMk/>
            <pc:sldMk cId="1472110414" sldId="266"/>
            <ac:spMk id="6" creationId="{7E019D20-7835-F090-F1C5-CB8CD49D5F75}"/>
          </ac:spMkLst>
        </pc:spChg>
        <pc:spChg chg="add del mod">
          <ac:chgData name="Rupesh Kamisetti" userId="365d4e641d45e074" providerId="LiveId" clId="{14C3D9F3-BC26-421C-9E42-6BABA89359C1}" dt="2024-06-24T15:16:16.436" v="104"/>
          <ac:spMkLst>
            <pc:docMk/>
            <pc:sldMk cId="1472110414" sldId="266"/>
            <ac:spMk id="7" creationId="{0AFB8B72-694A-1BE8-14FF-C52FAADB9394}"/>
          </ac:spMkLst>
        </pc:spChg>
        <pc:spChg chg="add mod">
          <ac:chgData name="Rupesh Kamisetti" userId="365d4e641d45e074" providerId="LiveId" clId="{14C3D9F3-BC26-421C-9E42-6BABA89359C1}" dt="2024-06-24T15:16:58.008" v="112" actId="20577"/>
          <ac:spMkLst>
            <pc:docMk/>
            <pc:sldMk cId="1472110414" sldId="266"/>
            <ac:spMk id="8" creationId="{1727733D-E75B-C94D-CE20-0DD2103CDF0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6BD3-3FE4-4A6D-9F9E-D7BB28760E82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FB0F-4974-401A-90A2-BB1D20927B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298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6BD3-3FE4-4A6D-9F9E-D7BB28760E82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FB0F-4974-401A-90A2-BB1D20927B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3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6BD3-3FE4-4A6D-9F9E-D7BB28760E82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FB0F-4974-401A-90A2-BB1D20927B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323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6BD3-3FE4-4A6D-9F9E-D7BB28760E82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FB0F-4974-401A-90A2-BB1D20927B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612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6BD3-3FE4-4A6D-9F9E-D7BB28760E82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FB0F-4974-401A-90A2-BB1D20927B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873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6BD3-3FE4-4A6D-9F9E-D7BB28760E82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FB0F-4974-401A-90A2-BB1D20927B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678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6BD3-3FE4-4A6D-9F9E-D7BB28760E82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FB0F-4974-401A-90A2-BB1D20927B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149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6BD3-3FE4-4A6D-9F9E-D7BB28760E82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FB0F-4974-401A-90A2-BB1D20927B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0906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6BD3-3FE4-4A6D-9F9E-D7BB28760E82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FB0F-4974-401A-90A2-BB1D20927B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684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6BD3-3FE4-4A6D-9F9E-D7BB28760E82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2FEFB0F-4974-401A-90A2-BB1D20927B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93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6BD3-3FE4-4A6D-9F9E-D7BB28760E82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FB0F-4974-401A-90A2-BB1D20927B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096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6BD3-3FE4-4A6D-9F9E-D7BB28760E82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FB0F-4974-401A-90A2-BB1D20927B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924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6BD3-3FE4-4A6D-9F9E-D7BB28760E82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FB0F-4974-401A-90A2-BB1D20927B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135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6BD3-3FE4-4A6D-9F9E-D7BB28760E82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FB0F-4974-401A-90A2-BB1D20927B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83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6BD3-3FE4-4A6D-9F9E-D7BB28760E82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FB0F-4974-401A-90A2-BB1D20927B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271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6BD3-3FE4-4A6D-9F9E-D7BB28760E82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FB0F-4974-401A-90A2-BB1D20927B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762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6BD3-3FE4-4A6D-9F9E-D7BB28760E82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FB0F-4974-401A-90A2-BB1D20927B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10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8136BD3-3FE4-4A6D-9F9E-D7BB28760E82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FEFB0F-4974-401A-90A2-BB1D20927B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381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1292D-371E-5BE8-47C1-D01CA9C3C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2771"/>
            <a:ext cx="9144000" cy="1436915"/>
          </a:xfrm>
        </p:spPr>
        <p:txBody>
          <a:bodyPr/>
          <a:lstStyle/>
          <a:p>
            <a:r>
              <a:rPr lang="en-IN" b="1">
                <a:latin typeface="Algerian" panose="04020705040A02060702" pitchFamily="82" charset="0"/>
              </a:rPr>
              <a:t>APEX PROJECT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3CED68-97C8-7137-C017-497890E0C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915" y="2427514"/>
            <a:ext cx="10711542" cy="457200"/>
          </a:xfrm>
        </p:spPr>
        <p:txBody>
          <a:bodyPr>
            <a:normAutofit/>
          </a:bodyPr>
          <a:lstStyle/>
          <a:p>
            <a:r>
              <a:rPr lang="en-IN"/>
              <a:t>Developing a Sentiment Analysis Model To Classify Movie Theatres Reviews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76EA590-30B7-B152-99B4-DE447DDAC78C}"/>
              </a:ext>
            </a:extLst>
          </p:cNvPr>
          <p:cNvSpPr/>
          <p:nvPr/>
        </p:nvSpPr>
        <p:spPr>
          <a:xfrm>
            <a:off x="636815" y="3842657"/>
            <a:ext cx="10787742" cy="216625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EB8095-1B2B-E8ED-B219-665F9E1F9AEC}"/>
              </a:ext>
            </a:extLst>
          </p:cNvPr>
          <p:cNvSpPr txBox="1"/>
          <p:nvPr/>
        </p:nvSpPr>
        <p:spPr>
          <a:xfrm>
            <a:off x="2002970" y="4114800"/>
            <a:ext cx="8360229" cy="175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98425" algn="ctr">
              <a:lnSpc>
                <a:spcPct val="100000"/>
              </a:lnSpc>
              <a:spcBef>
                <a:spcPts val="5"/>
              </a:spcBef>
            </a:pPr>
            <a:r>
              <a:rPr lang="en-IN" sz="2000" spc="-125" dirty="0">
                <a:latin typeface="Cambria"/>
                <a:cs typeface="Cambria"/>
              </a:rPr>
              <a:t>Presented</a:t>
            </a:r>
            <a:r>
              <a:rPr lang="en-IN" sz="2000" spc="-100" dirty="0">
                <a:latin typeface="Cambria"/>
                <a:cs typeface="Cambria"/>
              </a:rPr>
              <a:t> </a:t>
            </a:r>
            <a:r>
              <a:rPr lang="en-IN" sz="2000" spc="-25" dirty="0">
                <a:latin typeface="Cambria"/>
                <a:cs typeface="Cambria"/>
              </a:rPr>
              <a:t>By:</a:t>
            </a:r>
            <a:endParaRPr lang="en-IN" sz="2000" dirty="0">
              <a:latin typeface="Cambria"/>
              <a:cs typeface="Cambria"/>
            </a:endParaRPr>
          </a:p>
          <a:p>
            <a:pPr marR="98425" algn="ctr">
              <a:lnSpc>
                <a:spcPct val="100000"/>
              </a:lnSpc>
              <a:spcBef>
                <a:spcPts val="940"/>
              </a:spcBef>
            </a:pPr>
            <a:r>
              <a:rPr lang="en-IN" sz="2000" spc="-10" dirty="0">
                <a:latin typeface="Cambria"/>
                <a:cs typeface="Cambria"/>
              </a:rPr>
              <a:t>Kamisetti Rupesh Durga Subrahmanyam</a:t>
            </a:r>
            <a:endParaRPr lang="en-IN" sz="2000" dirty="0">
              <a:latin typeface="Cambria"/>
              <a:cs typeface="Cambria"/>
            </a:endParaRPr>
          </a:p>
          <a:p>
            <a:pPr marL="509270" marR="607695" algn="ctr">
              <a:lnSpc>
                <a:spcPct val="116199"/>
              </a:lnSpc>
              <a:spcBef>
                <a:spcPts val="120"/>
              </a:spcBef>
            </a:pPr>
            <a:r>
              <a:rPr lang="en-IN" sz="1800" dirty="0">
                <a:latin typeface="Cambria"/>
                <a:cs typeface="Cambria"/>
              </a:rPr>
              <a:t>{BONAM VENKATA CHALAMAYYA </a:t>
            </a:r>
            <a:r>
              <a:rPr lang="en-IN" sz="1800" spc="-155" dirty="0">
                <a:latin typeface="Cambria"/>
                <a:cs typeface="Cambria"/>
              </a:rPr>
              <a:t> </a:t>
            </a:r>
            <a:r>
              <a:rPr lang="en-IN" sz="1800" spc="-35" dirty="0">
                <a:latin typeface="Cambria"/>
                <a:cs typeface="Cambria"/>
              </a:rPr>
              <a:t>ENGINEERING</a:t>
            </a:r>
            <a:r>
              <a:rPr lang="en-IN" sz="1800" spc="-150" dirty="0">
                <a:latin typeface="Cambria"/>
                <a:cs typeface="Cambria"/>
              </a:rPr>
              <a:t> </a:t>
            </a:r>
            <a:r>
              <a:rPr lang="en-IN" sz="1800" spc="-10" dirty="0">
                <a:latin typeface="Cambria"/>
                <a:cs typeface="Cambria"/>
              </a:rPr>
              <a:t>COLLEGE</a:t>
            </a:r>
            <a:r>
              <a:rPr lang="en-IN" sz="1800" spc="-155" dirty="0">
                <a:latin typeface="Cambria"/>
                <a:cs typeface="Cambria"/>
              </a:rPr>
              <a:t> </a:t>
            </a:r>
            <a:r>
              <a:rPr lang="en-IN" sz="1800" spc="-55" dirty="0">
                <a:latin typeface="Cambria"/>
                <a:cs typeface="Cambria"/>
              </a:rPr>
              <a:t>(ODALAREVU)}</a:t>
            </a:r>
            <a:endParaRPr lang="en-IN" sz="1800" dirty="0">
              <a:latin typeface="Cambria"/>
              <a:cs typeface="Cambria"/>
            </a:endParaRP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5277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4FAE88-A5FD-EBF0-124B-F53811806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46100"/>
            <a:ext cx="9601200" cy="562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15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EC0F2-90F2-2024-A07F-CFD143250410}"/>
              </a:ext>
            </a:extLst>
          </p:cNvPr>
          <p:cNvSpPr txBox="1"/>
          <p:nvPr/>
        </p:nvSpPr>
        <p:spPr>
          <a:xfrm rot="10800000" flipV="1">
            <a:off x="4484913" y="851964"/>
            <a:ext cx="34398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Cambria" panose="02040503050406030204" pitchFamily="18" charset="0"/>
                <a:ea typeface="Cambria" panose="02040503050406030204" pitchFamily="18" charset="0"/>
              </a:rPr>
              <a:t>OUTLINE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C7F774-B8A5-7A25-2CCB-90AAFF85E952}"/>
              </a:ext>
            </a:extLst>
          </p:cNvPr>
          <p:cNvSpPr txBox="1"/>
          <p:nvPr/>
        </p:nvSpPr>
        <p:spPr>
          <a:xfrm>
            <a:off x="1807029" y="1621405"/>
            <a:ext cx="8795657" cy="362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9265" marR="2662555" indent="-457200">
              <a:lnSpc>
                <a:spcPct val="116199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800" spc="-110" dirty="0">
                <a:latin typeface="Cambria"/>
                <a:cs typeface="Cambria"/>
              </a:rPr>
              <a:t>Problem</a:t>
            </a:r>
            <a:r>
              <a:rPr lang="en-US" sz="2800" spc="-85" dirty="0">
                <a:latin typeface="Cambria"/>
                <a:cs typeface="Cambria"/>
              </a:rPr>
              <a:t> </a:t>
            </a:r>
            <a:r>
              <a:rPr lang="en-US" sz="2800" spc="-70" dirty="0">
                <a:latin typeface="Cambria"/>
                <a:cs typeface="Cambria"/>
              </a:rPr>
              <a:t>Statement </a:t>
            </a:r>
          </a:p>
          <a:p>
            <a:pPr marL="469265" marR="2662555" indent="-457200">
              <a:lnSpc>
                <a:spcPct val="116199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800" spc="-140" dirty="0">
                <a:latin typeface="Cambria"/>
                <a:cs typeface="Cambria"/>
              </a:rPr>
              <a:t>Proposed</a:t>
            </a:r>
            <a:r>
              <a:rPr lang="en-US" sz="2800" spc="-50" dirty="0">
                <a:latin typeface="Cambria"/>
                <a:cs typeface="Cambria"/>
              </a:rPr>
              <a:t> </a:t>
            </a:r>
            <a:r>
              <a:rPr lang="en-US" sz="2800" spc="-10" dirty="0">
                <a:latin typeface="Cambria"/>
                <a:cs typeface="Cambria"/>
              </a:rPr>
              <a:t>Solution</a:t>
            </a:r>
            <a:endParaRPr lang="en-US" sz="2800" dirty="0">
              <a:latin typeface="Cambria"/>
              <a:cs typeface="Cambria"/>
            </a:endParaRPr>
          </a:p>
          <a:p>
            <a:pPr marL="469265" marR="2662555" indent="-457200">
              <a:lnSpc>
                <a:spcPct val="116199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800" spc="-105" dirty="0">
                <a:latin typeface="Cambria"/>
                <a:cs typeface="Cambria"/>
              </a:rPr>
              <a:t>System</a:t>
            </a:r>
            <a:r>
              <a:rPr lang="en-US" sz="2800" spc="-75" dirty="0">
                <a:latin typeface="Cambria"/>
                <a:cs typeface="Cambria"/>
              </a:rPr>
              <a:t> </a:t>
            </a:r>
            <a:r>
              <a:rPr lang="en-US" sz="2800" spc="-114" dirty="0">
                <a:latin typeface="Cambria"/>
                <a:cs typeface="Cambria"/>
              </a:rPr>
              <a:t>Development</a:t>
            </a:r>
            <a:r>
              <a:rPr lang="en-US" sz="2800" spc="-75" dirty="0">
                <a:latin typeface="Cambria"/>
                <a:cs typeface="Cambria"/>
              </a:rPr>
              <a:t> </a:t>
            </a:r>
            <a:r>
              <a:rPr lang="en-US" sz="2800" spc="-50" dirty="0">
                <a:latin typeface="Cambria"/>
                <a:cs typeface="Cambria"/>
              </a:rPr>
              <a:t>Approach </a:t>
            </a:r>
          </a:p>
          <a:p>
            <a:pPr marL="469265" marR="2662555" indent="-457200">
              <a:lnSpc>
                <a:spcPct val="116199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800" spc="-75" dirty="0">
                <a:latin typeface="Cambria"/>
                <a:cs typeface="Cambria"/>
              </a:rPr>
              <a:t>Algorithm</a:t>
            </a:r>
            <a:r>
              <a:rPr lang="en-US" sz="2800" spc="-150" dirty="0">
                <a:latin typeface="Cambria"/>
                <a:cs typeface="Cambria"/>
              </a:rPr>
              <a:t> </a:t>
            </a:r>
            <a:r>
              <a:rPr lang="en-US" sz="2800" spc="-470" dirty="0">
                <a:latin typeface="Cambria"/>
                <a:cs typeface="Cambria"/>
              </a:rPr>
              <a:t>&amp;</a:t>
            </a:r>
            <a:r>
              <a:rPr lang="en-US" sz="2800" spc="-125" dirty="0">
                <a:latin typeface="Cambria"/>
                <a:cs typeface="Cambria"/>
              </a:rPr>
              <a:t> </a:t>
            </a:r>
            <a:r>
              <a:rPr lang="en-US" sz="2800" spc="-10" dirty="0">
                <a:latin typeface="Cambria"/>
                <a:cs typeface="Cambria"/>
              </a:rPr>
              <a:t>Deployment Result</a:t>
            </a:r>
            <a:endParaRPr lang="en-US" sz="2800" dirty="0">
              <a:latin typeface="Cambria"/>
              <a:cs typeface="Cambria"/>
            </a:endParaRPr>
          </a:p>
          <a:p>
            <a:pPr marL="469265" marR="2662555" indent="-457200">
              <a:lnSpc>
                <a:spcPct val="116199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800" spc="-10" dirty="0">
                <a:latin typeface="Cambria"/>
                <a:cs typeface="Cambria"/>
              </a:rPr>
              <a:t>Conclusion</a:t>
            </a:r>
            <a:endParaRPr lang="en-US" sz="2800" dirty="0">
              <a:latin typeface="Cambria"/>
              <a:cs typeface="Cambria"/>
            </a:endParaRPr>
          </a:p>
          <a:p>
            <a:pPr marL="469265" marR="2662555" indent="-457200">
              <a:lnSpc>
                <a:spcPct val="116199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800" spc="-90" dirty="0">
                <a:latin typeface="Cambria"/>
                <a:cs typeface="Cambria"/>
              </a:rPr>
              <a:t>Future</a:t>
            </a:r>
            <a:r>
              <a:rPr lang="en-US" sz="2800" spc="-120" dirty="0">
                <a:latin typeface="Cambria"/>
                <a:cs typeface="Cambria"/>
              </a:rPr>
              <a:t> </a:t>
            </a:r>
            <a:r>
              <a:rPr lang="en-US" sz="2800" spc="-60" dirty="0">
                <a:latin typeface="Cambria"/>
                <a:cs typeface="Cambria"/>
              </a:rPr>
              <a:t>Scope </a:t>
            </a:r>
          </a:p>
          <a:p>
            <a:pPr marL="469265" marR="2662555" indent="-457200">
              <a:lnSpc>
                <a:spcPct val="116199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800" spc="-25" dirty="0">
                <a:latin typeface="Cambria"/>
                <a:cs typeface="Cambria"/>
              </a:rPr>
              <a:t>References</a:t>
            </a:r>
            <a:endParaRPr lang="en-US" sz="28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475663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0033CE-EB82-A5CF-F0D1-1975319C4CA6}"/>
              </a:ext>
            </a:extLst>
          </p:cNvPr>
          <p:cNvSpPr txBox="1"/>
          <p:nvPr/>
        </p:nvSpPr>
        <p:spPr>
          <a:xfrm>
            <a:off x="3603171" y="729343"/>
            <a:ext cx="58565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u="sng" spc="-135" dirty="0">
                <a:latin typeface="Cambria"/>
                <a:cs typeface="Cambria"/>
              </a:rPr>
              <a:t>PROBLEM</a:t>
            </a:r>
            <a:r>
              <a:rPr lang="en-IN" sz="4000" u="sng" spc="-130" dirty="0">
                <a:latin typeface="Cambria"/>
                <a:cs typeface="Cambria"/>
              </a:rPr>
              <a:t> </a:t>
            </a:r>
            <a:r>
              <a:rPr lang="en-IN" sz="4000" u="sng" spc="-100" dirty="0">
                <a:latin typeface="Cambria"/>
                <a:cs typeface="Cambria"/>
              </a:rPr>
              <a:t>STATEMENT</a:t>
            </a:r>
            <a:endParaRPr lang="en-IN" sz="4000" u="sng" dirty="0">
              <a:latin typeface="Cambria"/>
              <a:cs typeface="Cambria"/>
            </a:endParaRPr>
          </a:p>
          <a:p>
            <a:endParaRPr lang="en-IN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A9EAB1-846B-C364-AEE3-7451F5D6ADDB}"/>
              </a:ext>
            </a:extLst>
          </p:cNvPr>
          <p:cNvSpPr txBox="1"/>
          <p:nvPr/>
        </p:nvSpPr>
        <p:spPr>
          <a:xfrm>
            <a:off x="1632857" y="2144486"/>
            <a:ext cx="9786257" cy="3522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71755">
              <a:lnSpc>
                <a:spcPct val="115599"/>
              </a:lnSpc>
              <a:spcBef>
                <a:spcPts val="95"/>
              </a:spcBef>
              <a:tabLst>
                <a:tab pos="2419350" algn="l"/>
              </a:tabLst>
            </a:pPr>
            <a:r>
              <a:rPr lang="en-US" sz="2800" spc="-10" dirty="0">
                <a:latin typeface="Cambria"/>
                <a:cs typeface="Cambria"/>
              </a:rPr>
              <a:t>Statement : </a:t>
            </a:r>
            <a:r>
              <a:rPr lang="en-US" sz="2800" dirty="0">
                <a:latin typeface="Cambria"/>
                <a:cs typeface="Cambria"/>
              </a:rPr>
              <a:t>In</a:t>
            </a:r>
            <a:r>
              <a:rPr lang="en-US" sz="2800" spc="-100" dirty="0">
                <a:latin typeface="Cambria"/>
                <a:cs typeface="Cambria"/>
              </a:rPr>
              <a:t> </a:t>
            </a:r>
            <a:r>
              <a:rPr lang="en-US" sz="2800" spc="-60" dirty="0">
                <a:latin typeface="Cambria"/>
                <a:cs typeface="Cambria"/>
              </a:rPr>
              <a:t>the</a:t>
            </a:r>
            <a:r>
              <a:rPr lang="en-US" sz="2800" spc="-100" dirty="0">
                <a:latin typeface="Cambria"/>
                <a:cs typeface="Cambria"/>
              </a:rPr>
              <a:t> </a:t>
            </a:r>
            <a:r>
              <a:rPr lang="en-US" sz="2800" spc="-110" dirty="0">
                <a:latin typeface="Cambria"/>
                <a:cs typeface="Cambria"/>
              </a:rPr>
              <a:t>competitive</a:t>
            </a:r>
            <a:r>
              <a:rPr lang="en-US" sz="2800" spc="-100" dirty="0">
                <a:latin typeface="Cambria"/>
                <a:cs typeface="Cambria"/>
              </a:rPr>
              <a:t> </a:t>
            </a:r>
            <a:r>
              <a:rPr lang="en-US" sz="2800" spc="-105" dirty="0">
                <a:latin typeface="Cambria"/>
                <a:cs typeface="Cambria"/>
              </a:rPr>
              <a:t>restaurant</a:t>
            </a:r>
            <a:r>
              <a:rPr lang="en-US" sz="2800" spc="-100" dirty="0">
                <a:latin typeface="Cambria"/>
                <a:cs typeface="Cambria"/>
              </a:rPr>
              <a:t> </a:t>
            </a:r>
            <a:r>
              <a:rPr lang="en-US" sz="2800" spc="-85" dirty="0">
                <a:latin typeface="Cambria"/>
                <a:cs typeface="Cambria"/>
              </a:rPr>
              <a:t>industry,</a:t>
            </a:r>
            <a:r>
              <a:rPr lang="en-US" sz="2800" spc="-100" dirty="0">
                <a:latin typeface="Cambria"/>
                <a:cs typeface="Cambria"/>
              </a:rPr>
              <a:t> </a:t>
            </a:r>
            <a:r>
              <a:rPr lang="en-US" sz="2800" spc="-10" dirty="0">
                <a:latin typeface="Cambria"/>
                <a:cs typeface="Cambria"/>
              </a:rPr>
              <a:t>customer </a:t>
            </a:r>
            <a:r>
              <a:rPr lang="en-US" sz="2800" spc="-80" dirty="0">
                <a:latin typeface="Cambria"/>
                <a:cs typeface="Cambria"/>
              </a:rPr>
              <a:t>satisfaction</a:t>
            </a:r>
            <a:r>
              <a:rPr lang="en-US" sz="2800" spc="-95" dirty="0">
                <a:latin typeface="Cambria"/>
                <a:cs typeface="Cambria"/>
              </a:rPr>
              <a:t> </a:t>
            </a:r>
            <a:r>
              <a:rPr lang="en-US" sz="2800" spc="-75" dirty="0">
                <a:latin typeface="Cambria"/>
                <a:cs typeface="Cambria"/>
              </a:rPr>
              <a:t>is</a:t>
            </a:r>
            <a:r>
              <a:rPr lang="en-US" sz="2800" spc="-95" dirty="0">
                <a:latin typeface="Cambria"/>
                <a:cs typeface="Cambria"/>
              </a:rPr>
              <a:t> </a:t>
            </a:r>
            <a:r>
              <a:rPr lang="en-US" sz="2800" spc="-80" dirty="0">
                <a:latin typeface="Cambria"/>
                <a:cs typeface="Cambria"/>
              </a:rPr>
              <a:t>pivotal.</a:t>
            </a:r>
            <a:r>
              <a:rPr lang="en-US" sz="2800" spc="-95" dirty="0">
                <a:latin typeface="Cambria"/>
                <a:cs typeface="Cambria"/>
              </a:rPr>
              <a:t> </a:t>
            </a:r>
            <a:r>
              <a:rPr lang="en-US" sz="2800" spc="-75" dirty="0">
                <a:latin typeface="Cambria"/>
                <a:cs typeface="Cambria"/>
              </a:rPr>
              <a:t>Traditional</a:t>
            </a:r>
            <a:r>
              <a:rPr lang="en-US" sz="2800" spc="-95" dirty="0">
                <a:latin typeface="Cambria"/>
                <a:cs typeface="Cambria"/>
              </a:rPr>
              <a:t> </a:t>
            </a:r>
            <a:r>
              <a:rPr lang="en-US" sz="2800" spc="-100" dirty="0">
                <a:latin typeface="Cambria"/>
                <a:cs typeface="Cambria"/>
              </a:rPr>
              <a:t>feedback</a:t>
            </a:r>
            <a:r>
              <a:rPr lang="en-US" sz="2800" spc="-90" dirty="0">
                <a:latin typeface="Cambria"/>
                <a:cs typeface="Cambria"/>
              </a:rPr>
              <a:t> </a:t>
            </a:r>
            <a:r>
              <a:rPr lang="en-US" sz="2800" spc="-120" dirty="0">
                <a:latin typeface="Cambria"/>
                <a:cs typeface="Cambria"/>
              </a:rPr>
              <a:t>methods</a:t>
            </a:r>
            <a:r>
              <a:rPr lang="en-US" sz="2800" spc="-95" dirty="0">
                <a:latin typeface="Cambria"/>
                <a:cs typeface="Cambria"/>
              </a:rPr>
              <a:t> </a:t>
            </a:r>
            <a:r>
              <a:rPr lang="en-US" sz="2800" spc="-55" dirty="0">
                <a:latin typeface="Cambria"/>
                <a:cs typeface="Cambria"/>
              </a:rPr>
              <a:t>like</a:t>
            </a:r>
            <a:r>
              <a:rPr lang="en-US" sz="2800" spc="-95" dirty="0">
                <a:latin typeface="Cambria"/>
                <a:cs typeface="Cambria"/>
              </a:rPr>
              <a:t> </a:t>
            </a:r>
            <a:r>
              <a:rPr lang="en-US" sz="2800" spc="-145" dirty="0">
                <a:latin typeface="Cambria"/>
                <a:cs typeface="Cambria"/>
              </a:rPr>
              <a:t>surveys</a:t>
            </a:r>
            <a:r>
              <a:rPr lang="en-US" sz="2800" spc="-95" dirty="0">
                <a:latin typeface="Cambria"/>
                <a:cs typeface="Cambria"/>
              </a:rPr>
              <a:t> </a:t>
            </a:r>
            <a:r>
              <a:rPr lang="en-US" sz="2800" spc="-25" dirty="0">
                <a:latin typeface="Cambria"/>
                <a:cs typeface="Cambria"/>
              </a:rPr>
              <a:t>are </a:t>
            </a:r>
            <a:r>
              <a:rPr lang="en-US" sz="2800" spc="-120" dirty="0">
                <a:latin typeface="Cambria"/>
                <a:cs typeface="Cambria"/>
              </a:rPr>
              <a:t>cumbersome.</a:t>
            </a:r>
            <a:r>
              <a:rPr lang="en-US" sz="2800" spc="-80" dirty="0">
                <a:latin typeface="Cambria"/>
                <a:cs typeface="Cambria"/>
              </a:rPr>
              <a:t> </a:t>
            </a:r>
            <a:r>
              <a:rPr lang="en-US" sz="2800" dirty="0">
                <a:latin typeface="Cambria"/>
                <a:cs typeface="Cambria"/>
              </a:rPr>
              <a:t>Online</a:t>
            </a:r>
            <a:r>
              <a:rPr lang="en-US" sz="2800" spc="-80" dirty="0">
                <a:latin typeface="Cambria"/>
                <a:cs typeface="Cambria"/>
              </a:rPr>
              <a:t> </a:t>
            </a:r>
            <a:r>
              <a:rPr lang="en-US" sz="2800" spc="-105" dirty="0">
                <a:latin typeface="Cambria"/>
                <a:cs typeface="Cambria"/>
              </a:rPr>
              <a:t>platforms</a:t>
            </a:r>
            <a:r>
              <a:rPr lang="en-US" sz="2800" spc="-75" dirty="0">
                <a:latin typeface="Cambria"/>
                <a:cs typeface="Cambria"/>
              </a:rPr>
              <a:t> </a:t>
            </a:r>
            <a:r>
              <a:rPr lang="en-US" sz="2800" spc="-95" dirty="0">
                <a:latin typeface="Cambria"/>
                <a:cs typeface="Cambria"/>
              </a:rPr>
              <a:t>host</a:t>
            </a:r>
            <a:r>
              <a:rPr lang="en-US" sz="2800" spc="-80" dirty="0">
                <a:latin typeface="Cambria"/>
                <a:cs typeface="Cambria"/>
              </a:rPr>
              <a:t> </a:t>
            </a:r>
            <a:r>
              <a:rPr lang="en-US" sz="2800" spc="-135" dirty="0">
                <a:latin typeface="Cambria"/>
                <a:cs typeface="Cambria"/>
              </a:rPr>
              <a:t>vast,</a:t>
            </a:r>
            <a:r>
              <a:rPr lang="en-US" sz="2800" spc="-75" dirty="0">
                <a:latin typeface="Cambria"/>
                <a:cs typeface="Cambria"/>
              </a:rPr>
              <a:t> </a:t>
            </a:r>
            <a:r>
              <a:rPr lang="en-US" sz="2800" spc="-90" dirty="0">
                <a:latin typeface="Cambria"/>
                <a:cs typeface="Cambria"/>
              </a:rPr>
              <a:t>unstructured</a:t>
            </a:r>
            <a:r>
              <a:rPr lang="en-US" sz="2800" spc="-80" dirty="0">
                <a:latin typeface="Cambria"/>
                <a:cs typeface="Cambria"/>
              </a:rPr>
              <a:t> </a:t>
            </a:r>
            <a:r>
              <a:rPr lang="en-US" sz="2800" spc="-10" dirty="0">
                <a:latin typeface="Cambria"/>
                <a:cs typeface="Cambria"/>
              </a:rPr>
              <a:t>feedback.</a:t>
            </a:r>
            <a:endParaRPr lang="en-US" sz="2800" dirty="0">
              <a:latin typeface="Cambria"/>
              <a:cs typeface="Cambria"/>
            </a:endParaRPr>
          </a:p>
          <a:p>
            <a:pPr marL="12700" marR="5080">
              <a:lnSpc>
                <a:spcPct val="115599"/>
              </a:lnSpc>
            </a:pPr>
            <a:r>
              <a:rPr lang="en-US" sz="2800" spc="-65" dirty="0">
                <a:latin typeface="Cambria"/>
                <a:cs typeface="Cambria"/>
              </a:rPr>
              <a:t>Analyzing</a:t>
            </a:r>
            <a:r>
              <a:rPr lang="en-US" sz="2800" spc="-145" dirty="0">
                <a:latin typeface="Cambria"/>
                <a:cs typeface="Cambria"/>
              </a:rPr>
              <a:t> </a:t>
            </a:r>
            <a:r>
              <a:rPr lang="en-US" sz="2800" spc="-55" dirty="0">
                <a:latin typeface="Cambria"/>
                <a:cs typeface="Cambria"/>
              </a:rPr>
              <a:t>this</a:t>
            </a:r>
            <a:r>
              <a:rPr lang="en-US" sz="2800" spc="-130" dirty="0">
                <a:latin typeface="Cambria"/>
                <a:cs typeface="Cambria"/>
              </a:rPr>
              <a:t> </a:t>
            </a:r>
            <a:r>
              <a:rPr lang="en-US" sz="2800" spc="-85" dirty="0">
                <a:latin typeface="Cambria"/>
                <a:cs typeface="Cambria"/>
              </a:rPr>
              <a:t>data</a:t>
            </a:r>
            <a:r>
              <a:rPr lang="en-US" sz="2800" spc="-125" dirty="0">
                <a:latin typeface="Cambria"/>
                <a:cs typeface="Cambria"/>
              </a:rPr>
              <a:t> </a:t>
            </a:r>
            <a:r>
              <a:rPr lang="en-US" sz="2800" spc="-75" dirty="0">
                <a:latin typeface="Cambria"/>
                <a:cs typeface="Cambria"/>
              </a:rPr>
              <a:t>is</a:t>
            </a:r>
            <a:r>
              <a:rPr lang="en-US" sz="2800" spc="-130" dirty="0">
                <a:latin typeface="Cambria"/>
                <a:cs typeface="Cambria"/>
              </a:rPr>
              <a:t> </a:t>
            </a:r>
            <a:r>
              <a:rPr lang="en-US" sz="2800" spc="-40" dirty="0">
                <a:latin typeface="Cambria"/>
                <a:cs typeface="Cambria"/>
              </a:rPr>
              <a:t>crucial</a:t>
            </a:r>
            <a:r>
              <a:rPr lang="en-US" sz="2800" spc="-125" dirty="0">
                <a:latin typeface="Cambria"/>
                <a:cs typeface="Cambria"/>
              </a:rPr>
              <a:t> </a:t>
            </a:r>
            <a:r>
              <a:rPr lang="en-US" sz="2800" spc="-105" dirty="0">
                <a:latin typeface="Cambria"/>
                <a:cs typeface="Cambria"/>
              </a:rPr>
              <a:t>for</a:t>
            </a:r>
            <a:r>
              <a:rPr lang="en-US" sz="2800" spc="-120" dirty="0">
                <a:latin typeface="Cambria"/>
                <a:cs typeface="Cambria"/>
              </a:rPr>
              <a:t> </a:t>
            </a:r>
            <a:r>
              <a:rPr lang="en-US" sz="2800" spc="-75" dirty="0">
                <a:latin typeface="Cambria"/>
                <a:cs typeface="Cambria"/>
              </a:rPr>
              <a:t>understanding</a:t>
            </a:r>
            <a:r>
              <a:rPr lang="en-US" sz="2800" spc="-130" dirty="0">
                <a:latin typeface="Cambria"/>
                <a:cs typeface="Cambria"/>
              </a:rPr>
              <a:t> </a:t>
            </a:r>
            <a:r>
              <a:rPr lang="en-US" sz="2800" spc="-125" dirty="0">
                <a:latin typeface="Cambria"/>
                <a:cs typeface="Cambria"/>
              </a:rPr>
              <a:t>customer</a:t>
            </a:r>
            <a:r>
              <a:rPr lang="en-US" sz="2800" spc="-120" dirty="0">
                <a:latin typeface="Cambria"/>
                <a:cs typeface="Cambria"/>
              </a:rPr>
              <a:t> </a:t>
            </a:r>
            <a:r>
              <a:rPr lang="en-US" sz="2800" spc="-10" dirty="0">
                <a:latin typeface="Cambria"/>
                <a:cs typeface="Cambria"/>
              </a:rPr>
              <a:t>sentiment. </a:t>
            </a:r>
            <a:r>
              <a:rPr lang="en-US" sz="2800" spc="-110" dirty="0">
                <a:latin typeface="Cambria"/>
                <a:cs typeface="Cambria"/>
              </a:rPr>
              <a:t>Restaurants</a:t>
            </a:r>
            <a:r>
              <a:rPr lang="en-US" sz="2800" spc="-85" dirty="0">
                <a:latin typeface="Cambria"/>
                <a:cs typeface="Cambria"/>
              </a:rPr>
              <a:t> </a:t>
            </a:r>
            <a:r>
              <a:rPr lang="en-US" sz="2800" spc="-114" dirty="0">
                <a:latin typeface="Cambria"/>
                <a:cs typeface="Cambria"/>
              </a:rPr>
              <a:t>must</a:t>
            </a:r>
            <a:r>
              <a:rPr lang="en-US" sz="2800" spc="-80" dirty="0">
                <a:latin typeface="Cambria"/>
                <a:cs typeface="Cambria"/>
              </a:rPr>
              <a:t> </a:t>
            </a:r>
            <a:r>
              <a:rPr lang="en-US" sz="2800" spc="-100" dirty="0">
                <a:latin typeface="Cambria"/>
                <a:cs typeface="Cambria"/>
              </a:rPr>
              <a:t>streamline</a:t>
            </a:r>
            <a:r>
              <a:rPr lang="en-US" sz="2800" spc="-85" dirty="0">
                <a:latin typeface="Cambria"/>
                <a:cs typeface="Cambria"/>
              </a:rPr>
              <a:t> </a:t>
            </a:r>
            <a:r>
              <a:rPr lang="en-US" sz="2800" spc="-55" dirty="0">
                <a:latin typeface="Cambria"/>
                <a:cs typeface="Cambria"/>
              </a:rPr>
              <a:t>this</a:t>
            </a:r>
            <a:r>
              <a:rPr lang="en-US" sz="2800" spc="-85" dirty="0">
                <a:latin typeface="Cambria"/>
                <a:cs typeface="Cambria"/>
              </a:rPr>
              <a:t> </a:t>
            </a:r>
            <a:r>
              <a:rPr lang="en-US" sz="2800" spc="-140" dirty="0">
                <a:latin typeface="Cambria"/>
                <a:cs typeface="Cambria"/>
              </a:rPr>
              <a:t>process</a:t>
            </a:r>
            <a:r>
              <a:rPr lang="en-US" sz="2800" spc="-80" dirty="0">
                <a:latin typeface="Cambria"/>
                <a:cs typeface="Cambria"/>
              </a:rPr>
              <a:t> </a:t>
            </a:r>
            <a:r>
              <a:rPr lang="en-US" sz="2800" spc="-114" dirty="0">
                <a:latin typeface="Cambria"/>
                <a:cs typeface="Cambria"/>
              </a:rPr>
              <a:t>to</a:t>
            </a:r>
            <a:r>
              <a:rPr lang="en-US" sz="2800" spc="-85" dirty="0">
                <a:latin typeface="Cambria"/>
                <a:cs typeface="Cambria"/>
              </a:rPr>
              <a:t> </a:t>
            </a:r>
            <a:r>
              <a:rPr lang="en-US" sz="2800" spc="-70" dirty="0">
                <a:latin typeface="Cambria"/>
                <a:cs typeface="Cambria"/>
              </a:rPr>
              <a:t>enhance</a:t>
            </a:r>
            <a:r>
              <a:rPr lang="en-US" sz="2800" spc="-85" dirty="0">
                <a:latin typeface="Cambria"/>
                <a:cs typeface="Cambria"/>
              </a:rPr>
              <a:t> </a:t>
            </a:r>
            <a:r>
              <a:rPr lang="en-US" sz="2800" spc="-130" dirty="0">
                <a:latin typeface="Cambria"/>
                <a:cs typeface="Cambria"/>
              </a:rPr>
              <a:t>service</a:t>
            </a:r>
            <a:r>
              <a:rPr lang="en-US" sz="2800" spc="-80" dirty="0">
                <a:latin typeface="Cambria"/>
                <a:cs typeface="Cambria"/>
              </a:rPr>
              <a:t> </a:t>
            </a:r>
            <a:r>
              <a:rPr lang="en-US" sz="2800" spc="-10" dirty="0">
                <a:latin typeface="Cambria"/>
                <a:cs typeface="Cambria"/>
              </a:rPr>
              <a:t>quality.</a:t>
            </a:r>
            <a:endParaRPr lang="en-US" sz="2800" dirty="0">
              <a:latin typeface="Cambria"/>
              <a:cs typeface="Cambria"/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36019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E2BAD4-1CF9-D29F-55C3-C6D8CBCEE8EB}"/>
              </a:ext>
            </a:extLst>
          </p:cNvPr>
          <p:cNvSpPr txBox="1"/>
          <p:nvPr/>
        </p:nvSpPr>
        <p:spPr>
          <a:xfrm>
            <a:off x="3727716" y="816429"/>
            <a:ext cx="4632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u="sng" dirty="0">
                <a:latin typeface="Cambria"/>
                <a:cs typeface="Cambria"/>
              </a:rPr>
              <a:t>PROPOSED</a:t>
            </a:r>
            <a:r>
              <a:rPr lang="en-IN" sz="3600" u="sng" spc="-340" dirty="0">
                <a:latin typeface="Cambria"/>
                <a:cs typeface="Cambria"/>
              </a:rPr>
              <a:t> </a:t>
            </a:r>
            <a:r>
              <a:rPr lang="en-IN" sz="3600" u="sng" spc="-10" dirty="0">
                <a:latin typeface="Cambria"/>
                <a:cs typeface="Cambria"/>
              </a:rPr>
              <a:t>SOLUTION</a:t>
            </a:r>
            <a:endParaRPr lang="en-IN" sz="3600" u="sng" dirty="0">
              <a:latin typeface="Cambria"/>
              <a:cs typeface="Cambria"/>
            </a:endParaRPr>
          </a:p>
          <a:p>
            <a:endParaRPr lang="en-IN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B43254-2C6D-DEAB-1F48-98BE8FC39192}"/>
              </a:ext>
            </a:extLst>
          </p:cNvPr>
          <p:cNvSpPr txBox="1"/>
          <p:nvPr/>
        </p:nvSpPr>
        <p:spPr>
          <a:xfrm>
            <a:off x="1460501" y="2260600"/>
            <a:ext cx="10312400" cy="4089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8450" marR="719455" indent="-285750">
              <a:lnSpc>
                <a:spcPct val="115100"/>
              </a:lnSpc>
              <a:spcBef>
                <a:spcPts val="6509"/>
              </a:spcBef>
              <a:buFont typeface="Arial" panose="020B0604020202020204" pitchFamily="34" charset="0"/>
              <a:buChar char="•"/>
            </a:pPr>
            <a:r>
              <a:rPr lang="en-IN" spc="-95" dirty="0">
                <a:latin typeface="Cambria"/>
                <a:cs typeface="Cambria"/>
              </a:rPr>
              <a:t>Automated</a:t>
            </a:r>
            <a:r>
              <a:rPr lang="en-IN" spc="-90" dirty="0">
                <a:latin typeface="Cambria"/>
                <a:cs typeface="Cambria"/>
              </a:rPr>
              <a:t> </a:t>
            </a:r>
            <a:r>
              <a:rPr lang="en-IN" spc="-50" dirty="0">
                <a:latin typeface="Cambria"/>
                <a:cs typeface="Cambria"/>
              </a:rPr>
              <a:t>collection</a:t>
            </a:r>
            <a:r>
              <a:rPr lang="en-IN" spc="-85" dirty="0">
                <a:latin typeface="Cambria"/>
                <a:cs typeface="Cambria"/>
              </a:rPr>
              <a:t> </a:t>
            </a:r>
            <a:r>
              <a:rPr lang="en-IN" spc="-105" dirty="0">
                <a:latin typeface="Cambria"/>
                <a:cs typeface="Cambria"/>
              </a:rPr>
              <a:t>from</a:t>
            </a:r>
            <a:r>
              <a:rPr lang="en-IN" spc="-85" dirty="0">
                <a:latin typeface="Cambria"/>
                <a:cs typeface="Cambria"/>
              </a:rPr>
              <a:t> </a:t>
            </a:r>
            <a:r>
              <a:rPr lang="en-IN" spc="-75" dirty="0">
                <a:latin typeface="Cambria"/>
                <a:cs typeface="Cambria"/>
              </a:rPr>
              <a:t>Yelp,</a:t>
            </a:r>
            <a:r>
              <a:rPr lang="en-IN" spc="-90" dirty="0">
                <a:latin typeface="Cambria"/>
                <a:cs typeface="Cambria"/>
              </a:rPr>
              <a:t> TripAdvisor,</a:t>
            </a:r>
            <a:r>
              <a:rPr lang="en-IN" spc="-85" dirty="0">
                <a:latin typeface="Cambria"/>
                <a:cs typeface="Cambria"/>
              </a:rPr>
              <a:t> </a:t>
            </a:r>
            <a:r>
              <a:rPr lang="en-IN" spc="-30" dirty="0">
                <a:latin typeface="Cambria"/>
                <a:cs typeface="Cambria"/>
              </a:rPr>
              <a:t>Google</a:t>
            </a:r>
            <a:r>
              <a:rPr lang="en-IN" spc="-85" dirty="0">
                <a:latin typeface="Cambria"/>
                <a:cs typeface="Cambria"/>
              </a:rPr>
              <a:t> </a:t>
            </a:r>
            <a:r>
              <a:rPr lang="en-IN" spc="-140" dirty="0">
                <a:latin typeface="Cambria"/>
                <a:cs typeface="Cambria"/>
              </a:rPr>
              <a:t>Reviews,</a:t>
            </a:r>
            <a:r>
              <a:rPr lang="en-IN" spc="-85" dirty="0">
                <a:latin typeface="Cambria"/>
                <a:cs typeface="Cambria"/>
              </a:rPr>
              <a:t> </a:t>
            </a:r>
            <a:r>
              <a:rPr lang="en-IN" spc="-45" dirty="0">
                <a:latin typeface="Cambria"/>
                <a:cs typeface="Cambria"/>
              </a:rPr>
              <a:t>and</a:t>
            </a:r>
            <a:r>
              <a:rPr lang="en-IN" spc="-90" dirty="0">
                <a:latin typeface="Cambria"/>
                <a:cs typeface="Cambria"/>
              </a:rPr>
              <a:t> </a:t>
            </a:r>
            <a:r>
              <a:rPr lang="en-IN" spc="-60" dirty="0">
                <a:latin typeface="Cambria"/>
                <a:cs typeface="Cambria"/>
              </a:rPr>
              <a:t>social</a:t>
            </a:r>
            <a:r>
              <a:rPr lang="en-IN" spc="-85" dirty="0">
                <a:latin typeface="Cambria"/>
                <a:cs typeface="Cambria"/>
              </a:rPr>
              <a:t> </a:t>
            </a:r>
            <a:r>
              <a:rPr lang="en-IN" spc="-10" dirty="0">
                <a:latin typeface="Cambria"/>
                <a:cs typeface="Cambria"/>
              </a:rPr>
              <a:t>media </a:t>
            </a:r>
            <a:r>
              <a:rPr lang="en-IN" spc="-45" dirty="0">
                <a:latin typeface="Cambria"/>
                <a:cs typeface="Cambria"/>
              </a:rPr>
              <a:t>using</a:t>
            </a:r>
            <a:r>
              <a:rPr lang="en-IN" spc="-125" dirty="0">
                <a:latin typeface="Cambria"/>
                <a:cs typeface="Cambria"/>
              </a:rPr>
              <a:t> </a:t>
            </a:r>
            <a:r>
              <a:rPr lang="en-IN" spc="-180" dirty="0">
                <a:latin typeface="Cambria"/>
                <a:cs typeface="Cambria"/>
              </a:rPr>
              <a:t>web</a:t>
            </a:r>
            <a:r>
              <a:rPr lang="en-IN" spc="-100" dirty="0">
                <a:latin typeface="Cambria"/>
                <a:cs typeface="Cambria"/>
              </a:rPr>
              <a:t> </a:t>
            </a:r>
            <a:r>
              <a:rPr lang="en-IN" spc="-70" dirty="0">
                <a:latin typeface="Cambria"/>
                <a:cs typeface="Cambria"/>
              </a:rPr>
              <a:t>scraping</a:t>
            </a:r>
            <a:r>
              <a:rPr lang="en-IN" spc="-105" dirty="0">
                <a:latin typeface="Cambria"/>
                <a:cs typeface="Cambria"/>
              </a:rPr>
              <a:t> </a:t>
            </a:r>
            <a:r>
              <a:rPr lang="en-IN" spc="-45" dirty="0">
                <a:latin typeface="Cambria"/>
                <a:cs typeface="Cambria"/>
              </a:rPr>
              <a:t>and</a:t>
            </a:r>
            <a:r>
              <a:rPr lang="en-IN" spc="-105" dirty="0">
                <a:latin typeface="Cambria"/>
                <a:cs typeface="Cambria"/>
              </a:rPr>
              <a:t> </a:t>
            </a:r>
            <a:r>
              <a:rPr lang="en-IN" spc="-10" dirty="0">
                <a:latin typeface="Cambria"/>
                <a:cs typeface="Cambria"/>
              </a:rPr>
              <a:t>APIs.</a:t>
            </a:r>
            <a:endParaRPr lang="en-IN" dirty="0">
              <a:latin typeface="Cambria"/>
              <a:cs typeface="Cambria"/>
            </a:endParaRPr>
          </a:p>
          <a:p>
            <a:pPr marL="298450" marR="589915" indent="-285750">
              <a:lnSpc>
                <a:spcPts val="4420"/>
              </a:lnSpc>
              <a:spcBef>
                <a:spcPts val="240"/>
              </a:spcBef>
              <a:buFont typeface="Arial" panose="020B0604020202020204" pitchFamily="34" charset="0"/>
              <a:buChar char="•"/>
            </a:pPr>
            <a:r>
              <a:rPr lang="en-IN" spc="-55" dirty="0">
                <a:latin typeface="Cambria"/>
                <a:cs typeface="Cambria"/>
              </a:rPr>
              <a:t>Data</a:t>
            </a:r>
            <a:r>
              <a:rPr lang="en-IN" spc="-65" dirty="0">
                <a:latin typeface="Cambria"/>
                <a:cs typeface="Cambria"/>
              </a:rPr>
              <a:t> </a:t>
            </a:r>
            <a:r>
              <a:rPr lang="en-IN" spc="-110" dirty="0">
                <a:latin typeface="Cambria"/>
                <a:cs typeface="Cambria"/>
              </a:rPr>
              <a:t>preprocessing:</a:t>
            </a:r>
            <a:r>
              <a:rPr lang="en-IN" spc="-60" dirty="0">
                <a:latin typeface="Cambria"/>
                <a:cs typeface="Cambria"/>
              </a:rPr>
              <a:t> </a:t>
            </a:r>
            <a:r>
              <a:rPr lang="en-IN" spc="-20" dirty="0">
                <a:latin typeface="Cambria"/>
                <a:cs typeface="Cambria"/>
              </a:rPr>
              <a:t>Clean,</a:t>
            </a:r>
            <a:r>
              <a:rPr lang="en-IN" spc="-65" dirty="0">
                <a:latin typeface="Cambria"/>
                <a:cs typeface="Cambria"/>
              </a:rPr>
              <a:t> </a:t>
            </a:r>
            <a:r>
              <a:rPr lang="en-IN" spc="-85" dirty="0">
                <a:latin typeface="Cambria"/>
                <a:cs typeface="Cambria"/>
              </a:rPr>
              <a:t>normalize,</a:t>
            </a:r>
            <a:r>
              <a:rPr lang="en-IN" spc="-60" dirty="0">
                <a:latin typeface="Cambria"/>
                <a:cs typeface="Cambria"/>
              </a:rPr>
              <a:t> </a:t>
            </a:r>
            <a:r>
              <a:rPr lang="en-IN" spc="-90" dirty="0">
                <a:latin typeface="Cambria"/>
                <a:cs typeface="Cambria"/>
              </a:rPr>
              <a:t>tokenize,</a:t>
            </a:r>
            <a:r>
              <a:rPr lang="en-IN" spc="-60" dirty="0">
                <a:latin typeface="Cambria"/>
                <a:cs typeface="Cambria"/>
              </a:rPr>
              <a:t> </a:t>
            </a:r>
            <a:r>
              <a:rPr lang="en-IN" spc="-140" dirty="0">
                <a:latin typeface="Cambria"/>
                <a:cs typeface="Cambria"/>
              </a:rPr>
              <a:t>remove</a:t>
            </a:r>
            <a:r>
              <a:rPr lang="en-IN" spc="-65" dirty="0">
                <a:latin typeface="Cambria"/>
                <a:cs typeface="Cambria"/>
              </a:rPr>
              <a:t> </a:t>
            </a:r>
            <a:r>
              <a:rPr lang="en-IN" spc="-110" dirty="0">
                <a:latin typeface="Cambria"/>
                <a:cs typeface="Cambria"/>
              </a:rPr>
              <a:t>stop</a:t>
            </a:r>
            <a:r>
              <a:rPr lang="en-IN" spc="-60" dirty="0">
                <a:latin typeface="Cambria"/>
                <a:cs typeface="Cambria"/>
              </a:rPr>
              <a:t> </a:t>
            </a:r>
            <a:r>
              <a:rPr lang="en-IN" spc="-150" dirty="0">
                <a:latin typeface="Cambria"/>
                <a:cs typeface="Cambria"/>
              </a:rPr>
              <a:t>words,</a:t>
            </a:r>
            <a:r>
              <a:rPr lang="en-IN" spc="-60" dirty="0">
                <a:latin typeface="Cambria"/>
                <a:cs typeface="Cambria"/>
              </a:rPr>
              <a:t> </a:t>
            </a:r>
            <a:r>
              <a:rPr lang="en-IN" spc="-45" dirty="0">
                <a:latin typeface="Cambria"/>
                <a:cs typeface="Cambria"/>
              </a:rPr>
              <a:t>and</a:t>
            </a:r>
            <a:r>
              <a:rPr lang="en-IN" spc="-65" dirty="0">
                <a:latin typeface="Cambria"/>
                <a:cs typeface="Cambria"/>
              </a:rPr>
              <a:t> </a:t>
            </a:r>
            <a:r>
              <a:rPr lang="en-IN" spc="-10" dirty="0">
                <a:latin typeface="Cambria"/>
                <a:cs typeface="Cambria"/>
              </a:rPr>
              <a:t>perform</a:t>
            </a:r>
          </a:p>
          <a:p>
            <a:pPr marL="298450" marR="589915" indent="-285750">
              <a:lnSpc>
                <a:spcPts val="4420"/>
              </a:lnSpc>
              <a:spcBef>
                <a:spcPts val="240"/>
              </a:spcBef>
              <a:buFont typeface="Arial" panose="020B0604020202020204" pitchFamily="34" charset="0"/>
              <a:buChar char="•"/>
            </a:pPr>
            <a:r>
              <a:rPr lang="en-IN" spc="-45" dirty="0">
                <a:latin typeface="Cambria"/>
                <a:cs typeface="Cambria"/>
              </a:rPr>
              <a:t>stemming/lemmatization.</a:t>
            </a:r>
            <a:endParaRPr lang="en-IN" dirty="0">
              <a:latin typeface="Cambria"/>
              <a:cs typeface="Cambria"/>
            </a:endParaRPr>
          </a:p>
          <a:p>
            <a:pPr marL="298450" indent="-285750">
              <a:lnSpc>
                <a:spcPct val="100000"/>
              </a:lnSpc>
              <a:spcBef>
                <a:spcPts val="335"/>
              </a:spcBef>
              <a:buFont typeface="Arial" panose="020B0604020202020204" pitchFamily="34" charset="0"/>
              <a:buChar char="•"/>
            </a:pPr>
            <a:r>
              <a:rPr lang="en-IN" spc="-90" dirty="0">
                <a:latin typeface="Cambria"/>
                <a:cs typeface="Cambria"/>
              </a:rPr>
              <a:t>Implement</a:t>
            </a:r>
            <a:r>
              <a:rPr lang="en-IN" spc="-65" dirty="0">
                <a:latin typeface="Cambria"/>
                <a:cs typeface="Cambria"/>
              </a:rPr>
              <a:t> </a:t>
            </a:r>
            <a:r>
              <a:rPr lang="en-IN" spc="-60" dirty="0">
                <a:latin typeface="Cambria"/>
                <a:cs typeface="Cambria"/>
              </a:rPr>
              <a:t>machine</a:t>
            </a:r>
            <a:r>
              <a:rPr lang="en-IN" spc="-65" dirty="0">
                <a:latin typeface="Cambria"/>
                <a:cs typeface="Cambria"/>
              </a:rPr>
              <a:t> </a:t>
            </a:r>
            <a:r>
              <a:rPr lang="en-IN" spc="-50" dirty="0">
                <a:latin typeface="Cambria"/>
                <a:cs typeface="Cambria"/>
              </a:rPr>
              <a:t>learning</a:t>
            </a:r>
            <a:r>
              <a:rPr lang="en-IN" spc="-65" dirty="0">
                <a:latin typeface="Cambria"/>
                <a:cs typeface="Cambria"/>
              </a:rPr>
              <a:t> </a:t>
            </a:r>
            <a:r>
              <a:rPr lang="en-IN" spc="-100" dirty="0">
                <a:latin typeface="Cambria"/>
                <a:cs typeface="Cambria"/>
              </a:rPr>
              <a:t>(e.g.,</a:t>
            </a:r>
            <a:r>
              <a:rPr lang="en-IN" spc="-65" dirty="0">
                <a:latin typeface="Cambria"/>
                <a:cs typeface="Cambria"/>
              </a:rPr>
              <a:t> SVM, </a:t>
            </a:r>
            <a:r>
              <a:rPr lang="en-IN" spc="-70" dirty="0">
                <a:latin typeface="Cambria"/>
                <a:cs typeface="Cambria"/>
              </a:rPr>
              <a:t>Neural</a:t>
            </a:r>
            <a:r>
              <a:rPr lang="en-IN" spc="-65" dirty="0">
                <a:latin typeface="Cambria"/>
                <a:cs typeface="Cambria"/>
              </a:rPr>
              <a:t> </a:t>
            </a:r>
            <a:r>
              <a:rPr lang="en-IN" spc="-155" dirty="0">
                <a:latin typeface="Cambria"/>
                <a:cs typeface="Cambria"/>
              </a:rPr>
              <a:t>Networks)</a:t>
            </a:r>
            <a:r>
              <a:rPr lang="en-IN" spc="-65" dirty="0">
                <a:latin typeface="Cambria"/>
                <a:cs typeface="Cambria"/>
              </a:rPr>
              <a:t> </a:t>
            </a:r>
            <a:r>
              <a:rPr lang="en-IN" spc="-85" dirty="0">
                <a:latin typeface="Cambria"/>
                <a:cs typeface="Cambria"/>
              </a:rPr>
              <a:t>for</a:t>
            </a:r>
            <a:r>
              <a:rPr lang="en-IN" spc="-65" dirty="0">
                <a:latin typeface="Cambria"/>
                <a:cs typeface="Cambria"/>
              </a:rPr>
              <a:t> </a:t>
            </a:r>
            <a:r>
              <a:rPr lang="en-IN" spc="-10" dirty="0">
                <a:latin typeface="Cambria"/>
                <a:cs typeface="Cambria"/>
              </a:rPr>
              <a:t>sentiment</a:t>
            </a:r>
            <a:endParaRPr lang="en-IN" dirty="0">
              <a:latin typeface="Cambria"/>
              <a:cs typeface="Cambria"/>
            </a:endParaRPr>
          </a:p>
          <a:p>
            <a:pPr marL="298450" indent="-285750">
              <a:lnSpc>
                <a:spcPct val="100000"/>
              </a:lnSpc>
              <a:spcBef>
                <a:spcPts val="575"/>
              </a:spcBef>
              <a:buFont typeface="Arial" panose="020B0604020202020204" pitchFamily="34" charset="0"/>
              <a:buChar char="•"/>
            </a:pPr>
            <a:r>
              <a:rPr lang="en-IN" spc="-55" dirty="0">
                <a:latin typeface="Cambria"/>
                <a:cs typeface="Cambria"/>
              </a:rPr>
              <a:t>classification </a:t>
            </a:r>
            <a:r>
              <a:rPr lang="en-IN" spc="-95" dirty="0">
                <a:latin typeface="Cambria"/>
                <a:cs typeface="Cambria"/>
              </a:rPr>
              <a:t>(positive,</a:t>
            </a:r>
            <a:r>
              <a:rPr lang="en-IN" spc="-55" dirty="0">
                <a:latin typeface="Cambria"/>
                <a:cs typeface="Cambria"/>
              </a:rPr>
              <a:t> </a:t>
            </a:r>
            <a:r>
              <a:rPr lang="en-IN" spc="-95" dirty="0">
                <a:latin typeface="Cambria"/>
                <a:cs typeface="Cambria"/>
              </a:rPr>
              <a:t>negative,</a:t>
            </a:r>
            <a:r>
              <a:rPr lang="en-IN" spc="-55" dirty="0">
                <a:latin typeface="Cambria"/>
                <a:cs typeface="Cambria"/>
              </a:rPr>
              <a:t> </a:t>
            </a:r>
            <a:r>
              <a:rPr lang="en-IN" spc="-10" dirty="0">
                <a:latin typeface="Cambria"/>
                <a:cs typeface="Cambria"/>
              </a:rPr>
              <a:t>neutral).</a:t>
            </a:r>
            <a:endParaRPr lang="en-IN" dirty="0">
              <a:latin typeface="Cambria"/>
              <a:cs typeface="Cambria"/>
            </a:endParaRPr>
          </a:p>
          <a:p>
            <a:pPr marL="298450" marR="5080" indent="-285750">
              <a:lnSpc>
                <a:spcPts val="4420"/>
              </a:lnSpc>
              <a:spcBef>
                <a:spcPts val="245"/>
              </a:spcBef>
              <a:buFont typeface="Arial" panose="020B0604020202020204" pitchFamily="34" charset="0"/>
              <a:buChar char="•"/>
            </a:pPr>
            <a:r>
              <a:rPr lang="en-IN" dirty="0">
                <a:latin typeface="Cambria"/>
                <a:cs typeface="Cambria"/>
              </a:rPr>
              <a:t>Gain</a:t>
            </a:r>
            <a:r>
              <a:rPr lang="en-IN" spc="-75" dirty="0">
                <a:latin typeface="Cambria"/>
                <a:cs typeface="Cambria"/>
              </a:rPr>
              <a:t> </a:t>
            </a:r>
            <a:r>
              <a:rPr lang="en-IN" spc="-55" dirty="0">
                <a:latin typeface="Cambria"/>
                <a:cs typeface="Cambria"/>
              </a:rPr>
              <a:t>actionable</a:t>
            </a:r>
            <a:r>
              <a:rPr lang="en-IN" spc="-70" dirty="0">
                <a:latin typeface="Cambria"/>
                <a:cs typeface="Cambria"/>
              </a:rPr>
              <a:t> </a:t>
            </a:r>
            <a:r>
              <a:rPr lang="en-IN" spc="-80" dirty="0">
                <a:latin typeface="Cambria"/>
                <a:cs typeface="Cambria"/>
              </a:rPr>
              <a:t>insights:</a:t>
            </a:r>
            <a:r>
              <a:rPr lang="en-IN" spc="-75" dirty="0">
                <a:latin typeface="Cambria"/>
                <a:cs typeface="Cambria"/>
              </a:rPr>
              <a:t> </a:t>
            </a:r>
            <a:r>
              <a:rPr lang="en-IN" spc="-90" dirty="0" err="1">
                <a:latin typeface="Cambria"/>
                <a:cs typeface="Cambria"/>
              </a:rPr>
              <a:t>Analyze</a:t>
            </a:r>
            <a:r>
              <a:rPr lang="en-IN" spc="-70" dirty="0">
                <a:latin typeface="Cambria"/>
                <a:cs typeface="Cambria"/>
              </a:rPr>
              <a:t> </a:t>
            </a:r>
            <a:r>
              <a:rPr lang="en-IN" spc="-90" dirty="0">
                <a:latin typeface="Cambria"/>
                <a:cs typeface="Cambria"/>
              </a:rPr>
              <a:t>trends,</a:t>
            </a:r>
            <a:r>
              <a:rPr lang="en-IN" spc="-70" dirty="0">
                <a:latin typeface="Cambria"/>
                <a:cs typeface="Cambria"/>
              </a:rPr>
              <a:t> </a:t>
            </a:r>
            <a:r>
              <a:rPr lang="en-IN" spc="-110" dirty="0">
                <a:latin typeface="Cambria"/>
                <a:cs typeface="Cambria"/>
              </a:rPr>
              <a:t>extract</a:t>
            </a:r>
            <a:r>
              <a:rPr lang="en-IN" spc="-75" dirty="0">
                <a:latin typeface="Cambria"/>
                <a:cs typeface="Cambria"/>
              </a:rPr>
              <a:t> </a:t>
            </a:r>
            <a:r>
              <a:rPr lang="en-IN" spc="-145" dirty="0">
                <a:latin typeface="Cambria"/>
                <a:cs typeface="Cambria"/>
              </a:rPr>
              <a:t>keywords,</a:t>
            </a:r>
            <a:r>
              <a:rPr lang="en-IN" spc="-70" dirty="0">
                <a:latin typeface="Cambria"/>
                <a:cs typeface="Cambria"/>
              </a:rPr>
              <a:t> </a:t>
            </a:r>
            <a:r>
              <a:rPr lang="en-IN" spc="-45" dirty="0">
                <a:latin typeface="Cambria"/>
                <a:cs typeface="Cambria"/>
              </a:rPr>
              <a:t>and</a:t>
            </a:r>
            <a:r>
              <a:rPr lang="en-IN" spc="-75" dirty="0">
                <a:latin typeface="Cambria"/>
                <a:cs typeface="Cambria"/>
              </a:rPr>
              <a:t> </a:t>
            </a:r>
            <a:r>
              <a:rPr lang="en-IN" spc="-85" dirty="0">
                <a:latin typeface="Cambria"/>
                <a:cs typeface="Cambria"/>
              </a:rPr>
              <a:t>deploy</a:t>
            </a:r>
            <a:r>
              <a:rPr lang="en-IN" spc="-70" dirty="0">
                <a:latin typeface="Cambria"/>
                <a:cs typeface="Cambria"/>
              </a:rPr>
              <a:t> </a:t>
            </a:r>
            <a:r>
              <a:rPr lang="en-IN" spc="-50" dirty="0">
                <a:latin typeface="Cambria"/>
                <a:cs typeface="Cambria"/>
              </a:rPr>
              <a:t>on</a:t>
            </a:r>
            <a:r>
              <a:rPr lang="en-IN" spc="-70" dirty="0">
                <a:latin typeface="Cambria"/>
                <a:cs typeface="Cambria"/>
              </a:rPr>
              <a:t> </a:t>
            </a:r>
            <a:r>
              <a:rPr lang="en-IN" dirty="0">
                <a:latin typeface="Cambria"/>
                <a:cs typeface="Cambria"/>
              </a:rPr>
              <a:t>a</a:t>
            </a:r>
            <a:r>
              <a:rPr lang="en-IN" spc="-75" dirty="0">
                <a:latin typeface="Cambria"/>
                <a:cs typeface="Cambria"/>
              </a:rPr>
              <a:t> </a:t>
            </a:r>
            <a:r>
              <a:rPr lang="en-IN" spc="-10" dirty="0">
                <a:latin typeface="Cambria"/>
                <a:cs typeface="Cambria"/>
              </a:rPr>
              <a:t>scalable platform.</a:t>
            </a:r>
            <a:endParaRPr lang="en-IN" dirty="0">
              <a:latin typeface="Cambria"/>
              <a:cs typeface="Cambria"/>
            </a:endParaRPr>
          </a:p>
          <a:p>
            <a:pPr marL="298450" indent="-285750">
              <a:lnSpc>
                <a:spcPct val="100000"/>
              </a:lnSpc>
              <a:spcBef>
                <a:spcPts val="330"/>
              </a:spcBef>
              <a:buFont typeface="Arial" panose="020B0604020202020204" pitchFamily="34" charset="0"/>
              <a:buChar char="•"/>
            </a:pPr>
            <a:r>
              <a:rPr lang="en-IN" spc="-75" dirty="0">
                <a:latin typeface="Cambria"/>
                <a:cs typeface="Cambria"/>
              </a:rPr>
              <a:t>Visualize</a:t>
            </a:r>
            <a:r>
              <a:rPr lang="en-IN" spc="-55" dirty="0">
                <a:latin typeface="Cambria"/>
                <a:cs typeface="Cambria"/>
              </a:rPr>
              <a:t> </a:t>
            </a:r>
            <a:r>
              <a:rPr lang="en-IN" spc="-90" dirty="0">
                <a:latin typeface="Cambria"/>
                <a:cs typeface="Cambria"/>
              </a:rPr>
              <a:t>results</a:t>
            </a:r>
            <a:r>
              <a:rPr lang="en-IN" spc="-55" dirty="0">
                <a:latin typeface="Cambria"/>
                <a:cs typeface="Cambria"/>
              </a:rPr>
              <a:t> </a:t>
            </a:r>
            <a:r>
              <a:rPr lang="en-IN" spc="-110" dirty="0">
                <a:latin typeface="Cambria"/>
                <a:cs typeface="Cambria"/>
              </a:rPr>
              <a:t>with</a:t>
            </a:r>
            <a:r>
              <a:rPr lang="en-IN" spc="-55" dirty="0">
                <a:latin typeface="Cambria"/>
                <a:cs typeface="Cambria"/>
              </a:rPr>
              <a:t> </a:t>
            </a:r>
            <a:r>
              <a:rPr lang="en-IN" spc="-85" dirty="0">
                <a:latin typeface="Cambria"/>
                <a:cs typeface="Cambria"/>
              </a:rPr>
              <a:t>interactive</a:t>
            </a:r>
            <a:r>
              <a:rPr lang="en-IN" spc="-55" dirty="0">
                <a:latin typeface="Cambria"/>
                <a:cs typeface="Cambria"/>
              </a:rPr>
              <a:t> </a:t>
            </a:r>
            <a:r>
              <a:rPr lang="en-IN" spc="-90" dirty="0">
                <a:latin typeface="Cambria"/>
                <a:cs typeface="Cambria"/>
              </a:rPr>
              <a:t>dashboards</a:t>
            </a:r>
            <a:r>
              <a:rPr lang="en-IN" spc="-55" dirty="0">
                <a:latin typeface="Cambria"/>
                <a:cs typeface="Cambria"/>
              </a:rPr>
              <a:t> </a:t>
            </a:r>
            <a:r>
              <a:rPr lang="en-IN" spc="-75" dirty="0">
                <a:latin typeface="Cambria"/>
                <a:cs typeface="Cambria"/>
              </a:rPr>
              <a:t>(Tableau,</a:t>
            </a:r>
            <a:r>
              <a:rPr lang="en-IN" spc="-55" dirty="0">
                <a:latin typeface="Cambria"/>
                <a:cs typeface="Cambria"/>
              </a:rPr>
              <a:t> </a:t>
            </a:r>
            <a:r>
              <a:rPr lang="en-IN" spc="-160" dirty="0">
                <a:latin typeface="Cambria"/>
                <a:cs typeface="Cambria"/>
              </a:rPr>
              <a:t>Power</a:t>
            </a:r>
            <a:r>
              <a:rPr lang="en-IN" spc="-50" dirty="0">
                <a:latin typeface="Cambria"/>
                <a:cs typeface="Cambria"/>
              </a:rPr>
              <a:t> </a:t>
            </a:r>
            <a:r>
              <a:rPr lang="en-IN" spc="-125" dirty="0">
                <a:latin typeface="Cambria"/>
                <a:cs typeface="Cambria"/>
              </a:rPr>
              <a:t>BI)</a:t>
            </a:r>
            <a:r>
              <a:rPr lang="en-IN" spc="-55" dirty="0">
                <a:latin typeface="Cambria"/>
                <a:cs typeface="Cambria"/>
              </a:rPr>
              <a:t> </a:t>
            </a:r>
            <a:r>
              <a:rPr lang="en-IN" spc="-85" dirty="0">
                <a:latin typeface="Cambria"/>
                <a:cs typeface="Cambria"/>
              </a:rPr>
              <a:t>for</a:t>
            </a:r>
            <a:r>
              <a:rPr lang="en-IN" spc="-55" dirty="0">
                <a:latin typeface="Cambria"/>
                <a:cs typeface="Cambria"/>
              </a:rPr>
              <a:t> </a:t>
            </a:r>
            <a:r>
              <a:rPr lang="en-IN" spc="-10" dirty="0">
                <a:latin typeface="Cambria"/>
                <a:cs typeface="Cambria"/>
              </a:rPr>
              <a:t>enhanced</a:t>
            </a:r>
            <a:endParaRPr lang="en-IN" dirty="0">
              <a:latin typeface="Cambria"/>
              <a:cs typeface="Cambria"/>
            </a:endParaRPr>
          </a:p>
          <a:p>
            <a:pPr marL="298450" indent="-285750">
              <a:lnSpc>
                <a:spcPct val="100000"/>
              </a:lnSpc>
              <a:spcBef>
                <a:spcPts val="580"/>
              </a:spcBef>
              <a:buFont typeface="Arial" panose="020B0604020202020204" pitchFamily="34" charset="0"/>
              <a:buChar char="•"/>
            </a:pPr>
            <a:r>
              <a:rPr lang="en-IN" spc="-65" dirty="0">
                <a:latin typeface="Cambria"/>
                <a:cs typeface="Cambria"/>
              </a:rPr>
              <a:t>decision-</a:t>
            </a:r>
            <a:r>
              <a:rPr lang="en-IN" spc="-70" dirty="0" err="1">
                <a:latin typeface="Cambria"/>
                <a:cs typeface="Cambria"/>
              </a:rPr>
              <a:t>making.Regular</a:t>
            </a:r>
            <a:r>
              <a:rPr lang="en-IN" spc="-45" dirty="0">
                <a:latin typeface="Cambria"/>
                <a:cs typeface="Cambria"/>
              </a:rPr>
              <a:t> </a:t>
            </a:r>
            <a:r>
              <a:rPr lang="en-IN" spc="-110" dirty="0">
                <a:latin typeface="Cambria"/>
                <a:cs typeface="Cambria"/>
              </a:rPr>
              <a:t>summary</a:t>
            </a:r>
            <a:r>
              <a:rPr lang="en-IN" spc="-45" dirty="0">
                <a:latin typeface="Cambria"/>
                <a:cs typeface="Cambria"/>
              </a:rPr>
              <a:t> </a:t>
            </a:r>
            <a:r>
              <a:rPr lang="en-IN" spc="-114" dirty="0">
                <a:latin typeface="Cambria"/>
                <a:cs typeface="Cambria"/>
              </a:rPr>
              <a:t>reports</a:t>
            </a:r>
            <a:r>
              <a:rPr lang="en-IN" spc="-40" dirty="0">
                <a:latin typeface="Cambria"/>
                <a:cs typeface="Cambria"/>
              </a:rPr>
              <a:t> </a:t>
            </a:r>
            <a:r>
              <a:rPr lang="en-IN" spc="-85" dirty="0">
                <a:latin typeface="Cambria"/>
                <a:cs typeface="Cambria"/>
              </a:rPr>
              <a:t>for</a:t>
            </a:r>
            <a:r>
              <a:rPr lang="en-IN" spc="-45" dirty="0">
                <a:latin typeface="Cambria"/>
                <a:cs typeface="Cambria"/>
              </a:rPr>
              <a:t> </a:t>
            </a:r>
            <a:r>
              <a:rPr lang="en-IN" spc="-10" dirty="0">
                <a:latin typeface="Cambria"/>
                <a:cs typeface="Cambria"/>
              </a:rPr>
              <a:t>management.</a:t>
            </a:r>
            <a:endParaRPr lang="en-IN" dirty="0">
              <a:latin typeface="Cambria"/>
              <a:cs typeface="Cambri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6149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35A154-802F-6D21-A047-BAA77AEAFA80}"/>
              </a:ext>
            </a:extLst>
          </p:cNvPr>
          <p:cNvSpPr txBox="1"/>
          <p:nvPr/>
        </p:nvSpPr>
        <p:spPr>
          <a:xfrm>
            <a:off x="1206501" y="674566"/>
            <a:ext cx="101473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94280">
              <a:lnSpc>
                <a:spcPct val="100000"/>
              </a:lnSpc>
              <a:spcBef>
                <a:spcPts val="105"/>
              </a:spcBef>
            </a:pPr>
            <a:r>
              <a:rPr lang="en-IN" sz="4000" u="sng" spc="-45" dirty="0">
                <a:latin typeface="Cambria"/>
                <a:cs typeface="Cambria"/>
              </a:rPr>
              <a:t>ALGORITHM</a:t>
            </a:r>
            <a:r>
              <a:rPr lang="en-IN" sz="1800" u="sng" spc="-330" dirty="0">
                <a:latin typeface="Cambria"/>
                <a:cs typeface="Cambria"/>
              </a:rPr>
              <a:t> </a:t>
            </a:r>
            <a:r>
              <a:rPr lang="en-IN" sz="3600" u="sng" spc="-755" dirty="0">
                <a:latin typeface="Cambria"/>
                <a:cs typeface="Cambria"/>
              </a:rPr>
              <a:t>&amp;</a:t>
            </a:r>
            <a:r>
              <a:rPr lang="en-IN" sz="3600" u="sng" spc="-204" dirty="0">
                <a:latin typeface="Cambria"/>
                <a:cs typeface="Cambria"/>
              </a:rPr>
              <a:t> </a:t>
            </a:r>
            <a:r>
              <a:rPr lang="en-IN" sz="4000" u="sng" spc="-125" dirty="0">
                <a:latin typeface="Cambria"/>
                <a:cs typeface="Cambria"/>
              </a:rPr>
              <a:t>DEPLOYMENT</a:t>
            </a:r>
            <a:endParaRPr lang="en-IN" sz="4000" dirty="0">
              <a:latin typeface="Cambria"/>
              <a:cs typeface="Cambria"/>
            </a:endParaRPr>
          </a:p>
          <a:p>
            <a:r>
              <a:rPr lang="en-IN" sz="3200" spc="-75" dirty="0">
                <a:latin typeface="Cambria"/>
                <a:cs typeface="Cambria"/>
              </a:rPr>
              <a:t>    . </a:t>
            </a:r>
            <a:r>
              <a:rPr lang="en-IN" sz="2000" spc="-75" dirty="0">
                <a:latin typeface="Cambria"/>
                <a:cs typeface="Cambria"/>
              </a:rPr>
              <a:t>Algorithm</a:t>
            </a:r>
            <a:r>
              <a:rPr lang="en-IN" sz="2000" spc="-55" dirty="0">
                <a:latin typeface="Cambria"/>
                <a:cs typeface="Cambria"/>
              </a:rPr>
              <a:t> </a:t>
            </a:r>
            <a:r>
              <a:rPr lang="en-IN" sz="2000" spc="-10" dirty="0">
                <a:latin typeface="Cambria"/>
                <a:cs typeface="Cambria"/>
              </a:rPr>
              <a:t>Selection:</a:t>
            </a:r>
            <a:endParaRPr lang="en-IN" sz="2000" dirty="0">
              <a:latin typeface="Cambria"/>
              <a:cs typeface="Cambria"/>
            </a:endParaRPr>
          </a:p>
          <a:p>
            <a:endParaRPr lang="en-IN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01457C-5ABE-AB7B-B11C-4AC5C8FE7417}"/>
              </a:ext>
            </a:extLst>
          </p:cNvPr>
          <p:cNvSpPr txBox="1"/>
          <p:nvPr/>
        </p:nvSpPr>
        <p:spPr>
          <a:xfrm>
            <a:off x="1447800" y="2540001"/>
            <a:ext cx="10439400" cy="3643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8450" marR="5080" indent="-285750">
              <a:lnSpc>
                <a:spcPct val="1161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spc="-130" dirty="0">
                <a:latin typeface="Cambria"/>
                <a:cs typeface="Cambria"/>
              </a:rPr>
              <a:t>BERT</a:t>
            </a:r>
            <a:r>
              <a:rPr lang="en-US" sz="1800" spc="-85" dirty="0">
                <a:latin typeface="Cambria"/>
                <a:cs typeface="Cambria"/>
              </a:rPr>
              <a:t> </a:t>
            </a:r>
            <a:r>
              <a:rPr lang="en-US" sz="1800" spc="-75" dirty="0">
                <a:latin typeface="Cambria"/>
                <a:cs typeface="Cambria"/>
              </a:rPr>
              <a:t>(Bidirectional</a:t>
            </a:r>
            <a:r>
              <a:rPr lang="en-US" sz="1800" spc="-85" dirty="0">
                <a:latin typeface="Cambria"/>
                <a:cs typeface="Cambria"/>
              </a:rPr>
              <a:t> </a:t>
            </a:r>
            <a:r>
              <a:rPr lang="en-US" sz="1800" spc="-105" dirty="0">
                <a:latin typeface="Cambria"/>
                <a:cs typeface="Cambria"/>
              </a:rPr>
              <a:t>Encoder</a:t>
            </a:r>
            <a:r>
              <a:rPr lang="en-US" sz="1800" spc="-85" dirty="0">
                <a:latin typeface="Cambria"/>
                <a:cs typeface="Cambria"/>
              </a:rPr>
              <a:t> </a:t>
            </a:r>
            <a:r>
              <a:rPr lang="en-US" sz="1800" spc="-100" dirty="0">
                <a:latin typeface="Cambria"/>
                <a:cs typeface="Cambria"/>
              </a:rPr>
              <a:t>Representations</a:t>
            </a:r>
            <a:r>
              <a:rPr lang="en-US" sz="1800" spc="-85" dirty="0">
                <a:latin typeface="Cambria"/>
                <a:cs typeface="Cambria"/>
              </a:rPr>
              <a:t> </a:t>
            </a:r>
            <a:r>
              <a:rPr lang="en-US" sz="1800" spc="-114" dirty="0">
                <a:latin typeface="Cambria"/>
                <a:cs typeface="Cambria"/>
              </a:rPr>
              <a:t>from</a:t>
            </a:r>
            <a:r>
              <a:rPr lang="en-US" sz="1800" spc="-80" dirty="0">
                <a:latin typeface="Cambria"/>
                <a:cs typeface="Cambria"/>
              </a:rPr>
              <a:t> </a:t>
            </a:r>
            <a:r>
              <a:rPr lang="en-US" sz="1800" spc="-130" dirty="0">
                <a:latin typeface="Cambria"/>
                <a:cs typeface="Cambria"/>
              </a:rPr>
              <a:t>Transformers):</a:t>
            </a:r>
            <a:r>
              <a:rPr lang="en-US" sz="1800" spc="-85" dirty="0">
                <a:latin typeface="Cambria"/>
                <a:cs typeface="Cambria"/>
              </a:rPr>
              <a:t> </a:t>
            </a:r>
            <a:r>
              <a:rPr lang="en-US" sz="1800" spc="-130" dirty="0">
                <a:latin typeface="Cambria"/>
                <a:cs typeface="Cambria"/>
              </a:rPr>
              <a:t>BERT</a:t>
            </a:r>
            <a:r>
              <a:rPr lang="en-US" sz="1800" spc="-85" dirty="0">
                <a:latin typeface="Cambria"/>
                <a:cs typeface="Cambria"/>
              </a:rPr>
              <a:t> </a:t>
            </a:r>
            <a:r>
              <a:rPr lang="en-US" sz="1800" spc="-60" dirty="0">
                <a:latin typeface="Cambria"/>
                <a:cs typeface="Cambria"/>
              </a:rPr>
              <a:t>is</a:t>
            </a:r>
            <a:r>
              <a:rPr lang="en-US" sz="1800" spc="-85" dirty="0">
                <a:latin typeface="Cambria"/>
                <a:cs typeface="Cambria"/>
              </a:rPr>
              <a:t> </a:t>
            </a:r>
            <a:r>
              <a:rPr lang="en-US" sz="1800" dirty="0">
                <a:latin typeface="Cambria"/>
                <a:cs typeface="Cambria"/>
              </a:rPr>
              <a:t>a</a:t>
            </a:r>
            <a:r>
              <a:rPr lang="en-US" sz="1800" spc="-85" dirty="0">
                <a:latin typeface="Cambria"/>
                <a:cs typeface="Cambria"/>
              </a:rPr>
              <a:t> </a:t>
            </a:r>
            <a:r>
              <a:rPr lang="en-US" sz="1800" spc="-55" dirty="0">
                <a:latin typeface="Cambria"/>
                <a:cs typeface="Cambria"/>
              </a:rPr>
              <a:t>cutting-</a:t>
            </a:r>
            <a:r>
              <a:rPr lang="en-US" sz="1800" spc="-20" dirty="0">
                <a:latin typeface="Cambria"/>
                <a:cs typeface="Cambria"/>
              </a:rPr>
              <a:t>edge </a:t>
            </a:r>
            <a:r>
              <a:rPr lang="en-US" sz="1800" spc="-120" dirty="0">
                <a:latin typeface="Cambria"/>
                <a:cs typeface="Cambria"/>
              </a:rPr>
              <a:t>deep</a:t>
            </a:r>
            <a:r>
              <a:rPr lang="en-US" sz="1800" spc="-95" dirty="0">
                <a:latin typeface="Cambria"/>
                <a:cs typeface="Cambria"/>
              </a:rPr>
              <a:t> </a:t>
            </a:r>
            <a:r>
              <a:rPr lang="en-US" sz="1800" spc="-50" dirty="0">
                <a:latin typeface="Cambria"/>
                <a:cs typeface="Cambria"/>
              </a:rPr>
              <a:t>learning</a:t>
            </a:r>
            <a:r>
              <a:rPr lang="en-US" sz="1800" spc="-95" dirty="0">
                <a:latin typeface="Cambria"/>
                <a:cs typeface="Cambria"/>
              </a:rPr>
              <a:t> </a:t>
            </a:r>
            <a:r>
              <a:rPr lang="en-US" sz="1800" spc="-100" dirty="0">
                <a:latin typeface="Cambria"/>
                <a:cs typeface="Cambria"/>
              </a:rPr>
              <a:t>model</a:t>
            </a:r>
            <a:r>
              <a:rPr lang="en-US" sz="1800" spc="-95" dirty="0">
                <a:latin typeface="Cambria"/>
                <a:cs typeface="Cambria"/>
              </a:rPr>
              <a:t> </a:t>
            </a:r>
            <a:r>
              <a:rPr lang="en-US" sz="1800" spc="-140" dirty="0">
                <a:latin typeface="Cambria"/>
                <a:cs typeface="Cambria"/>
              </a:rPr>
              <a:t>renowned</a:t>
            </a:r>
            <a:r>
              <a:rPr lang="en-US" sz="1800" spc="-95" dirty="0">
                <a:latin typeface="Cambria"/>
                <a:cs typeface="Cambria"/>
              </a:rPr>
              <a:t> for </a:t>
            </a:r>
            <a:r>
              <a:rPr lang="en-US" sz="1800" spc="-70" dirty="0">
                <a:latin typeface="Cambria"/>
                <a:cs typeface="Cambria"/>
              </a:rPr>
              <a:t>its</a:t>
            </a:r>
            <a:r>
              <a:rPr lang="en-US" sz="1800" spc="-95" dirty="0">
                <a:latin typeface="Cambria"/>
                <a:cs typeface="Cambria"/>
              </a:rPr>
              <a:t> </a:t>
            </a:r>
            <a:r>
              <a:rPr lang="en-US" sz="1800" spc="-90" dirty="0">
                <a:latin typeface="Cambria"/>
                <a:cs typeface="Cambria"/>
              </a:rPr>
              <a:t>contextual </a:t>
            </a:r>
            <a:r>
              <a:rPr lang="en-US" sz="1800" spc="-70" dirty="0">
                <a:latin typeface="Cambria"/>
                <a:cs typeface="Cambria"/>
              </a:rPr>
              <a:t>understanding</a:t>
            </a:r>
            <a:r>
              <a:rPr lang="en-US" sz="1800" spc="-95" dirty="0">
                <a:latin typeface="Cambria"/>
                <a:cs typeface="Cambria"/>
              </a:rPr>
              <a:t> </a:t>
            </a:r>
            <a:r>
              <a:rPr lang="en-US" sz="1800" spc="-90" dirty="0">
                <a:latin typeface="Cambria"/>
                <a:cs typeface="Cambria"/>
              </a:rPr>
              <a:t>of</a:t>
            </a:r>
            <a:r>
              <a:rPr lang="en-US" sz="1800" spc="-95" dirty="0">
                <a:latin typeface="Cambria"/>
                <a:cs typeface="Cambria"/>
              </a:rPr>
              <a:t> </a:t>
            </a:r>
            <a:r>
              <a:rPr lang="en-US" sz="1800" spc="-180" dirty="0">
                <a:latin typeface="Cambria"/>
                <a:cs typeface="Cambria"/>
              </a:rPr>
              <a:t>words</a:t>
            </a:r>
            <a:r>
              <a:rPr lang="en-US" sz="1800" spc="-95" dirty="0">
                <a:latin typeface="Cambria"/>
                <a:cs typeface="Cambria"/>
              </a:rPr>
              <a:t> </a:t>
            </a:r>
            <a:r>
              <a:rPr lang="en-US" sz="1800" dirty="0">
                <a:latin typeface="Cambria"/>
                <a:cs typeface="Cambria"/>
              </a:rPr>
              <a:t>in</a:t>
            </a:r>
            <a:r>
              <a:rPr lang="en-US" sz="1800" spc="-95" dirty="0">
                <a:latin typeface="Cambria"/>
                <a:cs typeface="Cambria"/>
              </a:rPr>
              <a:t> </a:t>
            </a:r>
            <a:r>
              <a:rPr lang="en-US" sz="1800" spc="-10" dirty="0">
                <a:latin typeface="Cambria"/>
                <a:cs typeface="Cambria"/>
              </a:rPr>
              <a:t>sentences </a:t>
            </a:r>
            <a:r>
              <a:rPr lang="en-US" sz="1800" spc="-65" dirty="0">
                <a:latin typeface="Cambria"/>
                <a:cs typeface="Cambria"/>
              </a:rPr>
              <a:t>through</a:t>
            </a:r>
            <a:r>
              <a:rPr lang="en-US" sz="1800" spc="-95" dirty="0">
                <a:latin typeface="Cambria"/>
                <a:cs typeface="Cambria"/>
              </a:rPr>
              <a:t> </a:t>
            </a:r>
            <a:r>
              <a:rPr lang="en-US" sz="1800" spc="-55" dirty="0">
                <a:latin typeface="Cambria"/>
                <a:cs typeface="Cambria"/>
              </a:rPr>
              <a:t>bidirectional</a:t>
            </a:r>
            <a:r>
              <a:rPr lang="en-US" sz="1800" spc="-95" dirty="0">
                <a:latin typeface="Cambria"/>
                <a:cs typeface="Cambria"/>
              </a:rPr>
              <a:t> </a:t>
            </a:r>
            <a:r>
              <a:rPr lang="en-US" sz="1800" spc="-10" dirty="0">
                <a:latin typeface="Cambria"/>
                <a:cs typeface="Cambria"/>
              </a:rPr>
              <a:t>processing.</a:t>
            </a:r>
            <a:endParaRPr lang="en-US" sz="1800" dirty="0">
              <a:latin typeface="Cambria"/>
              <a:cs typeface="Cambria"/>
            </a:endParaRPr>
          </a:p>
          <a:p>
            <a:pPr marL="298450" indent="-285750">
              <a:lnSpc>
                <a:spcPct val="100000"/>
              </a:lnSpc>
              <a:spcBef>
                <a:spcPts val="675"/>
              </a:spcBef>
              <a:buFont typeface="Arial" panose="020B0604020202020204" pitchFamily="34" charset="0"/>
              <a:buChar char="•"/>
            </a:pPr>
            <a:r>
              <a:rPr lang="en-US" sz="1800" spc="-114" dirty="0">
                <a:latin typeface="Cambria"/>
                <a:cs typeface="Cambria"/>
              </a:rPr>
              <a:t>Reason</a:t>
            </a:r>
            <a:r>
              <a:rPr lang="en-US" sz="1800" spc="-85" dirty="0">
                <a:latin typeface="Cambria"/>
                <a:cs typeface="Cambria"/>
              </a:rPr>
              <a:t> </a:t>
            </a:r>
            <a:r>
              <a:rPr lang="en-US" sz="1800" spc="-95" dirty="0">
                <a:latin typeface="Cambria"/>
                <a:cs typeface="Cambria"/>
              </a:rPr>
              <a:t>for</a:t>
            </a:r>
            <a:r>
              <a:rPr lang="en-US" sz="1800" spc="-85" dirty="0">
                <a:latin typeface="Cambria"/>
                <a:cs typeface="Cambria"/>
              </a:rPr>
              <a:t> </a:t>
            </a:r>
            <a:r>
              <a:rPr lang="en-US" sz="1800" spc="-10" dirty="0">
                <a:latin typeface="Cambria"/>
                <a:cs typeface="Cambria"/>
              </a:rPr>
              <a:t>Selection:</a:t>
            </a:r>
            <a:endParaRPr lang="en-US" sz="1800" dirty="0">
              <a:latin typeface="Cambria"/>
              <a:cs typeface="Cambria"/>
            </a:endParaRPr>
          </a:p>
          <a:p>
            <a:pPr marL="298450" marR="62230" indent="-285750">
              <a:lnSpc>
                <a:spcPts val="4880"/>
              </a:lnSpc>
              <a:spcBef>
                <a:spcPts val="270"/>
              </a:spcBef>
              <a:buFont typeface="Arial" panose="020B0604020202020204" pitchFamily="34" charset="0"/>
              <a:buChar char="•"/>
            </a:pPr>
            <a:r>
              <a:rPr lang="en-US" sz="1800" spc="-130" dirty="0">
                <a:latin typeface="Cambria"/>
                <a:cs typeface="Cambria"/>
              </a:rPr>
              <a:t>BERT</a:t>
            </a:r>
            <a:r>
              <a:rPr lang="en-US" sz="1800" spc="-90" dirty="0">
                <a:latin typeface="Cambria"/>
                <a:cs typeface="Cambria"/>
              </a:rPr>
              <a:t> </a:t>
            </a:r>
            <a:r>
              <a:rPr lang="en-US" sz="1800" spc="-110" dirty="0">
                <a:latin typeface="Cambria"/>
                <a:cs typeface="Cambria"/>
              </a:rPr>
              <a:t>offers</a:t>
            </a:r>
            <a:r>
              <a:rPr lang="en-US" sz="1800" spc="-90" dirty="0">
                <a:latin typeface="Cambria"/>
                <a:cs typeface="Cambria"/>
              </a:rPr>
              <a:t> </a:t>
            </a:r>
            <a:r>
              <a:rPr lang="en-US" sz="1800" spc="-105" dirty="0">
                <a:latin typeface="Cambria"/>
                <a:cs typeface="Cambria"/>
              </a:rPr>
              <a:t>superior</a:t>
            </a:r>
            <a:r>
              <a:rPr lang="en-US" sz="1800" spc="-90" dirty="0">
                <a:latin typeface="Cambria"/>
                <a:cs typeface="Cambria"/>
              </a:rPr>
              <a:t> </a:t>
            </a:r>
            <a:r>
              <a:rPr lang="en-US" sz="1800" spc="-100" dirty="0">
                <a:latin typeface="Cambria"/>
                <a:cs typeface="Cambria"/>
              </a:rPr>
              <a:t>performance</a:t>
            </a:r>
            <a:r>
              <a:rPr lang="en-US" sz="1800" spc="-85" dirty="0">
                <a:latin typeface="Cambria"/>
                <a:cs typeface="Cambria"/>
              </a:rPr>
              <a:t> </a:t>
            </a:r>
            <a:r>
              <a:rPr lang="en-US" sz="1800" dirty="0">
                <a:latin typeface="Cambria"/>
                <a:cs typeface="Cambria"/>
              </a:rPr>
              <a:t>in</a:t>
            </a:r>
            <a:r>
              <a:rPr lang="en-US" sz="1800" spc="-90" dirty="0">
                <a:latin typeface="Cambria"/>
                <a:cs typeface="Cambria"/>
              </a:rPr>
              <a:t> </a:t>
            </a:r>
            <a:r>
              <a:rPr lang="en-US" sz="1800" spc="-95" dirty="0">
                <a:latin typeface="Cambria"/>
                <a:cs typeface="Cambria"/>
              </a:rPr>
              <a:t>sentiment</a:t>
            </a:r>
            <a:r>
              <a:rPr lang="en-US" sz="1800" spc="-90" dirty="0">
                <a:latin typeface="Cambria"/>
                <a:cs typeface="Cambria"/>
              </a:rPr>
              <a:t> </a:t>
            </a:r>
            <a:r>
              <a:rPr lang="en-US" sz="1800" spc="-70" dirty="0">
                <a:latin typeface="Cambria"/>
                <a:cs typeface="Cambria"/>
              </a:rPr>
              <a:t>analysis</a:t>
            </a:r>
            <a:r>
              <a:rPr lang="en-US" sz="1800" spc="-90" dirty="0">
                <a:latin typeface="Cambria"/>
                <a:cs typeface="Cambria"/>
              </a:rPr>
              <a:t> by</a:t>
            </a:r>
            <a:r>
              <a:rPr lang="en-US" sz="1800" spc="-85" dirty="0">
                <a:latin typeface="Cambria"/>
                <a:cs typeface="Cambria"/>
              </a:rPr>
              <a:t> effectively</a:t>
            </a:r>
            <a:r>
              <a:rPr lang="en-US" sz="1800" spc="-90" dirty="0">
                <a:latin typeface="Cambria"/>
                <a:cs typeface="Cambria"/>
              </a:rPr>
              <a:t> </a:t>
            </a:r>
            <a:r>
              <a:rPr lang="en-US" sz="1800" spc="-60" dirty="0">
                <a:latin typeface="Cambria"/>
                <a:cs typeface="Cambria"/>
              </a:rPr>
              <a:t>capturing</a:t>
            </a:r>
            <a:r>
              <a:rPr lang="en-US" sz="1800" spc="-90" dirty="0">
                <a:latin typeface="Cambria"/>
                <a:cs typeface="Cambria"/>
              </a:rPr>
              <a:t> </a:t>
            </a:r>
            <a:r>
              <a:rPr lang="en-US" sz="1800" spc="-10" dirty="0">
                <a:latin typeface="Cambria"/>
                <a:cs typeface="Cambria"/>
              </a:rPr>
              <a:t>nuanced </a:t>
            </a:r>
            <a:r>
              <a:rPr lang="en-US" sz="1800" spc="-90" dirty="0">
                <a:latin typeface="Cambria"/>
                <a:cs typeface="Cambria"/>
              </a:rPr>
              <a:t>meanings</a:t>
            </a:r>
            <a:r>
              <a:rPr lang="en-US" sz="1800" spc="-65" dirty="0">
                <a:latin typeface="Cambria"/>
                <a:cs typeface="Cambria"/>
              </a:rPr>
              <a:t> </a:t>
            </a:r>
            <a:r>
              <a:rPr lang="en-US" sz="1800" spc="-50" dirty="0">
                <a:latin typeface="Cambria"/>
                <a:cs typeface="Cambria"/>
              </a:rPr>
              <a:t>and</a:t>
            </a:r>
            <a:r>
              <a:rPr lang="en-US" sz="1800" spc="-65" dirty="0">
                <a:latin typeface="Cambria"/>
                <a:cs typeface="Cambria"/>
              </a:rPr>
              <a:t> </a:t>
            </a:r>
            <a:r>
              <a:rPr lang="en-US" sz="1800" spc="-105" dirty="0">
                <a:latin typeface="Cambria"/>
                <a:cs typeface="Cambria"/>
              </a:rPr>
              <a:t>sentence</a:t>
            </a:r>
            <a:r>
              <a:rPr lang="en-US" sz="1800" spc="-60" dirty="0">
                <a:latin typeface="Cambria"/>
                <a:cs typeface="Cambria"/>
              </a:rPr>
              <a:t> </a:t>
            </a:r>
            <a:r>
              <a:rPr lang="en-US" sz="1800" spc="-105" dirty="0">
                <a:latin typeface="Cambria"/>
                <a:cs typeface="Cambria"/>
              </a:rPr>
              <a:t>structures</a:t>
            </a:r>
            <a:r>
              <a:rPr lang="en-US" sz="1800" spc="-65" dirty="0">
                <a:latin typeface="Cambria"/>
                <a:cs typeface="Cambria"/>
              </a:rPr>
              <a:t> </a:t>
            </a:r>
            <a:r>
              <a:rPr lang="en-US" sz="1800" dirty="0">
                <a:latin typeface="Cambria"/>
                <a:cs typeface="Cambria"/>
              </a:rPr>
              <a:t>in</a:t>
            </a:r>
            <a:r>
              <a:rPr lang="en-US" sz="1800" spc="-65" dirty="0">
                <a:latin typeface="Cambria"/>
                <a:cs typeface="Cambria"/>
              </a:rPr>
              <a:t> </a:t>
            </a:r>
            <a:r>
              <a:rPr lang="en-US" sz="1800" spc="-100" dirty="0">
                <a:latin typeface="Cambria"/>
                <a:cs typeface="Cambria"/>
              </a:rPr>
              <a:t>restaurant</a:t>
            </a:r>
            <a:r>
              <a:rPr lang="en-US" sz="1800" spc="-60" dirty="0">
                <a:latin typeface="Cambria"/>
                <a:cs typeface="Cambria"/>
              </a:rPr>
              <a:t> </a:t>
            </a:r>
            <a:r>
              <a:rPr lang="en-US" sz="1800" spc="-10" dirty="0">
                <a:latin typeface="Cambria"/>
                <a:cs typeface="Cambria"/>
              </a:rPr>
              <a:t>reviews.</a:t>
            </a:r>
            <a:endParaRPr lang="en-US" sz="1800" dirty="0">
              <a:latin typeface="Cambria"/>
              <a:cs typeface="Cambria"/>
            </a:endParaRPr>
          </a:p>
          <a:p>
            <a:pPr marL="298450" indent="-285750">
              <a:lnSpc>
                <a:spcPct val="100000"/>
              </a:lnSpc>
              <a:spcBef>
                <a:spcPts val="395"/>
              </a:spcBef>
              <a:buFont typeface="Arial" panose="020B0604020202020204" pitchFamily="34" charset="0"/>
              <a:buChar char="•"/>
            </a:pPr>
            <a:r>
              <a:rPr lang="en-US" sz="1800" spc="-55" dirty="0">
                <a:latin typeface="Cambria"/>
                <a:cs typeface="Cambria"/>
              </a:rPr>
              <a:t>Data</a:t>
            </a:r>
            <a:r>
              <a:rPr lang="en-US" sz="1800" spc="-125" dirty="0">
                <a:latin typeface="Cambria"/>
                <a:cs typeface="Cambria"/>
              </a:rPr>
              <a:t> </a:t>
            </a:r>
            <a:r>
              <a:rPr lang="en-US" sz="1800" spc="-10" dirty="0">
                <a:latin typeface="Cambria"/>
                <a:cs typeface="Cambria"/>
              </a:rPr>
              <a:t>Input:</a:t>
            </a:r>
            <a:endParaRPr lang="en-US" sz="1800" dirty="0">
              <a:latin typeface="Cambria"/>
              <a:cs typeface="Cambria"/>
            </a:endParaRPr>
          </a:p>
          <a:p>
            <a:pPr marL="298450" marR="320040" indent="-285750">
              <a:lnSpc>
                <a:spcPts val="4880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r>
              <a:rPr lang="en-US" sz="1800" spc="-110" dirty="0">
                <a:latin typeface="Cambria"/>
                <a:cs typeface="Cambria"/>
              </a:rPr>
              <a:t>Metadata:</a:t>
            </a:r>
            <a:r>
              <a:rPr lang="en-US" sz="1800" spc="-75" dirty="0">
                <a:latin typeface="Cambria"/>
                <a:cs typeface="Cambria"/>
              </a:rPr>
              <a:t> </a:t>
            </a:r>
            <a:r>
              <a:rPr lang="en-US" sz="1800" spc="-60" dirty="0">
                <a:latin typeface="Cambria"/>
                <a:cs typeface="Cambria"/>
              </a:rPr>
              <a:t>Includes</a:t>
            </a:r>
            <a:r>
              <a:rPr lang="en-US" sz="1800" spc="-70" dirty="0">
                <a:latin typeface="Cambria"/>
                <a:cs typeface="Cambria"/>
              </a:rPr>
              <a:t> </a:t>
            </a:r>
            <a:r>
              <a:rPr lang="en-US" sz="1800" spc="-170" dirty="0">
                <a:latin typeface="Cambria"/>
                <a:cs typeface="Cambria"/>
              </a:rPr>
              <a:t>review</a:t>
            </a:r>
            <a:r>
              <a:rPr lang="en-US" sz="1800" spc="-70" dirty="0">
                <a:latin typeface="Cambria"/>
                <a:cs typeface="Cambria"/>
              </a:rPr>
              <a:t> </a:t>
            </a:r>
            <a:r>
              <a:rPr lang="en-US" sz="1800" spc="-105" dirty="0">
                <a:latin typeface="Cambria"/>
                <a:cs typeface="Cambria"/>
              </a:rPr>
              <a:t>dates,</a:t>
            </a:r>
            <a:r>
              <a:rPr lang="en-US" sz="1800" spc="-70" dirty="0">
                <a:latin typeface="Cambria"/>
                <a:cs typeface="Cambria"/>
              </a:rPr>
              <a:t> </a:t>
            </a:r>
            <a:r>
              <a:rPr lang="en-US" sz="1800" spc="-114" dirty="0">
                <a:latin typeface="Cambria"/>
                <a:cs typeface="Cambria"/>
              </a:rPr>
              <a:t>user</a:t>
            </a:r>
            <a:r>
              <a:rPr lang="en-US" sz="1800" spc="-75" dirty="0">
                <a:latin typeface="Cambria"/>
                <a:cs typeface="Cambria"/>
              </a:rPr>
              <a:t> </a:t>
            </a:r>
            <a:r>
              <a:rPr lang="en-US" sz="1800" spc="-80" dirty="0">
                <a:latin typeface="Cambria"/>
                <a:cs typeface="Cambria"/>
              </a:rPr>
              <a:t>ratings,</a:t>
            </a:r>
            <a:r>
              <a:rPr lang="en-US" sz="1800" spc="-70" dirty="0">
                <a:latin typeface="Cambria"/>
                <a:cs typeface="Cambria"/>
              </a:rPr>
              <a:t> </a:t>
            </a:r>
            <a:r>
              <a:rPr lang="en-US" sz="1800" spc="-50" dirty="0">
                <a:latin typeface="Cambria"/>
                <a:cs typeface="Cambria"/>
              </a:rPr>
              <a:t>and</a:t>
            </a:r>
            <a:r>
              <a:rPr lang="en-US" sz="1800" spc="-70" dirty="0">
                <a:latin typeface="Cambria"/>
                <a:cs typeface="Cambria"/>
              </a:rPr>
              <a:t> </a:t>
            </a:r>
            <a:r>
              <a:rPr lang="en-US" sz="1800" spc="-90" dirty="0">
                <a:latin typeface="Cambria"/>
                <a:cs typeface="Cambria"/>
              </a:rPr>
              <a:t>restaurant-</a:t>
            </a:r>
            <a:r>
              <a:rPr lang="en-US" sz="1800" spc="-70" dirty="0">
                <a:latin typeface="Cambria"/>
                <a:cs typeface="Cambria"/>
              </a:rPr>
              <a:t>specific </a:t>
            </a:r>
            <a:r>
              <a:rPr lang="en-US" sz="1800" spc="-75" dirty="0">
                <a:latin typeface="Cambria"/>
                <a:cs typeface="Cambria"/>
              </a:rPr>
              <a:t>details, </a:t>
            </a:r>
            <a:r>
              <a:rPr lang="en-US" sz="1800" spc="-10" dirty="0">
                <a:latin typeface="Cambria"/>
                <a:cs typeface="Cambria"/>
              </a:rPr>
              <a:t>enhancing </a:t>
            </a:r>
            <a:r>
              <a:rPr lang="en-US" sz="1800" spc="-90" dirty="0">
                <a:latin typeface="Cambria"/>
                <a:cs typeface="Cambria"/>
              </a:rPr>
              <a:t>contextual</a:t>
            </a:r>
            <a:r>
              <a:rPr lang="en-US" sz="1800" spc="-40" dirty="0">
                <a:latin typeface="Cambria"/>
                <a:cs typeface="Cambria"/>
              </a:rPr>
              <a:t> </a:t>
            </a:r>
            <a:r>
              <a:rPr lang="en-US" sz="1800" spc="-10" dirty="0">
                <a:latin typeface="Cambria"/>
                <a:cs typeface="Cambria"/>
              </a:rPr>
              <a:t>analysis.</a:t>
            </a:r>
            <a:endParaRPr lang="en-US" sz="1800" dirty="0">
              <a:latin typeface="Cambria"/>
              <a:cs typeface="Cambri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0237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6">
            <a:extLst>
              <a:ext uri="{FF2B5EF4-FFF2-40B4-BE49-F238E27FC236}">
                <a16:creationId xmlns:a16="http://schemas.microsoft.com/office/drawing/2014/main" id="{61D74B0C-ECE4-7B38-1F39-E83BC6465C6F}"/>
              </a:ext>
            </a:extLst>
          </p:cNvPr>
          <p:cNvSpPr txBox="1"/>
          <p:nvPr/>
        </p:nvSpPr>
        <p:spPr>
          <a:xfrm>
            <a:off x="1790699" y="622300"/>
            <a:ext cx="10401301" cy="5924122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600" spc="-10" dirty="0">
                <a:latin typeface="Cambria"/>
                <a:cs typeface="Cambria"/>
              </a:rPr>
              <a:t>Dataset:</a:t>
            </a:r>
            <a:endParaRPr sz="1600">
              <a:latin typeface="Cambria"/>
              <a:cs typeface="Cambria"/>
            </a:endParaRPr>
          </a:p>
          <a:p>
            <a:pPr marL="523240">
              <a:lnSpc>
                <a:spcPct val="100000"/>
              </a:lnSpc>
              <a:spcBef>
                <a:spcPts val="480"/>
              </a:spcBef>
            </a:pPr>
            <a:r>
              <a:rPr sz="1600" spc="-45" dirty="0">
                <a:latin typeface="Cambria"/>
                <a:cs typeface="Cambria"/>
              </a:rPr>
              <a:t>Utilizes</a:t>
            </a:r>
            <a:r>
              <a:rPr sz="1600" spc="-6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</a:t>
            </a:r>
            <a:r>
              <a:rPr sz="1600" spc="-55" dirty="0">
                <a:latin typeface="Cambria"/>
                <a:cs typeface="Cambria"/>
              </a:rPr>
              <a:t> </a:t>
            </a:r>
            <a:r>
              <a:rPr sz="1600" spc="-35" dirty="0">
                <a:latin typeface="Cambria"/>
                <a:cs typeface="Cambria"/>
              </a:rPr>
              <a:t>labeled</a:t>
            </a:r>
            <a:r>
              <a:rPr sz="1600" spc="-55" dirty="0">
                <a:latin typeface="Cambria"/>
                <a:cs typeface="Cambria"/>
              </a:rPr>
              <a:t> </a:t>
            </a:r>
            <a:r>
              <a:rPr sz="1600" spc="-65" dirty="0">
                <a:latin typeface="Cambria"/>
                <a:cs typeface="Cambria"/>
              </a:rPr>
              <a:t>dataset</a:t>
            </a:r>
            <a:r>
              <a:rPr sz="1600" spc="-60" dirty="0">
                <a:latin typeface="Cambria"/>
                <a:cs typeface="Cambria"/>
              </a:rPr>
              <a:t> </a:t>
            </a:r>
            <a:r>
              <a:rPr sz="1600" spc="-45" dirty="0">
                <a:latin typeface="Cambria"/>
                <a:cs typeface="Cambria"/>
              </a:rPr>
              <a:t>of</a:t>
            </a:r>
            <a:r>
              <a:rPr sz="1600" spc="-55" dirty="0">
                <a:latin typeface="Cambria"/>
                <a:cs typeface="Cambria"/>
              </a:rPr>
              <a:t> </a:t>
            </a:r>
            <a:r>
              <a:rPr sz="1600" spc="-65" dirty="0">
                <a:latin typeface="Cambria"/>
                <a:cs typeface="Cambria"/>
              </a:rPr>
              <a:t>restaurant</a:t>
            </a:r>
            <a:r>
              <a:rPr sz="1600" spc="-55" dirty="0">
                <a:latin typeface="Cambria"/>
                <a:cs typeface="Cambria"/>
              </a:rPr>
              <a:t> </a:t>
            </a:r>
            <a:r>
              <a:rPr sz="1600" spc="-110" dirty="0">
                <a:latin typeface="Cambria"/>
                <a:cs typeface="Cambria"/>
              </a:rPr>
              <a:t>reviews</a:t>
            </a:r>
            <a:r>
              <a:rPr sz="1600" spc="-55" dirty="0">
                <a:latin typeface="Cambria"/>
                <a:cs typeface="Cambria"/>
              </a:rPr>
              <a:t> </a:t>
            </a:r>
            <a:r>
              <a:rPr sz="1600" spc="-65" dirty="0">
                <a:latin typeface="Cambria"/>
                <a:cs typeface="Cambria"/>
              </a:rPr>
              <a:t>categorized</a:t>
            </a:r>
            <a:r>
              <a:rPr sz="1600" spc="-60" dirty="0">
                <a:latin typeface="Cambria"/>
                <a:cs typeface="Cambria"/>
              </a:rPr>
              <a:t> </a:t>
            </a:r>
            <a:r>
              <a:rPr sz="1600" spc="-25" dirty="0">
                <a:latin typeface="Cambria"/>
                <a:cs typeface="Cambria"/>
              </a:rPr>
              <a:t>into</a:t>
            </a:r>
            <a:r>
              <a:rPr sz="1600" spc="-55" dirty="0">
                <a:latin typeface="Cambria"/>
                <a:cs typeface="Cambria"/>
              </a:rPr>
              <a:t> </a:t>
            </a:r>
            <a:r>
              <a:rPr sz="1600" spc="-60" dirty="0">
                <a:latin typeface="Cambria"/>
                <a:cs typeface="Cambria"/>
              </a:rPr>
              <a:t>positive,</a:t>
            </a:r>
            <a:r>
              <a:rPr sz="1600" spc="-55" dirty="0">
                <a:latin typeface="Cambria"/>
                <a:cs typeface="Cambria"/>
              </a:rPr>
              <a:t> </a:t>
            </a:r>
            <a:r>
              <a:rPr sz="1600" spc="-65" dirty="0">
                <a:latin typeface="Cambria"/>
                <a:cs typeface="Cambria"/>
              </a:rPr>
              <a:t>negative,</a:t>
            </a:r>
            <a:r>
              <a:rPr sz="1600" spc="-60" dirty="0">
                <a:latin typeface="Cambria"/>
                <a:cs typeface="Cambria"/>
              </a:rPr>
              <a:t> </a:t>
            </a:r>
            <a:r>
              <a:rPr sz="1600" spc="-20" dirty="0">
                <a:latin typeface="Cambria"/>
                <a:cs typeface="Cambria"/>
              </a:rPr>
              <a:t>and</a:t>
            </a:r>
            <a:r>
              <a:rPr sz="1600" spc="-55" dirty="0">
                <a:latin typeface="Cambria"/>
                <a:cs typeface="Cambria"/>
              </a:rPr>
              <a:t> </a:t>
            </a:r>
            <a:r>
              <a:rPr sz="1600" spc="-35" dirty="0">
                <a:latin typeface="Cambria"/>
                <a:cs typeface="Cambria"/>
              </a:rPr>
              <a:t>neutral</a:t>
            </a:r>
            <a:r>
              <a:rPr sz="1600" spc="-5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sentiments.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spc="-10" dirty="0">
                <a:latin typeface="Cambria"/>
                <a:cs typeface="Cambria"/>
              </a:rPr>
              <a:t>Preprocessing:</a:t>
            </a:r>
            <a:endParaRPr sz="1600">
              <a:latin typeface="Cambria"/>
              <a:cs typeface="Cambria"/>
            </a:endParaRPr>
          </a:p>
          <a:p>
            <a:pPr marL="981075" marR="6692265" indent="57150">
              <a:lnSpc>
                <a:spcPct val="117000"/>
              </a:lnSpc>
            </a:pPr>
            <a:r>
              <a:rPr sz="1600" spc="-60" dirty="0">
                <a:latin typeface="Cambria"/>
                <a:cs typeface="Cambria"/>
              </a:rPr>
              <a:t>Tokenization:</a:t>
            </a:r>
            <a:r>
              <a:rPr sz="1600" spc="-50" dirty="0">
                <a:latin typeface="Cambria"/>
                <a:cs typeface="Cambria"/>
              </a:rPr>
              <a:t> </a:t>
            </a:r>
            <a:r>
              <a:rPr sz="1600" spc="-90" dirty="0">
                <a:latin typeface="Cambria"/>
                <a:cs typeface="Cambria"/>
              </a:rPr>
              <a:t>Breaks</a:t>
            </a:r>
            <a:r>
              <a:rPr sz="1600" spc="-50" dirty="0">
                <a:latin typeface="Cambria"/>
                <a:cs typeface="Cambria"/>
              </a:rPr>
              <a:t> </a:t>
            </a:r>
            <a:r>
              <a:rPr sz="1600" spc="-105" dirty="0">
                <a:latin typeface="Cambria"/>
                <a:cs typeface="Cambria"/>
              </a:rPr>
              <a:t>down</a:t>
            </a:r>
            <a:r>
              <a:rPr sz="1600" spc="-50" dirty="0">
                <a:latin typeface="Cambria"/>
                <a:cs typeface="Cambria"/>
              </a:rPr>
              <a:t> </a:t>
            </a:r>
            <a:r>
              <a:rPr sz="1600" spc="-95" dirty="0">
                <a:latin typeface="Cambria"/>
                <a:cs typeface="Cambria"/>
              </a:rPr>
              <a:t>text</a:t>
            </a:r>
            <a:r>
              <a:rPr sz="1600" spc="-50" dirty="0">
                <a:latin typeface="Cambria"/>
                <a:cs typeface="Cambria"/>
              </a:rPr>
              <a:t> </a:t>
            </a:r>
            <a:r>
              <a:rPr sz="1600" spc="-25" dirty="0">
                <a:latin typeface="Cambria"/>
                <a:cs typeface="Cambria"/>
              </a:rPr>
              <a:t>into</a:t>
            </a:r>
            <a:r>
              <a:rPr sz="1600" spc="-50" dirty="0">
                <a:latin typeface="Cambria"/>
                <a:cs typeface="Cambria"/>
              </a:rPr>
              <a:t> </a:t>
            </a:r>
            <a:r>
              <a:rPr sz="1600" spc="-20" dirty="0">
                <a:latin typeface="Cambria"/>
                <a:cs typeface="Cambria"/>
              </a:rPr>
              <a:t>individual</a:t>
            </a:r>
            <a:r>
              <a:rPr sz="1600" spc="-50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tokens.</a:t>
            </a:r>
            <a:r>
              <a:rPr sz="1600" spc="585" dirty="0">
                <a:latin typeface="Cambria"/>
                <a:cs typeface="Cambria"/>
              </a:rPr>
              <a:t> </a:t>
            </a:r>
            <a:r>
              <a:rPr sz="1600" spc="-25" dirty="0">
                <a:latin typeface="Cambria"/>
                <a:cs typeface="Cambria"/>
              </a:rPr>
              <a:t>Cleaning:</a:t>
            </a:r>
            <a:r>
              <a:rPr sz="1600" spc="-55" dirty="0">
                <a:latin typeface="Cambria"/>
                <a:cs typeface="Cambria"/>
              </a:rPr>
              <a:t> </a:t>
            </a:r>
            <a:r>
              <a:rPr sz="1600" spc="-95" dirty="0">
                <a:latin typeface="Cambria"/>
                <a:cs typeface="Cambria"/>
              </a:rPr>
              <a:t>Removes</a:t>
            </a:r>
            <a:r>
              <a:rPr sz="1600" spc="-50" dirty="0">
                <a:latin typeface="Cambria"/>
                <a:cs typeface="Cambria"/>
              </a:rPr>
              <a:t> </a:t>
            </a:r>
            <a:r>
              <a:rPr sz="1600" spc="-55" dirty="0">
                <a:latin typeface="Cambria"/>
                <a:cs typeface="Cambria"/>
              </a:rPr>
              <a:t>noise,</a:t>
            </a:r>
            <a:r>
              <a:rPr sz="1600" spc="-50" dirty="0">
                <a:latin typeface="Cambria"/>
                <a:cs typeface="Cambria"/>
              </a:rPr>
              <a:t> </a:t>
            </a:r>
            <a:r>
              <a:rPr sz="1600" spc="-80" dirty="0">
                <a:latin typeface="Cambria"/>
                <a:cs typeface="Cambria"/>
              </a:rPr>
              <a:t>stop</a:t>
            </a:r>
            <a:r>
              <a:rPr sz="1600" spc="-55" dirty="0">
                <a:latin typeface="Cambria"/>
                <a:cs typeface="Cambria"/>
              </a:rPr>
              <a:t> </a:t>
            </a:r>
            <a:r>
              <a:rPr sz="1600" spc="-105" dirty="0">
                <a:latin typeface="Cambria"/>
                <a:cs typeface="Cambria"/>
              </a:rPr>
              <a:t>words,</a:t>
            </a:r>
            <a:r>
              <a:rPr sz="1600" spc="-55" dirty="0">
                <a:latin typeface="Cambria"/>
                <a:cs typeface="Cambria"/>
              </a:rPr>
              <a:t> </a:t>
            </a:r>
            <a:r>
              <a:rPr sz="1600" spc="-20" dirty="0">
                <a:latin typeface="Cambria"/>
                <a:cs typeface="Cambria"/>
              </a:rPr>
              <a:t>and</a:t>
            </a:r>
            <a:r>
              <a:rPr sz="1600" spc="-50" dirty="0">
                <a:latin typeface="Cambria"/>
                <a:cs typeface="Cambria"/>
              </a:rPr>
              <a:t> </a:t>
            </a:r>
            <a:r>
              <a:rPr sz="1600" spc="-45" dirty="0">
                <a:latin typeface="Cambria"/>
                <a:cs typeface="Cambria"/>
              </a:rPr>
              <a:t>applies</a:t>
            </a:r>
            <a:r>
              <a:rPr sz="1600" spc="-5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lemmatization.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spc="-30" dirty="0">
                <a:latin typeface="Cambria"/>
                <a:cs typeface="Cambria"/>
              </a:rPr>
              <a:t>Training</a:t>
            </a:r>
            <a:r>
              <a:rPr sz="1600" spc="-70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Setup:</a:t>
            </a:r>
            <a:endParaRPr sz="1600">
              <a:latin typeface="Cambria"/>
              <a:cs typeface="Cambria"/>
            </a:endParaRPr>
          </a:p>
          <a:p>
            <a:pPr marL="523240" marR="5080">
              <a:lnSpc>
                <a:spcPct val="117000"/>
              </a:lnSpc>
            </a:pPr>
            <a:r>
              <a:rPr sz="1600" spc="-35" dirty="0">
                <a:latin typeface="Cambria"/>
                <a:cs typeface="Cambria"/>
              </a:rPr>
              <a:t>Fine-</a:t>
            </a:r>
            <a:r>
              <a:rPr sz="1600" spc="-55" dirty="0">
                <a:latin typeface="Cambria"/>
                <a:cs typeface="Cambria"/>
              </a:rPr>
              <a:t>tunes</a:t>
            </a:r>
            <a:r>
              <a:rPr sz="1600" spc="-50" dirty="0">
                <a:latin typeface="Cambria"/>
                <a:cs typeface="Cambria"/>
              </a:rPr>
              <a:t> </a:t>
            </a:r>
            <a:r>
              <a:rPr sz="1600" spc="-45" dirty="0">
                <a:latin typeface="Cambria"/>
                <a:cs typeface="Cambria"/>
              </a:rPr>
              <a:t>the</a:t>
            </a:r>
            <a:r>
              <a:rPr sz="1600" spc="-40" dirty="0">
                <a:latin typeface="Cambria"/>
                <a:cs typeface="Cambria"/>
              </a:rPr>
              <a:t> </a:t>
            </a:r>
            <a:r>
              <a:rPr sz="1600" spc="-60" dirty="0">
                <a:latin typeface="Cambria"/>
                <a:cs typeface="Cambria"/>
              </a:rPr>
              <a:t>pre-</a:t>
            </a:r>
            <a:r>
              <a:rPr sz="1600" spc="-50" dirty="0">
                <a:latin typeface="Cambria"/>
                <a:cs typeface="Cambria"/>
              </a:rPr>
              <a:t>trained</a:t>
            </a:r>
            <a:r>
              <a:rPr sz="1600" spc="-45" dirty="0">
                <a:latin typeface="Cambria"/>
                <a:cs typeface="Cambria"/>
              </a:rPr>
              <a:t> </a:t>
            </a:r>
            <a:r>
              <a:rPr sz="1600" spc="-80" dirty="0">
                <a:latin typeface="Cambria"/>
                <a:cs typeface="Cambria"/>
              </a:rPr>
              <a:t>BERT</a:t>
            </a:r>
            <a:r>
              <a:rPr sz="1600" spc="-45" dirty="0">
                <a:latin typeface="Cambria"/>
                <a:cs typeface="Cambria"/>
              </a:rPr>
              <a:t> </a:t>
            </a:r>
            <a:r>
              <a:rPr sz="1600" spc="-60" dirty="0">
                <a:latin typeface="Cambria"/>
                <a:cs typeface="Cambria"/>
              </a:rPr>
              <a:t>model</a:t>
            </a:r>
            <a:r>
              <a:rPr sz="1600" spc="-50" dirty="0">
                <a:latin typeface="Cambria"/>
                <a:cs typeface="Cambria"/>
              </a:rPr>
              <a:t> </a:t>
            </a:r>
            <a:r>
              <a:rPr sz="1600" spc="-30" dirty="0">
                <a:latin typeface="Cambria"/>
                <a:cs typeface="Cambria"/>
              </a:rPr>
              <a:t>on</a:t>
            </a:r>
            <a:r>
              <a:rPr sz="1600" spc="-45" dirty="0">
                <a:latin typeface="Cambria"/>
                <a:cs typeface="Cambria"/>
              </a:rPr>
              <a:t> the </a:t>
            </a:r>
            <a:r>
              <a:rPr sz="1600" spc="-35" dirty="0">
                <a:latin typeface="Cambria"/>
                <a:cs typeface="Cambria"/>
              </a:rPr>
              <a:t>labeled</a:t>
            </a:r>
            <a:r>
              <a:rPr sz="1600" spc="-45" dirty="0">
                <a:latin typeface="Cambria"/>
                <a:cs typeface="Cambria"/>
              </a:rPr>
              <a:t> </a:t>
            </a:r>
            <a:r>
              <a:rPr sz="1600" spc="-70" dirty="0">
                <a:latin typeface="Cambria"/>
                <a:cs typeface="Cambria"/>
              </a:rPr>
              <a:t>dataset,</a:t>
            </a:r>
            <a:r>
              <a:rPr sz="1600" spc="-40" dirty="0">
                <a:latin typeface="Cambria"/>
                <a:cs typeface="Cambria"/>
              </a:rPr>
              <a:t> </a:t>
            </a:r>
            <a:r>
              <a:rPr sz="1600" spc="-45" dirty="0">
                <a:latin typeface="Cambria"/>
                <a:cs typeface="Cambria"/>
              </a:rPr>
              <a:t>employing</a:t>
            </a:r>
            <a:r>
              <a:rPr sz="1600" spc="-50" dirty="0">
                <a:latin typeface="Cambria"/>
                <a:cs typeface="Cambria"/>
              </a:rPr>
              <a:t> </a:t>
            </a:r>
            <a:r>
              <a:rPr sz="1600" spc="-40" dirty="0">
                <a:latin typeface="Cambria"/>
                <a:cs typeface="Cambria"/>
              </a:rPr>
              <a:t>techniques</a:t>
            </a:r>
            <a:r>
              <a:rPr sz="1600" spc="-45" dirty="0">
                <a:latin typeface="Cambria"/>
                <a:cs typeface="Cambria"/>
              </a:rPr>
              <a:t> </a:t>
            </a:r>
            <a:r>
              <a:rPr sz="1600" spc="-35" dirty="0">
                <a:latin typeface="Cambria"/>
                <a:cs typeface="Cambria"/>
              </a:rPr>
              <a:t>like</a:t>
            </a:r>
            <a:r>
              <a:rPr sz="1600" spc="-45" dirty="0">
                <a:latin typeface="Cambria"/>
                <a:cs typeface="Cambria"/>
              </a:rPr>
              <a:t> </a:t>
            </a:r>
            <a:r>
              <a:rPr sz="1600" spc="-70" dirty="0">
                <a:latin typeface="Cambria"/>
                <a:cs typeface="Cambria"/>
              </a:rPr>
              <a:t>cross-</a:t>
            </a:r>
            <a:r>
              <a:rPr sz="1600" spc="-40" dirty="0">
                <a:latin typeface="Cambria"/>
                <a:cs typeface="Cambria"/>
              </a:rPr>
              <a:t>validation</a:t>
            </a:r>
            <a:r>
              <a:rPr sz="1600" spc="-45" dirty="0">
                <a:latin typeface="Cambria"/>
                <a:cs typeface="Cambria"/>
              </a:rPr>
              <a:t> </a:t>
            </a:r>
            <a:r>
              <a:rPr sz="1600" spc="-55" dirty="0">
                <a:latin typeface="Cambria"/>
                <a:cs typeface="Cambria"/>
              </a:rPr>
              <a:t>for</a:t>
            </a:r>
            <a:r>
              <a:rPr sz="1600" spc="-40" dirty="0">
                <a:latin typeface="Cambria"/>
                <a:cs typeface="Cambria"/>
              </a:rPr>
              <a:t> </a:t>
            </a:r>
            <a:r>
              <a:rPr sz="1600" spc="-65" dirty="0">
                <a:latin typeface="Cambria"/>
                <a:cs typeface="Cambria"/>
              </a:rPr>
              <a:t>robust</a:t>
            </a:r>
            <a:r>
              <a:rPr sz="1600" spc="-50" dirty="0">
                <a:latin typeface="Cambria"/>
                <a:cs typeface="Cambria"/>
              </a:rPr>
              <a:t> </a:t>
            </a:r>
            <a:r>
              <a:rPr sz="1600" spc="-20" dirty="0">
                <a:latin typeface="Cambria"/>
                <a:cs typeface="Cambria"/>
              </a:rPr>
              <a:t>model </a:t>
            </a:r>
            <a:r>
              <a:rPr sz="1600" spc="-10" dirty="0">
                <a:latin typeface="Cambria"/>
                <a:cs typeface="Cambria"/>
              </a:rPr>
              <a:t>evaluation.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spc="-45" dirty="0">
                <a:latin typeface="Cambria"/>
                <a:cs typeface="Cambria"/>
              </a:rPr>
              <a:t>Evaluation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Metrics:</a:t>
            </a:r>
            <a:endParaRPr sz="1600">
              <a:latin typeface="Cambria"/>
              <a:cs typeface="Cambria"/>
            </a:endParaRPr>
          </a:p>
          <a:p>
            <a:pPr marL="12700" marR="3411220" indent="567690">
              <a:lnSpc>
                <a:spcPct val="117000"/>
              </a:lnSpc>
            </a:pPr>
            <a:r>
              <a:rPr sz="1600" spc="-90" dirty="0">
                <a:latin typeface="Cambria"/>
                <a:cs typeface="Cambria"/>
              </a:rPr>
              <a:t>Assesses</a:t>
            </a:r>
            <a:r>
              <a:rPr sz="1600" spc="-55" dirty="0">
                <a:latin typeface="Cambria"/>
                <a:cs typeface="Cambria"/>
              </a:rPr>
              <a:t> </a:t>
            </a:r>
            <a:r>
              <a:rPr sz="1600" spc="-60" dirty="0">
                <a:latin typeface="Cambria"/>
                <a:cs typeface="Cambria"/>
              </a:rPr>
              <a:t>model</a:t>
            </a:r>
            <a:r>
              <a:rPr sz="1600" spc="-55" dirty="0">
                <a:latin typeface="Cambria"/>
                <a:cs typeface="Cambria"/>
              </a:rPr>
              <a:t> </a:t>
            </a:r>
            <a:r>
              <a:rPr sz="1600" spc="-60" dirty="0">
                <a:latin typeface="Cambria"/>
                <a:cs typeface="Cambria"/>
              </a:rPr>
              <a:t>performance </a:t>
            </a:r>
            <a:r>
              <a:rPr sz="1600" spc="-25" dirty="0">
                <a:latin typeface="Cambria"/>
                <a:cs typeface="Cambria"/>
              </a:rPr>
              <a:t>using</a:t>
            </a:r>
            <a:r>
              <a:rPr sz="1600" spc="-55" dirty="0">
                <a:latin typeface="Cambria"/>
                <a:cs typeface="Cambria"/>
              </a:rPr>
              <a:t> </a:t>
            </a:r>
            <a:r>
              <a:rPr sz="1600" spc="-50" dirty="0">
                <a:latin typeface="Cambria"/>
                <a:cs typeface="Cambria"/>
              </a:rPr>
              <a:t>accuracy,</a:t>
            </a:r>
            <a:r>
              <a:rPr sz="1600" spc="-55" dirty="0">
                <a:latin typeface="Cambria"/>
                <a:cs typeface="Cambria"/>
              </a:rPr>
              <a:t> </a:t>
            </a:r>
            <a:r>
              <a:rPr sz="1600" spc="-50" dirty="0">
                <a:latin typeface="Cambria"/>
                <a:cs typeface="Cambria"/>
              </a:rPr>
              <a:t>precision,</a:t>
            </a:r>
            <a:r>
              <a:rPr sz="1600" spc="-60" dirty="0">
                <a:latin typeface="Cambria"/>
                <a:cs typeface="Cambria"/>
              </a:rPr>
              <a:t> </a:t>
            </a:r>
            <a:r>
              <a:rPr sz="1600" spc="-35" dirty="0">
                <a:latin typeface="Cambria"/>
                <a:cs typeface="Cambria"/>
              </a:rPr>
              <a:t>recall,</a:t>
            </a:r>
            <a:r>
              <a:rPr sz="1600" spc="-55" dirty="0">
                <a:latin typeface="Cambria"/>
                <a:cs typeface="Cambria"/>
              </a:rPr>
              <a:t> </a:t>
            </a:r>
            <a:r>
              <a:rPr sz="1600" spc="-20" dirty="0">
                <a:latin typeface="Cambria"/>
                <a:cs typeface="Cambria"/>
              </a:rPr>
              <a:t>and</a:t>
            </a:r>
            <a:r>
              <a:rPr sz="1600" spc="-55" dirty="0">
                <a:latin typeface="Cambria"/>
                <a:cs typeface="Cambria"/>
              </a:rPr>
              <a:t> </a:t>
            </a:r>
            <a:r>
              <a:rPr sz="1600" spc="-145" dirty="0">
                <a:latin typeface="Cambria"/>
                <a:cs typeface="Cambria"/>
              </a:rPr>
              <a:t>F1-</a:t>
            </a:r>
            <a:r>
              <a:rPr sz="1600" spc="-85" dirty="0">
                <a:latin typeface="Cambria"/>
                <a:cs typeface="Cambria"/>
              </a:rPr>
              <a:t>score</a:t>
            </a:r>
            <a:r>
              <a:rPr sz="1600" spc="-55" dirty="0">
                <a:latin typeface="Cambria"/>
                <a:cs typeface="Cambria"/>
              </a:rPr>
              <a:t> </a:t>
            </a:r>
            <a:r>
              <a:rPr sz="1600" spc="-75" dirty="0">
                <a:latin typeface="Cambria"/>
                <a:cs typeface="Cambria"/>
              </a:rPr>
              <a:t>to</a:t>
            </a:r>
            <a:r>
              <a:rPr sz="1600" spc="-55" dirty="0">
                <a:latin typeface="Cambria"/>
                <a:cs typeface="Cambria"/>
              </a:rPr>
              <a:t> </a:t>
            </a:r>
            <a:r>
              <a:rPr sz="1600" spc="-65" dirty="0">
                <a:latin typeface="Cambria"/>
                <a:cs typeface="Cambria"/>
              </a:rPr>
              <a:t>ensure</a:t>
            </a:r>
            <a:r>
              <a:rPr sz="1600" spc="-60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reliability </a:t>
            </a:r>
            <a:r>
              <a:rPr sz="1600" spc="-40" dirty="0">
                <a:latin typeface="Cambria"/>
                <a:cs typeface="Cambria"/>
              </a:rPr>
              <a:t>Prediction</a:t>
            </a:r>
            <a:r>
              <a:rPr sz="1600" spc="-80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Process:</a:t>
            </a:r>
            <a:endParaRPr sz="1600">
              <a:latin typeface="Cambria"/>
              <a:cs typeface="Cambria"/>
            </a:endParaRPr>
          </a:p>
          <a:p>
            <a:pPr marL="523240">
              <a:lnSpc>
                <a:spcPct val="100000"/>
              </a:lnSpc>
              <a:spcBef>
                <a:spcPts val="480"/>
              </a:spcBef>
            </a:pPr>
            <a:r>
              <a:rPr sz="1600" spc="-35" dirty="0">
                <a:latin typeface="Cambria"/>
                <a:cs typeface="Cambria"/>
              </a:rPr>
              <a:t>Sentiment</a:t>
            </a:r>
            <a:r>
              <a:rPr sz="1600" spc="-60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Classification:</a:t>
            </a:r>
            <a:endParaRPr sz="1600">
              <a:latin typeface="Cambria"/>
              <a:cs typeface="Cambria"/>
            </a:endParaRPr>
          </a:p>
          <a:p>
            <a:pPr marL="521970" indent="-240029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521970" algn="l"/>
              </a:tabLst>
            </a:pPr>
            <a:r>
              <a:rPr sz="1600" spc="-75" dirty="0">
                <a:latin typeface="Cambria"/>
                <a:cs typeface="Cambria"/>
              </a:rPr>
              <a:t>Preprocess</a:t>
            </a:r>
            <a:r>
              <a:rPr sz="1600" spc="-45" dirty="0">
                <a:latin typeface="Cambria"/>
                <a:cs typeface="Cambria"/>
              </a:rPr>
              <a:t> </a:t>
            </a:r>
            <a:r>
              <a:rPr sz="1600" spc="-145" dirty="0">
                <a:latin typeface="Cambria"/>
                <a:cs typeface="Cambria"/>
              </a:rPr>
              <a:t>New</a:t>
            </a:r>
            <a:r>
              <a:rPr sz="1600" spc="-45" dirty="0">
                <a:latin typeface="Cambria"/>
                <a:cs typeface="Cambria"/>
              </a:rPr>
              <a:t> </a:t>
            </a:r>
            <a:r>
              <a:rPr sz="1600" spc="-114" dirty="0">
                <a:latin typeface="Cambria"/>
                <a:cs typeface="Cambria"/>
              </a:rPr>
              <a:t>Reviews:</a:t>
            </a:r>
            <a:r>
              <a:rPr sz="1600" spc="-45" dirty="0">
                <a:latin typeface="Cambria"/>
                <a:cs typeface="Cambria"/>
              </a:rPr>
              <a:t> </a:t>
            </a:r>
            <a:r>
              <a:rPr sz="1600" spc="-20" dirty="0">
                <a:latin typeface="Cambria"/>
                <a:cs typeface="Cambria"/>
              </a:rPr>
              <a:t>Cleans</a:t>
            </a:r>
            <a:r>
              <a:rPr sz="1600" spc="-45" dirty="0">
                <a:latin typeface="Cambria"/>
                <a:cs typeface="Cambria"/>
              </a:rPr>
              <a:t> </a:t>
            </a:r>
            <a:r>
              <a:rPr sz="1600" spc="-20" dirty="0">
                <a:latin typeface="Cambria"/>
                <a:cs typeface="Cambria"/>
              </a:rPr>
              <a:t>and</a:t>
            </a:r>
            <a:r>
              <a:rPr sz="1600" spc="-45" dirty="0">
                <a:latin typeface="Cambria"/>
                <a:cs typeface="Cambria"/>
              </a:rPr>
              <a:t> </a:t>
            </a:r>
            <a:r>
              <a:rPr sz="1600" spc="-75" dirty="0">
                <a:latin typeface="Cambria"/>
                <a:cs typeface="Cambria"/>
              </a:rPr>
              <a:t>tokenizes</a:t>
            </a:r>
            <a:r>
              <a:rPr sz="1600" spc="-45" dirty="0">
                <a:latin typeface="Cambria"/>
                <a:cs typeface="Cambria"/>
              </a:rPr>
              <a:t> </a:t>
            </a:r>
            <a:r>
              <a:rPr sz="1600" spc="-30" dirty="0">
                <a:latin typeface="Cambria"/>
                <a:cs typeface="Cambria"/>
              </a:rPr>
              <a:t>incoming</a:t>
            </a:r>
            <a:r>
              <a:rPr sz="1600" spc="-45" dirty="0">
                <a:latin typeface="Cambria"/>
                <a:cs typeface="Cambria"/>
              </a:rPr>
              <a:t> </a:t>
            </a:r>
            <a:r>
              <a:rPr sz="1600" spc="-95" dirty="0">
                <a:latin typeface="Cambria"/>
                <a:cs typeface="Cambria"/>
              </a:rPr>
              <a:t>text</a:t>
            </a:r>
            <a:r>
              <a:rPr sz="1600" spc="-4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data.</a:t>
            </a:r>
            <a:endParaRPr sz="1600">
              <a:latin typeface="Cambria"/>
              <a:cs typeface="Cambria"/>
            </a:endParaRPr>
          </a:p>
          <a:p>
            <a:pPr marL="521970" indent="-240029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521970" algn="l"/>
              </a:tabLst>
            </a:pPr>
            <a:r>
              <a:rPr sz="1600" spc="-25" dirty="0">
                <a:latin typeface="Cambria"/>
                <a:cs typeface="Cambria"/>
              </a:rPr>
              <a:t>Input</a:t>
            </a:r>
            <a:r>
              <a:rPr sz="1600" spc="-60" dirty="0">
                <a:latin typeface="Cambria"/>
                <a:cs typeface="Cambria"/>
              </a:rPr>
              <a:t> </a:t>
            </a:r>
            <a:r>
              <a:rPr sz="1600" spc="-65" dirty="0">
                <a:latin typeface="Cambria"/>
                <a:cs typeface="Cambria"/>
              </a:rPr>
              <a:t>Data:</a:t>
            </a:r>
            <a:r>
              <a:rPr sz="1600" spc="-60" dirty="0">
                <a:latin typeface="Cambria"/>
                <a:cs typeface="Cambria"/>
              </a:rPr>
              <a:t> </a:t>
            </a:r>
            <a:r>
              <a:rPr sz="1600" spc="-85" dirty="0">
                <a:latin typeface="Cambria"/>
                <a:cs typeface="Cambria"/>
              </a:rPr>
              <a:t>Feeds</a:t>
            </a:r>
            <a:r>
              <a:rPr sz="1600" spc="-60" dirty="0">
                <a:latin typeface="Cambria"/>
                <a:cs typeface="Cambria"/>
              </a:rPr>
              <a:t> </a:t>
            </a:r>
            <a:r>
              <a:rPr sz="1600" spc="-75" dirty="0">
                <a:latin typeface="Cambria"/>
                <a:cs typeface="Cambria"/>
              </a:rPr>
              <a:t>processed</a:t>
            </a:r>
            <a:r>
              <a:rPr sz="1600" spc="-60" dirty="0">
                <a:latin typeface="Cambria"/>
                <a:cs typeface="Cambria"/>
              </a:rPr>
              <a:t> </a:t>
            </a:r>
            <a:r>
              <a:rPr sz="1600" spc="-55" dirty="0">
                <a:latin typeface="Cambria"/>
                <a:cs typeface="Cambria"/>
              </a:rPr>
              <a:t>data</a:t>
            </a:r>
            <a:r>
              <a:rPr sz="1600" spc="-60" dirty="0">
                <a:latin typeface="Cambria"/>
                <a:cs typeface="Cambria"/>
              </a:rPr>
              <a:t> </a:t>
            </a:r>
            <a:r>
              <a:rPr sz="1600" spc="-25" dirty="0">
                <a:latin typeface="Cambria"/>
                <a:cs typeface="Cambria"/>
              </a:rPr>
              <a:t>into</a:t>
            </a:r>
            <a:r>
              <a:rPr sz="1600" spc="-60" dirty="0">
                <a:latin typeface="Cambria"/>
                <a:cs typeface="Cambria"/>
              </a:rPr>
              <a:t> </a:t>
            </a:r>
            <a:r>
              <a:rPr sz="1600" spc="-45" dirty="0">
                <a:latin typeface="Cambria"/>
                <a:cs typeface="Cambria"/>
              </a:rPr>
              <a:t>the</a:t>
            </a:r>
            <a:r>
              <a:rPr sz="1600" spc="-60" dirty="0">
                <a:latin typeface="Cambria"/>
                <a:cs typeface="Cambria"/>
              </a:rPr>
              <a:t> </a:t>
            </a:r>
            <a:r>
              <a:rPr sz="1600" spc="-25" dirty="0">
                <a:latin typeface="Cambria"/>
                <a:cs typeface="Cambria"/>
              </a:rPr>
              <a:t>fine-</a:t>
            </a:r>
            <a:r>
              <a:rPr sz="1600" spc="-35" dirty="0">
                <a:latin typeface="Cambria"/>
                <a:cs typeface="Cambria"/>
              </a:rPr>
              <a:t>tuned</a:t>
            </a:r>
            <a:r>
              <a:rPr sz="1600" spc="-60" dirty="0">
                <a:latin typeface="Cambria"/>
                <a:cs typeface="Cambria"/>
              </a:rPr>
              <a:t> </a:t>
            </a:r>
            <a:r>
              <a:rPr sz="1600" spc="-80" dirty="0">
                <a:latin typeface="Cambria"/>
                <a:cs typeface="Cambria"/>
              </a:rPr>
              <a:t>BERT</a:t>
            </a:r>
            <a:r>
              <a:rPr sz="1600" spc="-60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model.</a:t>
            </a:r>
            <a:endParaRPr sz="1600">
              <a:latin typeface="Cambria"/>
              <a:cs typeface="Cambria"/>
            </a:endParaRPr>
          </a:p>
          <a:p>
            <a:pPr marL="288290" marR="4417695" indent="-6350">
              <a:lnSpc>
                <a:spcPct val="117000"/>
              </a:lnSpc>
              <a:spcBef>
                <a:spcPts val="5"/>
              </a:spcBef>
              <a:buAutoNum type="arabicPeriod"/>
              <a:tabLst>
                <a:tab pos="288290" algn="l"/>
                <a:tab pos="521970" algn="l"/>
              </a:tabLst>
            </a:pPr>
            <a:r>
              <a:rPr sz="1600" spc="-55" dirty="0">
                <a:latin typeface="Cambria"/>
                <a:cs typeface="Cambria"/>
              </a:rPr>
              <a:t>	Prediction: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spc="-80" dirty="0">
                <a:latin typeface="Cambria"/>
                <a:cs typeface="Cambria"/>
              </a:rPr>
              <a:t>BERT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spc="-60" dirty="0">
                <a:latin typeface="Cambria"/>
                <a:cs typeface="Cambria"/>
              </a:rPr>
              <a:t>model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spc="-65" dirty="0">
                <a:latin typeface="Cambria"/>
                <a:cs typeface="Cambria"/>
              </a:rPr>
              <a:t>predicts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spc="-60" dirty="0">
                <a:latin typeface="Cambria"/>
                <a:cs typeface="Cambria"/>
              </a:rPr>
              <a:t>sentiment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spc="-55" dirty="0">
                <a:latin typeface="Cambria"/>
                <a:cs typeface="Cambria"/>
              </a:rPr>
              <a:t>for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spc="-45" dirty="0">
                <a:latin typeface="Cambria"/>
                <a:cs typeface="Cambria"/>
              </a:rPr>
              <a:t>each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spc="-110" dirty="0">
                <a:latin typeface="Cambria"/>
                <a:cs typeface="Cambria"/>
              </a:rPr>
              <a:t>review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spc="-65" dirty="0">
                <a:latin typeface="Cambria"/>
                <a:cs typeface="Cambria"/>
              </a:rPr>
              <a:t>(positive,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spc="-65" dirty="0">
                <a:latin typeface="Cambria"/>
                <a:cs typeface="Cambria"/>
              </a:rPr>
              <a:t>negative,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neutral). </a:t>
            </a:r>
            <a:r>
              <a:rPr sz="1600" spc="-100" dirty="0">
                <a:latin typeface="Cambria"/>
                <a:cs typeface="Cambria"/>
              </a:rPr>
              <a:t>4.</a:t>
            </a:r>
            <a:r>
              <a:rPr sz="1600" spc="-265" dirty="0">
                <a:latin typeface="Cambria"/>
                <a:cs typeface="Cambria"/>
              </a:rPr>
              <a:t> </a:t>
            </a:r>
            <a:r>
              <a:rPr sz="1600" spc="-65" dirty="0">
                <a:latin typeface="Cambria"/>
                <a:cs typeface="Cambria"/>
              </a:rPr>
              <a:t>Aggregation: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spc="-80" dirty="0">
                <a:latin typeface="Cambria"/>
                <a:cs typeface="Cambria"/>
              </a:rPr>
              <a:t>Aggregates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spc="-60" dirty="0">
                <a:latin typeface="Cambria"/>
                <a:cs typeface="Cambria"/>
              </a:rPr>
              <a:t>sentiment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spc="-85" dirty="0">
                <a:latin typeface="Cambria"/>
                <a:cs typeface="Cambria"/>
              </a:rPr>
              <a:t>scores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spc="-55" dirty="0">
                <a:latin typeface="Cambria"/>
                <a:cs typeface="Cambria"/>
              </a:rPr>
              <a:t>for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spc="-65" dirty="0">
                <a:latin typeface="Cambria"/>
                <a:cs typeface="Cambria"/>
              </a:rPr>
              <a:t>comprehensive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insights.</a:t>
            </a:r>
            <a:endParaRPr sz="16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484021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0">
            <a:extLst>
              <a:ext uri="{FF2B5EF4-FFF2-40B4-BE49-F238E27FC236}">
                <a16:creationId xmlns:a16="http://schemas.microsoft.com/office/drawing/2014/main" id="{B2F03765-FE17-BE0C-FE58-112AA0811EB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3453" y="1757363"/>
            <a:ext cx="3213099" cy="2624137"/>
          </a:xfrm>
          <a:prstGeom prst="rect">
            <a:avLst/>
          </a:prstGeom>
        </p:spPr>
      </p:pic>
      <p:pic>
        <p:nvPicPr>
          <p:cNvPr id="3" name="object 11">
            <a:extLst>
              <a:ext uri="{FF2B5EF4-FFF2-40B4-BE49-F238E27FC236}">
                <a16:creationId xmlns:a16="http://schemas.microsoft.com/office/drawing/2014/main" id="{BDB8EC53-69AD-FCCC-79A7-BCACE3B44A8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78700" y="1757363"/>
            <a:ext cx="3352800" cy="26241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803CD6-1846-FF75-1F69-D665B704ACDF}"/>
              </a:ext>
            </a:extLst>
          </p:cNvPr>
          <p:cNvSpPr txBox="1"/>
          <p:nvPr/>
        </p:nvSpPr>
        <p:spPr>
          <a:xfrm>
            <a:off x="1892301" y="457200"/>
            <a:ext cx="22262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Cambria" panose="02040503050406030204" pitchFamily="18" charset="0"/>
                <a:ea typeface="Cambria" panose="02040503050406030204" pitchFamily="18" charset="0"/>
              </a:rPr>
              <a:t>RESULT</a:t>
            </a:r>
            <a:r>
              <a:rPr lang="en-IN" sz="3600" dirty="0"/>
              <a:t>:</a:t>
            </a:r>
          </a:p>
        </p:txBody>
      </p:sp>
      <p:sp>
        <p:nvSpPr>
          <p:cNvPr id="6" name="object 13">
            <a:extLst>
              <a:ext uri="{FF2B5EF4-FFF2-40B4-BE49-F238E27FC236}">
                <a16:creationId xmlns:a16="http://schemas.microsoft.com/office/drawing/2014/main" id="{094F5859-C3EA-654D-D04C-653A494A611C}"/>
              </a:ext>
            </a:extLst>
          </p:cNvPr>
          <p:cNvSpPr txBox="1"/>
          <p:nvPr/>
        </p:nvSpPr>
        <p:spPr>
          <a:xfrm>
            <a:off x="774700" y="4546601"/>
            <a:ext cx="6032500" cy="6953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065" marR="5080" algn="ctr">
              <a:lnSpc>
                <a:spcPct val="116100"/>
              </a:lnSpc>
              <a:spcBef>
                <a:spcPts val="95"/>
              </a:spcBef>
            </a:pPr>
            <a:r>
              <a:rPr sz="2000" spc="-40" dirty="0">
                <a:latin typeface="Cambria"/>
                <a:cs typeface="Cambria"/>
              </a:rPr>
              <a:t>Sentiment</a:t>
            </a:r>
            <a:r>
              <a:rPr sz="2000" spc="-90" dirty="0">
                <a:latin typeface="Cambria"/>
                <a:cs typeface="Cambria"/>
              </a:rPr>
              <a:t> </a:t>
            </a:r>
            <a:r>
              <a:rPr sz="2000" spc="-50" dirty="0">
                <a:latin typeface="Cambria"/>
                <a:cs typeface="Cambria"/>
              </a:rPr>
              <a:t>Distribution:</a:t>
            </a:r>
            <a:r>
              <a:rPr sz="2000" spc="-85" dirty="0">
                <a:latin typeface="Cambria"/>
                <a:cs typeface="Cambria"/>
              </a:rPr>
              <a:t> </a:t>
            </a:r>
            <a:r>
              <a:rPr sz="2000" spc="-50" dirty="0">
                <a:latin typeface="Cambria"/>
                <a:cs typeface="Cambria"/>
              </a:rPr>
              <a:t>bar</a:t>
            </a:r>
            <a:r>
              <a:rPr sz="2000" spc="-85" dirty="0">
                <a:latin typeface="Cambria"/>
                <a:cs typeface="Cambria"/>
              </a:rPr>
              <a:t> </a:t>
            </a:r>
            <a:r>
              <a:rPr sz="2000" spc="-55" dirty="0">
                <a:latin typeface="Cambria"/>
                <a:cs typeface="Cambria"/>
              </a:rPr>
              <a:t>graph</a:t>
            </a:r>
            <a:r>
              <a:rPr sz="2000" spc="-85" dirty="0">
                <a:latin typeface="Cambria"/>
                <a:cs typeface="Cambria"/>
              </a:rPr>
              <a:t> </a:t>
            </a:r>
            <a:r>
              <a:rPr sz="2000" spc="-90" dirty="0">
                <a:latin typeface="Cambria"/>
                <a:cs typeface="Cambria"/>
              </a:rPr>
              <a:t>showing</a:t>
            </a:r>
            <a:r>
              <a:rPr sz="2000" spc="-8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the </a:t>
            </a:r>
            <a:r>
              <a:rPr sz="2000" spc="-75" dirty="0">
                <a:latin typeface="Cambria"/>
                <a:cs typeface="Cambria"/>
              </a:rPr>
              <a:t>proportion </a:t>
            </a:r>
            <a:r>
              <a:rPr sz="2000" spc="-50" dirty="0">
                <a:latin typeface="Cambria"/>
                <a:cs typeface="Cambria"/>
              </a:rPr>
              <a:t>of</a:t>
            </a:r>
            <a:r>
              <a:rPr sz="2000" spc="-70" dirty="0">
                <a:latin typeface="Cambria"/>
                <a:cs typeface="Cambria"/>
              </a:rPr>
              <a:t> </a:t>
            </a:r>
            <a:r>
              <a:rPr sz="2000" spc="-80" dirty="0">
                <a:latin typeface="Cambria"/>
                <a:cs typeface="Cambria"/>
              </a:rPr>
              <a:t>positive,</a:t>
            </a:r>
            <a:r>
              <a:rPr sz="2000" spc="-70" dirty="0">
                <a:latin typeface="Cambria"/>
                <a:cs typeface="Cambria"/>
              </a:rPr>
              <a:t> negative,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and</a:t>
            </a:r>
            <a:r>
              <a:rPr sz="2000" spc="-7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neutral reviews.</a:t>
            </a:r>
            <a:endParaRPr sz="2000" dirty="0">
              <a:latin typeface="Cambria"/>
              <a:cs typeface="Cambria"/>
            </a:endParaRPr>
          </a:p>
        </p:txBody>
      </p:sp>
      <p:sp>
        <p:nvSpPr>
          <p:cNvPr id="8" name="object 14">
            <a:extLst>
              <a:ext uri="{FF2B5EF4-FFF2-40B4-BE49-F238E27FC236}">
                <a16:creationId xmlns:a16="http://schemas.microsoft.com/office/drawing/2014/main" id="{B2809408-2BB3-07E0-88EF-C166284B91A3}"/>
              </a:ext>
            </a:extLst>
          </p:cNvPr>
          <p:cNvSpPr txBox="1"/>
          <p:nvPr/>
        </p:nvSpPr>
        <p:spPr>
          <a:xfrm>
            <a:off x="7073900" y="4381500"/>
            <a:ext cx="4343400" cy="143706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>
            <a:defPPr>
              <a:defRPr kern="0"/>
            </a:defPPr>
          </a:lstStyle>
          <a:p>
            <a:pPr marL="155575" algn="ctr">
              <a:lnSpc>
                <a:spcPct val="100000"/>
              </a:lnSpc>
              <a:spcBef>
                <a:spcPts val="695"/>
              </a:spcBef>
            </a:pPr>
            <a:r>
              <a:rPr sz="2000" spc="-80" dirty="0">
                <a:latin typeface="Cambria"/>
                <a:cs typeface="Cambria"/>
              </a:rPr>
              <a:t>Frequency</a:t>
            </a:r>
            <a:r>
              <a:rPr sz="2000" spc="-90" dirty="0">
                <a:latin typeface="Cambria"/>
                <a:cs typeface="Cambria"/>
              </a:rPr>
              <a:t> </a:t>
            </a:r>
            <a:r>
              <a:rPr sz="2000" spc="-60" dirty="0">
                <a:latin typeface="Cambria"/>
                <a:cs typeface="Cambria"/>
              </a:rPr>
              <a:t>of</a:t>
            </a:r>
            <a:r>
              <a:rPr sz="2000" spc="-90" dirty="0">
                <a:latin typeface="Cambria"/>
                <a:cs typeface="Cambria"/>
              </a:rPr>
              <a:t> </a:t>
            </a:r>
            <a:r>
              <a:rPr sz="2000" spc="-50" dirty="0">
                <a:latin typeface="Cambria"/>
                <a:cs typeface="Cambria"/>
              </a:rPr>
              <a:t>specific</a:t>
            </a:r>
            <a:r>
              <a:rPr sz="2000" spc="-9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Words:</a:t>
            </a:r>
            <a:endParaRPr sz="2000">
              <a:latin typeface="Cambria"/>
              <a:cs typeface="Cambria"/>
            </a:endParaRPr>
          </a:p>
          <a:p>
            <a:pPr marL="12700" marR="5080" indent="-635" algn="ctr">
              <a:lnSpc>
                <a:spcPct val="115599"/>
              </a:lnSpc>
            </a:pPr>
            <a:r>
              <a:rPr sz="2000" dirty="0">
                <a:latin typeface="Cambria"/>
                <a:cs typeface="Cambria"/>
              </a:rPr>
              <a:t>A</a:t>
            </a:r>
            <a:r>
              <a:rPr sz="2000" spc="-105" dirty="0">
                <a:latin typeface="Cambria"/>
                <a:cs typeface="Cambria"/>
              </a:rPr>
              <a:t> </a:t>
            </a:r>
            <a:r>
              <a:rPr sz="2000" spc="-70" dirty="0">
                <a:latin typeface="Cambria"/>
                <a:cs typeface="Cambria"/>
              </a:rPr>
              <a:t>bar</a:t>
            </a:r>
            <a:r>
              <a:rPr sz="2000" spc="-100" dirty="0">
                <a:latin typeface="Cambria"/>
                <a:cs typeface="Cambria"/>
              </a:rPr>
              <a:t> </a:t>
            </a:r>
            <a:r>
              <a:rPr sz="2000" spc="-60" dirty="0">
                <a:latin typeface="Cambria"/>
                <a:cs typeface="Cambria"/>
              </a:rPr>
              <a:t>graph</a:t>
            </a:r>
            <a:r>
              <a:rPr sz="2000" spc="-100" dirty="0">
                <a:latin typeface="Cambria"/>
                <a:cs typeface="Cambria"/>
              </a:rPr>
              <a:t> showing</a:t>
            </a:r>
            <a:r>
              <a:rPr sz="2000" spc="-95" dirty="0">
                <a:latin typeface="Cambria"/>
                <a:cs typeface="Cambria"/>
              </a:rPr>
              <a:t> </a:t>
            </a:r>
            <a:r>
              <a:rPr sz="2000" spc="-50" dirty="0">
                <a:latin typeface="Cambria"/>
                <a:cs typeface="Cambria"/>
              </a:rPr>
              <a:t>the</a:t>
            </a:r>
            <a:r>
              <a:rPr sz="2000" spc="-95" dirty="0">
                <a:latin typeface="Cambria"/>
                <a:cs typeface="Cambria"/>
              </a:rPr>
              <a:t> </a:t>
            </a:r>
            <a:r>
              <a:rPr sz="2000" spc="-65" dirty="0">
                <a:latin typeface="Cambria"/>
                <a:cs typeface="Cambria"/>
              </a:rPr>
              <a:t>frequency</a:t>
            </a:r>
            <a:r>
              <a:rPr sz="2000" spc="-100" dirty="0">
                <a:latin typeface="Cambria"/>
                <a:cs typeface="Cambria"/>
              </a:rPr>
              <a:t> </a:t>
            </a:r>
            <a:r>
              <a:rPr sz="2000" spc="-60" dirty="0">
                <a:latin typeface="Cambria"/>
                <a:cs typeface="Cambria"/>
              </a:rPr>
              <a:t>of</a:t>
            </a:r>
            <a:r>
              <a:rPr sz="2000" spc="-100" dirty="0">
                <a:latin typeface="Cambria"/>
                <a:cs typeface="Cambria"/>
              </a:rPr>
              <a:t> </a:t>
            </a:r>
            <a:r>
              <a:rPr sz="2000" spc="-160" dirty="0">
                <a:latin typeface="Cambria"/>
                <a:cs typeface="Cambria"/>
              </a:rPr>
              <a:t>words</a:t>
            </a:r>
            <a:r>
              <a:rPr sz="2000" spc="-9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in </a:t>
            </a:r>
            <a:r>
              <a:rPr sz="2000" spc="-145" dirty="0">
                <a:latin typeface="Cambria"/>
                <a:cs typeface="Cambria"/>
              </a:rPr>
              <a:t>reviews</a:t>
            </a:r>
            <a:r>
              <a:rPr sz="2000" spc="-90" dirty="0">
                <a:latin typeface="Cambria"/>
                <a:cs typeface="Cambria"/>
              </a:rPr>
              <a:t> </a:t>
            </a:r>
            <a:r>
              <a:rPr sz="2000" spc="-75" dirty="0">
                <a:latin typeface="Cambria"/>
                <a:cs typeface="Cambria"/>
              </a:rPr>
              <a:t>given</a:t>
            </a:r>
            <a:r>
              <a:rPr sz="2000" spc="-85" dirty="0">
                <a:latin typeface="Cambria"/>
                <a:cs typeface="Cambria"/>
              </a:rPr>
              <a:t> </a:t>
            </a:r>
            <a:r>
              <a:rPr sz="2000" spc="-60" dirty="0">
                <a:latin typeface="Cambria"/>
                <a:cs typeface="Cambria"/>
              </a:rPr>
              <a:t>by</a:t>
            </a:r>
            <a:r>
              <a:rPr sz="2000" spc="-90" dirty="0">
                <a:latin typeface="Cambria"/>
                <a:cs typeface="Cambria"/>
              </a:rPr>
              <a:t> </a:t>
            </a:r>
            <a:r>
              <a:rPr sz="2000" spc="-50" dirty="0">
                <a:latin typeface="Cambria"/>
                <a:cs typeface="Cambria"/>
              </a:rPr>
              <a:t>the</a:t>
            </a:r>
            <a:r>
              <a:rPr sz="2000" spc="-85" dirty="0">
                <a:latin typeface="Cambria"/>
                <a:cs typeface="Cambria"/>
              </a:rPr>
              <a:t> </a:t>
            </a:r>
            <a:r>
              <a:rPr sz="2000" spc="-100" dirty="0">
                <a:latin typeface="Cambria"/>
                <a:cs typeface="Cambria"/>
              </a:rPr>
              <a:t>customers</a:t>
            </a:r>
            <a:r>
              <a:rPr sz="2000" spc="-8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</a:t>
            </a:r>
            <a:r>
              <a:rPr sz="2000" spc="-90" dirty="0">
                <a:latin typeface="Cambria"/>
                <a:cs typeface="Cambria"/>
              </a:rPr>
              <a:t> </a:t>
            </a:r>
            <a:r>
              <a:rPr sz="2000" spc="-50" dirty="0">
                <a:latin typeface="Cambria"/>
                <a:cs typeface="Cambria"/>
              </a:rPr>
              <a:t>the</a:t>
            </a:r>
            <a:r>
              <a:rPr sz="2000" spc="-85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restaurant.</a:t>
            </a:r>
            <a:endParaRPr sz="20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502072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0">
            <a:extLst>
              <a:ext uri="{FF2B5EF4-FFF2-40B4-BE49-F238E27FC236}">
                <a16:creationId xmlns:a16="http://schemas.microsoft.com/office/drawing/2014/main" id="{C8B2F51A-E584-610B-D921-0AFD1334A894}"/>
              </a:ext>
            </a:extLst>
          </p:cNvPr>
          <p:cNvSpPr txBox="1"/>
          <p:nvPr/>
        </p:nvSpPr>
        <p:spPr>
          <a:xfrm>
            <a:off x="1866900" y="533401"/>
            <a:ext cx="6235700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u="sng" spc="-200" dirty="0">
                <a:latin typeface="Cambria"/>
                <a:cs typeface="Cambria"/>
              </a:rPr>
              <a:t>FUTURE</a:t>
            </a:r>
            <a:r>
              <a:rPr sz="4400" u="sng" spc="-150" dirty="0">
                <a:latin typeface="Cambria"/>
                <a:cs typeface="Cambria"/>
              </a:rPr>
              <a:t> </a:t>
            </a:r>
            <a:r>
              <a:rPr sz="4400" u="sng" spc="50" dirty="0">
                <a:latin typeface="Cambria"/>
                <a:cs typeface="Cambria"/>
              </a:rPr>
              <a:t>SCOPE</a:t>
            </a:r>
            <a:endParaRPr sz="4400" u="sng" dirty="0">
              <a:latin typeface="Cambria"/>
              <a:cs typeface="Cambria"/>
            </a:endParaRPr>
          </a:p>
        </p:txBody>
      </p:sp>
      <p:sp>
        <p:nvSpPr>
          <p:cNvPr id="5" name="object 13">
            <a:extLst>
              <a:ext uri="{FF2B5EF4-FFF2-40B4-BE49-F238E27FC236}">
                <a16:creationId xmlns:a16="http://schemas.microsoft.com/office/drawing/2014/main" id="{0788365F-591C-FCE0-64CF-A11AA209B3F8}"/>
              </a:ext>
            </a:extLst>
          </p:cNvPr>
          <p:cNvSpPr txBox="1">
            <a:spLocks noGrp="1"/>
          </p:cNvSpPr>
          <p:nvPr/>
        </p:nvSpPr>
        <p:spPr>
          <a:xfrm>
            <a:off x="1460499" y="1981200"/>
            <a:ext cx="9677401" cy="25457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marL="0">
              <a:defRPr sz="3750" b="0" i="0">
                <a:solidFill>
                  <a:schemeClr val="tx1"/>
                </a:solidFill>
                <a:latin typeface="Cambria"/>
                <a:ea typeface="+mn-ea"/>
                <a:cs typeface="Cambri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55600" marR="1250315" indent="-342900">
              <a:lnSpc>
                <a:spcPct val="1155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2400" spc="-110" dirty="0"/>
              <a:t>Expand</a:t>
            </a:r>
            <a:r>
              <a:rPr sz="2400" spc="-105" dirty="0"/>
              <a:t> </a:t>
            </a:r>
            <a:r>
              <a:rPr sz="2400" spc="-55" dirty="0"/>
              <a:t>the</a:t>
            </a:r>
            <a:r>
              <a:rPr sz="2400" spc="-100" dirty="0"/>
              <a:t> </a:t>
            </a:r>
            <a:r>
              <a:rPr sz="2400" spc="-140" dirty="0"/>
              <a:t>system</a:t>
            </a:r>
            <a:r>
              <a:rPr sz="2400" spc="-100" dirty="0"/>
              <a:t> </a:t>
            </a:r>
            <a:r>
              <a:rPr sz="2400" spc="-110" dirty="0"/>
              <a:t>to</a:t>
            </a:r>
            <a:r>
              <a:rPr sz="2400" spc="-100" dirty="0"/>
              <a:t> </a:t>
            </a:r>
            <a:r>
              <a:rPr sz="2400" spc="-30" dirty="0"/>
              <a:t>include</a:t>
            </a:r>
            <a:r>
              <a:rPr sz="2400" spc="-105" dirty="0"/>
              <a:t> voice</a:t>
            </a:r>
            <a:r>
              <a:rPr sz="2400" spc="-100" dirty="0"/>
              <a:t> </a:t>
            </a:r>
            <a:r>
              <a:rPr sz="2400" spc="-95" dirty="0"/>
              <a:t>sentiment</a:t>
            </a:r>
            <a:r>
              <a:rPr sz="2400" spc="-100" dirty="0"/>
              <a:t> </a:t>
            </a:r>
            <a:r>
              <a:rPr sz="2400" spc="-60" dirty="0"/>
              <a:t>analysis</a:t>
            </a:r>
            <a:r>
              <a:rPr sz="2400" spc="-100" dirty="0"/>
              <a:t> </a:t>
            </a:r>
            <a:r>
              <a:rPr sz="2400" spc="-20" dirty="0"/>
              <a:t>from </a:t>
            </a:r>
            <a:r>
              <a:rPr sz="2400" spc="-114" dirty="0"/>
              <a:t>customer</a:t>
            </a:r>
            <a:r>
              <a:rPr sz="2400" spc="-100" dirty="0"/>
              <a:t> </a:t>
            </a:r>
            <a:r>
              <a:rPr sz="2400" spc="-120" dirty="0"/>
              <a:t>service</a:t>
            </a:r>
            <a:r>
              <a:rPr sz="2400" spc="-100" dirty="0"/>
              <a:t> </a:t>
            </a:r>
            <a:r>
              <a:rPr sz="2400" spc="-30" dirty="0"/>
              <a:t>calls</a:t>
            </a:r>
            <a:r>
              <a:rPr sz="2400" spc="-100" dirty="0"/>
              <a:t> </a:t>
            </a:r>
            <a:r>
              <a:rPr sz="2400" spc="-35" dirty="0"/>
              <a:t>and</a:t>
            </a:r>
            <a:r>
              <a:rPr sz="2400" spc="-95" dirty="0"/>
              <a:t> </a:t>
            </a:r>
            <a:r>
              <a:rPr sz="2400" spc="-80" dirty="0"/>
              <a:t>integrate</a:t>
            </a:r>
            <a:r>
              <a:rPr sz="2400" spc="-100" dirty="0"/>
              <a:t> </a:t>
            </a:r>
            <a:r>
              <a:rPr sz="2400" spc="-140" dirty="0"/>
              <a:t>more</a:t>
            </a:r>
            <a:r>
              <a:rPr sz="2400" spc="-100" dirty="0"/>
              <a:t> </a:t>
            </a:r>
            <a:r>
              <a:rPr sz="2400" spc="-60" dirty="0"/>
              <a:t>data</a:t>
            </a:r>
            <a:r>
              <a:rPr sz="2400" spc="-95" dirty="0"/>
              <a:t> </a:t>
            </a:r>
            <a:r>
              <a:rPr sz="2400" spc="-114" dirty="0"/>
              <a:t>sources</a:t>
            </a:r>
            <a:r>
              <a:rPr sz="2400" spc="-100" dirty="0"/>
              <a:t> </a:t>
            </a:r>
            <a:r>
              <a:rPr sz="2400" spc="-25" dirty="0"/>
              <a:t>for </a:t>
            </a:r>
            <a:r>
              <a:rPr sz="2400" spc="-100" dirty="0"/>
              <a:t>comprehensive</a:t>
            </a:r>
            <a:r>
              <a:rPr sz="2400" spc="-80" dirty="0"/>
              <a:t> </a:t>
            </a:r>
            <a:r>
              <a:rPr sz="2400" spc="-90" dirty="0"/>
              <a:t>feedback</a:t>
            </a:r>
            <a:r>
              <a:rPr sz="2400" spc="-85" dirty="0"/>
              <a:t> </a:t>
            </a:r>
            <a:r>
              <a:rPr sz="2400" spc="-10" dirty="0"/>
              <a:t>analysis.</a:t>
            </a:r>
          </a:p>
          <a:p>
            <a:pPr marL="355600" marR="5080" indent="-342900" algn="just">
              <a:lnSpc>
                <a:spcPct val="1155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2400" spc="-130" dirty="0"/>
              <a:t>Improve</a:t>
            </a:r>
            <a:r>
              <a:rPr sz="2400" spc="-75" dirty="0"/>
              <a:t> </a:t>
            </a:r>
            <a:r>
              <a:rPr sz="2400" spc="-95" dirty="0"/>
              <a:t>sentiment</a:t>
            </a:r>
            <a:r>
              <a:rPr sz="2400" spc="-110" dirty="0"/>
              <a:t> </a:t>
            </a:r>
            <a:r>
              <a:rPr sz="2400" spc="-60" dirty="0"/>
              <a:t>analysis</a:t>
            </a:r>
            <a:r>
              <a:rPr sz="2400" spc="-90" dirty="0"/>
              <a:t> </a:t>
            </a:r>
            <a:r>
              <a:rPr sz="2400" spc="-75" dirty="0"/>
              <a:t>accuracy</a:t>
            </a:r>
            <a:r>
              <a:rPr sz="2400" spc="-90" dirty="0"/>
              <a:t> </a:t>
            </a:r>
            <a:r>
              <a:rPr sz="2400" spc="-65" dirty="0"/>
              <a:t>by</a:t>
            </a:r>
            <a:r>
              <a:rPr sz="2400" spc="-90" dirty="0"/>
              <a:t> </a:t>
            </a:r>
            <a:r>
              <a:rPr sz="2400" spc="-75" dirty="0"/>
              <a:t>employing</a:t>
            </a:r>
            <a:r>
              <a:rPr sz="2400" spc="-90" dirty="0"/>
              <a:t> advanced </a:t>
            </a:r>
            <a:r>
              <a:rPr sz="2400" spc="-25" dirty="0"/>
              <a:t>NLP </a:t>
            </a:r>
            <a:r>
              <a:rPr sz="2400" spc="-60" dirty="0"/>
              <a:t>techniques</a:t>
            </a:r>
            <a:r>
              <a:rPr sz="2400" spc="-135" dirty="0"/>
              <a:t> </a:t>
            </a:r>
            <a:r>
              <a:rPr sz="2400" spc="-35" dirty="0"/>
              <a:t>and</a:t>
            </a:r>
            <a:r>
              <a:rPr sz="2400" spc="-114" dirty="0"/>
              <a:t> </a:t>
            </a:r>
            <a:r>
              <a:rPr sz="2400" spc="-80" dirty="0"/>
              <a:t>larger</a:t>
            </a:r>
            <a:r>
              <a:rPr sz="2400" spc="-114" dirty="0"/>
              <a:t> </a:t>
            </a:r>
            <a:r>
              <a:rPr sz="2400" spc="-105" dirty="0"/>
              <a:t>datasets,</a:t>
            </a:r>
            <a:r>
              <a:rPr sz="2400" spc="-100" dirty="0"/>
              <a:t> while</a:t>
            </a:r>
            <a:r>
              <a:rPr sz="2400" spc="-110" dirty="0"/>
              <a:t> </a:t>
            </a:r>
            <a:r>
              <a:rPr sz="2400" spc="-80" dirty="0"/>
              <a:t>developing</a:t>
            </a:r>
            <a:r>
              <a:rPr sz="2400" spc="-110" dirty="0"/>
              <a:t> </a:t>
            </a:r>
            <a:r>
              <a:rPr sz="2400" dirty="0"/>
              <a:t>a</a:t>
            </a:r>
            <a:r>
              <a:rPr sz="2400" spc="-114" dirty="0"/>
              <a:t> </a:t>
            </a:r>
            <a:r>
              <a:rPr sz="2400" spc="-70" dirty="0"/>
              <a:t>mobile</a:t>
            </a:r>
            <a:r>
              <a:rPr sz="2400" spc="-114" dirty="0"/>
              <a:t> </a:t>
            </a:r>
            <a:r>
              <a:rPr sz="2400" spc="-70" dirty="0"/>
              <a:t>app</a:t>
            </a:r>
            <a:r>
              <a:rPr sz="2400" spc="-114" dirty="0"/>
              <a:t> </a:t>
            </a:r>
            <a:r>
              <a:rPr sz="2400" spc="-25" dirty="0"/>
              <a:t>for </a:t>
            </a:r>
            <a:r>
              <a:rPr sz="2400" spc="-80" dirty="0"/>
              <a:t>convenient</a:t>
            </a:r>
            <a:r>
              <a:rPr sz="2400" spc="-114" dirty="0"/>
              <a:t> </a:t>
            </a:r>
            <a:r>
              <a:rPr sz="2400" spc="-110" dirty="0"/>
              <a:t>access to </a:t>
            </a:r>
            <a:r>
              <a:rPr sz="2400" spc="-55" dirty="0"/>
              <a:t>insights</a:t>
            </a:r>
            <a:r>
              <a:rPr sz="2400" spc="-114" dirty="0"/>
              <a:t> </a:t>
            </a:r>
            <a:r>
              <a:rPr sz="2400" spc="-65" dirty="0"/>
              <a:t>by</a:t>
            </a:r>
            <a:r>
              <a:rPr sz="2400" spc="-110" dirty="0"/>
              <a:t> </a:t>
            </a:r>
            <a:r>
              <a:rPr sz="2400" spc="-90" dirty="0"/>
              <a:t>restaurant</a:t>
            </a:r>
            <a:r>
              <a:rPr sz="2400" spc="-110" dirty="0"/>
              <a:t> </a:t>
            </a:r>
            <a:r>
              <a:rPr sz="2400" spc="-105" dirty="0"/>
              <a:t>managers</a:t>
            </a:r>
            <a:r>
              <a:rPr sz="2400" spc="-110" dirty="0"/>
              <a:t> </a:t>
            </a:r>
            <a:r>
              <a:rPr sz="2400" spc="-50" dirty="0"/>
              <a:t>on</a:t>
            </a:r>
            <a:r>
              <a:rPr sz="2400" spc="-110" dirty="0"/>
              <a:t> </a:t>
            </a:r>
            <a:r>
              <a:rPr sz="2400" spc="-55" dirty="0"/>
              <a:t>the</a:t>
            </a:r>
            <a:r>
              <a:rPr sz="2400" spc="-110" dirty="0"/>
              <a:t> </a:t>
            </a:r>
            <a:r>
              <a:rPr sz="2400" spc="-25" dirty="0"/>
              <a:t>go.</a:t>
            </a:r>
          </a:p>
        </p:txBody>
      </p:sp>
    </p:spTree>
    <p:extLst>
      <p:ext uri="{BB962C8B-B14F-4D97-AF65-F5344CB8AC3E}">
        <p14:creationId xmlns:p14="http://schemas.microsoft.com/office/powerpoint/2010/main" val="739299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0">
            <a:extLst>
              <a:ext uri="{FF2B5EF4-FFF2-40B4-BE49-F238E27FC236}">
                <a16:creationId xmlns:a16="http://schemas.microsoft.com/office/drawing/2014/main" id="{BA422C78-D581-2B31-76CF-FA67F3175C19}"/>
              </a:ext>
            </a:extLst>
          </p:cNvPr>
          <p:cNvSpPr txBox="1"/>
          <p:nvPr/>
        </p:nvSpPr>
        <p:spPr>
          <a:xfrm>
            <a:off x="3860800" y="596900"/>
            <a:ext cx="4483100" cy="75597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800" u="sng" spc="-75" dirty="0">
                <a:latin typeface="Cambria"/>
                <a:cs typeface="Cambria"/>
              </a:rPr>
              <a:t>REFERENCES</a:t>
            </a:r>
            <a:endParaRPr sz="4800" u="sng" dirty="0">
              <a:latin typeface="Cambria"/>
              <a:cs typeface="Cambria"/>
            </a:endParaRPr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F45345F6-F758-54E4-B43B-02F7B77ED241}"/>
              </a:ext>
            </a:extLst>
          </p:cNvPr>
          <p:cNvSpPr txBox="1"/>
          <p:nvPr/>
        </p:nvSpPr>
        <p:spPr>
          <a:xfrm>
            <a:off x="1435100" y="2870200"/>
            <a:ext cx="10756900" cy="96789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defPPr>
              <a:defRPr kern="0"/>
            </a:defPPr>
          </a:lstStyle>
          <a:p>
            <a:pPr marL="3239770" marR="5080" indent="-3227705">
              <a:lnSpc>
                <a:spcPct val="116399"/>
              </a:lnSpc>
              <a:spcBef>
                <a:spcPts val="90"/>
              </a:spcBef>
            </a:pPr>
            <a:r>
              <a:rPr sz="2800" spc="-80" dirty="0">
                <a:latin typeface="Cambria"/>
                <a:cs typeface="Cambria"/>
              </a:rPr>
              <a:t>Relevant</a:t>
            </a:r>
            <a:r>
              <a:rPr sz="2800" spc="-110" dirty="0">
                <a:latin typeface="Cambria"/>
                <a:cs typeface="Cambria"/>
              </a:rPr>
              <a:t> </a:t>
            </a:r>
            <a:r>
              <a:rPr sz="2800" spc="-20" dirty="0">
                <a:latin typeface="Cambria"/>
                <a:cs typeface="Cambria"/>
              </a:rPr>
              <a:t>online</a:t>
            </a:r>
            <a:r>
              <a:rPr sz="2800" spc="-140" dirty="0">
                <a:latin typeface="Cambria"/>
                <a:cs typeface="Cambria"/>
              </a:rPr>
              <a:t> </a:t>
            </a:r>
            <a:r>
              <a:rPr sz="2800" spc="-55" dirty="0">
                <a:latin typeface="Cambria"/>
                <a:cs typeface="Cambria"/>
              </a:rPr>
              <a:t>articles</a:t>
            </a:r>
            <a:r>
              <a:rPr sz="2800" spc="-120" dirty="0">
                <a:latin typeface="Cambria"/>
                <a:cs typeface="Cambria"/>
              </a:rPr>
              <a:t> </a:t>
            </a:r>
            <a:r>
              <a:rPr sz="2800" spc="-20" dirty="0">
                <a:latin typeface="Cambria"/>
                <a:cs typeface="Cambria"/>
              </a:rPr>
              <a:t>and</a:t>
            </a:r>
            <a:r>
              <a:rPr sz="2800" spc="-120" dirty="0">
                <a:latin typeface="Cambria"/>
                <a:cs typeface="Cambria"/>
              </a:rPr>
              <a:t> </a:t>
            </a:r>
            <a:r>
              <a:rPr sz="2800" spc="-50" dirty="0">
                <a:latin typeface="Cambria"/>
                <a:cs typeface="Cambria"/>
              </a:rPr>
              <a:t>tutorials</a:t>
            </a:r>
            <a:r>
              <a:rPr sz="2800" spc="-120" dirty="0">
                <a:latin typeface="Cambria"/>
                <a:cs typeface="Cambria"/>
              </a:rPr>
              <a:t> </a:t>
            </a:r>
            <a:r>
              <a:rPr sz="2800" spc="-10" dirty="0">
                <a:latin typeface="Cambria"/>
                <a:cs typeface="Cambria"/>
              </a:rPr>
              <a:t>on</a:t>
            </a:r>
            <a:r>
              <a:rPr sz="2800" spc="-120" dirty="0">
                <a:latin typeface="Cambria"/>
                <a:cs typeface="Cambria"/>
              </a:rPr>
              <a:t> </a:t>
            </a:r>
            <a:r>
              <a:rPr sz="2800" spc="-70" dirty="0">
                <a:latin typeface="Cambria"/>
                <a:cs typeface="Cambria"/>
              </a:rPr>
              <a:t>sentiment</a:t>
            </a:r>
            <a:r>
              <a:rPr sz="2800" spc="-120" dirty="0">
                <a:latin typeface="Cambria"/>
                <a:cs typeface="Cambria"/>
              </a:rPr>
              <a:t> </a:t>
            </a:r>
            <a:r>
              <a:rPr sz="2800" spc="-10" dirty="0">
                <a:latin typeface="Cambria"/>
                <a:cs typeface="Cambria"/>
              </a:rPr>
              <a:t>analysi</a:t>
            </a:r>
            <a:r>
              <a:rPr sz="2800" spc="-140" dirty="0">
                <a:latin typeface="Cambria"/>
                <a:cs typeface="Cambria"/>
              </a:rPr>
              <a:t>s</a:t>
            </a:r>
            <a:r>
              <a:rPr sz="2800" spc="-95" dirty="0">
                <a:latin typeface="Cambria"/>
                <a:cs typeface="Cambria"/>
              </a:rPr>
              <a:t> </a:t>
            </a:r>
            <a:r>
              <a:rPr sz="2800" spc="-20" dirty="0">
                <a:latin typeface="Cambria"/>
                <a:cs typeface="Cambria"/>
              </a:rPr>
              <a:t>and</a:t>
            </a:r>
            <a:r>
              <a:rPr sz="2800" spc="-114" dirty="0">
                <a:latin typeface="Cambria"/>
                <a:cs typeface="Cambria"/>
              </a:rPr>
              <a:t> </a:t>
            </a:r>
            <a:r>
              <a:rPr sz="2800" spc="-110" dirty="0">
                <a:latin typeface="Cambria"/>
                <a:cs typeface="Cambria"/>
              </a:rPr>
              <a:t>NLP</a:t>
            </a:r>
            <a:r>
              <a:rPr sz="2800" spc="-95" dirty="0">
                <a:latin typeface="Cambria"/>
                <a:cs typeface="Cambria"/>
              </a:rPr>
              <a:t> </a:t>
            </a:r>
            <a:r>
              <a:rPr sz="2800" spc="-10" dirty="0">
                <a:latin typeface="Cambria"/>
                <a:cs typeface="Cambria"/>
              </a:rPr>
              <a:t>techniques.</a:t>
            </a:r>
            <a:endParaRPr sz="28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9810530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82</TotalTime>
  <Words>523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Algerian</vt:lpstr>
      <vt:lpstr>Arial</vt:lpstr>
      <vt:lpstr>Cambria</vt:lpstr>
      <vt:lpstr>Corbel</vt:lpstr>
      <vt:lpstr>Parallax</vt:lpstr>
      <vt:lpstr>APEX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Rupesh Kamisetti</dc:creator>
  <cp:lastModifiedBy>Rupesh Kamisetti</cp:lastModifiedBy>
  <cp:revision>1</cp:revision>
  <dcterms:created xsi:type="dcterms:W3CDTF">2024-06-24T14:07:50Z</dcterms:created>
  <dcterms:modified xsi:type="dcterms:W3CDTF">2024-06-24T15:30:27Z</dcterms:modified>
</cp:coreProperties>
</file>