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8" r:id="rId2"/>
    <p:sldId id="259" r:id="rId3"/>
    <p:sldId id="260" r:id="rId4"/>
    <p:sldId id="261" r:id="rId5"/>
    <p:sldId id="262" r:id="rId6"/>
    <p:sldId id="263" r:id="rId7"/>
    <p:sldId id="264" r:id="rId8"/>
    <p:sldId id="271" r:id="rId9"/>
    <p:sldId id="265" r:id="rId10"/>
    <p:sldId id="274" r:id="rId11"/>
    <p:sldId id="275" r:id="rId12"/>
    <p:sldId id="266" r:id="rId13"/>
    <p:sldId id="276" r:id="rId14"/>
    <p:sldId id="270" r:id="rId15"/>
    <p:sldId id="272" r:id="rId16"/>
    <p:sldId id="273" r:id="rId17"/>
    <p:sldId id="269"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86028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26954158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41695395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1480138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1A71F4-8244-49B5-9764-54510519C43A}"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0C22AC-A6AE-437C-922E-5D872B6D626B}"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73894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1A71F4-8244-49B5-9764-54510519C43A}"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9912098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1A71F4-8244-49B5-9764-54510519C43A}" type="datetimeFigureOut">
              <a:rPr lang="en-IN" smtClean="0"/>
              <a:t>08-09-2025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1122628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1A71F4-8244-49B5-9764-54510519C43A}"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1521881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91A71F4-8244-49B5-9764-54510519C43A}" type="datetimeFigureOut">
              <a:rPr lang="en-IN" smtClean="0"/>
              <a:t>08-09-2025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3261946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91A71F4-8244-49B5-9764-54510519C43A}" type="datetimeFigureOut">
              <a:rPr lang="en-IN" smtClean="0"/>
              <a:t>08-09-2025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20C22AC-A6AE-437C-922E-5D872B6D626B}" type="slidenum">
              <a:rPr lang="en-IN" smtClean="0"/>
              <a:t>‹#›</a:t>
            </a:fld>
            <a:endParaRPr lang="en-IN"/>
          </a:p>
        </p:txBody>
      </p:sp>
    </p:spTree>
    <p:extLst>
      <p:ext uri="{BB962C8B-B14F-4D97-AF65-F5344CB8AC3E}">
        <p14:creationId xmlns:p14="http://schemas.microsoft.com/office/powerpoint/2010/main" val="2422483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91A71F4-8244-49B5-9764-54510519C43A}"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0C22AC-A6AE-437C-922E-5D872B6D626B}" type="slidenum">
              <a:rPr lang="en-IN" smtClean="0"/>
              <a:t>‹#›</a:t>
            </a:fld>
            <a:endParaRPr lang="en-IN"/>
          </a:p>
        </p:txBody>
      </p:sp>
    </p:spTree>
    <p:extLst>
      <p:ext uri="{BB962C8B-B14F-4D97-AF65-F5344CB8AC3E}">
        <p14:creationId xmlns:p14="http://schemas.microsoft.com/office/powerpoint/2010/main" val="20726172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91A71F4-8244-49B5-9764-54510519C43A}" type="datetimeFigureOut">
              <a:rPr lang="en-IN" smtClean="0"/>
              <a:t>08-09-2025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20C22AC-A6AE-437C-922E-5D872B6D626B}"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23169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E2F8CC2-94A7-CD10-7CB5-697A8B777F51}"/>
              </a:ext>
            </a:extLst>
          </p:cNvPr>
          <p:cNvSpPr>
            <a:spLocks noGrp="1" noChangeArrowheads="1"/>
          </p:cNvSpPr>
          <p:nvPr>
            <p:ph type="title"/>
          </p:nvPr>
        </p:nvSpPr>
        <p:spPr bwMode="auto">
          <a:xfrm>
            <a:off x="978365" y="1607311"/>
            <a:ext cx="1023526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lnSpc>
                <a:spcPct val="100000"/>
              </a:lnSpc>
              <a:spcAft>
                <a:spcPct val="0"/>
              </a:spcAft>
              <a:buFontTx/>
              <a:buChar char="•"/>
            </a:pPr>
            <a:r>
              <a:rPr kumimoji="0" lang="en-US" altLang="en-US" sz="4000" b="1" i="0" u="none" strike="noStrike" cap="none" normalizeH="0" baseline="0" dirty="0">
                <a:ln>
                  <a:noFill/>
                </a:ln>
                <a:solidFill>
                  <a:schemeClr val="tx1"/>
                </a:solidFill>
                <a:effectLst/>
                <a:latin typeface="Arial" panose="020B0604020202020204" pitchFamily="34" charset="0"/>
              </a:rPr>
              <a:t>Title</a:t>
            </a:r>
            <a:r>
              <a:rPr kumimoji="0" lang="en-US" altLang="en-US" sz="4000" b="0" i="0" u="none" strike="noStrike" cap="none" normalizeH="0" baseline="0" dirty="0">
                <a:ln>
                  <a:noFill/>
                </a:ln>
                <a:solidFill>
                  <a:schemeClr val="tx1"/>
                </a:solidFill>
                <a:effectLst/>
                <a:latin typeface="Arial" panose="020B0604020202020204" pitchFamily="34" charset="0"/>
              </a:rPr>
              <a:t>: Comparing Decision Tree, </a:t>
            </a:r>
            <a:r>
              <a:rPr kumimoji="0" lang="en-US" altLang="en-US" sz="4000" b="0" i="0" u="none" strike="noStrike" cap="none" normalizeH="0" baseline="0" dirty="0" err="1">
                <a:ln>
                  <a:noFill/>
                </a:ln>
                <a:solidFill>
                  <a:schemeClr val="tx1"/>
                </a:solidFill>
                <a:effectLst/>
                <a:latin typeface="Arial" panose="020B0604020202020204" pitchFamily="34" charset="0"/>
              </a:rPr>
              <a:t>Bagging,Boosting</a:t>
            </a:r>
            <a:r>
              <a:rPr kumimoji="0" lang="en-US" altLang="en-US" sz="4000" b="0" i="0" u="none" strike="noStrike" cap="none" normalizeH="0" baseline="0" dirty="0">
                <a:ln>
                  <a:noFill/>
                </a:ln>
                <a:solidFill>
                  <a:schemeClr val="tx1"/>
                </a:solidFill>
                <a:effectLst/>
                <a:latin typeface="Arial" panose="020B0604020202020204" pitchFamily="34" charset="0"/>
              </a:rPr>
              <a:t> and Stacking Models </a:t>
            </a:r>
            <a:r>
              <a:rPr lang="en-US" altLang="en-US" sz="4000" dirty="0">
                <a:solidFill>
                  <a:schemeClr val="tx1"/>
                </a:solidFill>
                <a:latin typeface="Arial" panose="020B0604020202020204" pitchFamily="34" charset="0"/>
              </a:rPr>
              <a:t>by Implementing on Wine and Titanic Dataset And Comparing There Results</a:t>
            </a:r>
            <a:br>
              <a:rPr kumimoji="0" lang="en-US" altLang="en-US" sz="4000" b="0" i="0" u="none" strike="noStrike" cap="none" normalizeH="0" baseline="0" dirty="0">
                <a:ln>
                  <a:noFill/>
                </a:ln>
                <a:solidFill>
                  <a:schemeClr val="tx1"/>
                </a:solidFill>
                <a:effectLst/>
                <a:latin typeface="Arial" panose="020B0604020202020204" pitchFamily="34" charset="0"/>
              </a:rPr>
            </a:br>
            <a:r>
              <a:rPr kumimoji="0" lang="en-US" altLang="en-US" sz="4000" b="1" i="0" u="none" strike="noStrike" cap="none" normalizeH="0" baseline="0" dirty="0">
                <a:ln>
                  <a:noFill/>
                </a:ln>
                <a:solidFill>
                  <a:schemeClr val="tx1"/>
                </a:solidFill>
                <a:effectLst/>
                <a:latin typeface="Arial" panose="020B0604020202020204" pitchFamily="34" charset="0"/>
              </a:rPr>
              <a:t>Name</a:t>
            </a:r>
            <a:r>
              <a:rPr kumimoji="0" lang="en-US" altLang="en-US" sz="4000" b="0" i="0" u="none" strike="noStrike" cap="none" normalizeH="0" baseline="0" dirty="0">
                <a:ln>
                  <a:noFill/>
                </a:ln>
                <a:solidFill>
                  <a:schemeClr val="tx1"/>
                </a:solidFill>
                <a:effectLst/>
                <a:latin typeface="Arial" panose="020B0604020202020204" pitchFamily="34" charset="0"/>
              </a:rPr>
              <a:t> – Rupesh</a:t>
            </a:r>
            <a:br>
              <a:rPr kumimoji="0" lang="en-US" altLang="en-US" sz="4000" b="0" i="0" u="none" strike="noStrike" cap="none" normalizeH="0" baseline="0" dirty="0">
                <a:ln>
                  <a:noFill/>
                </a:ln>
                <a:solidFill>
                  <a:schemeClr val="tx1"/>
                </a:solidFill>
                <a:effectLst/>
                <a:latin typeface="Arial" panose="020B0604020202020204" pitchFamily="34" charset="0"/>
              </a:rPr>
            </a:br>
            <a:r>
              <a:rPr kumimoji="0" lang="en-US" altLang="en-US" sz="4000" b="1" i="0" u="none" strike="noStrike" cap="none" normalizeH="0" baseline="0" dirty="0">
                <a:ln>
                  <a:noFill/>
                </a:ln>
                <a:solidFill>
                  <a:schemeClr val="tx1"/>
                </a:solidFill>
                <a:effectLst/>
                <a:latin typeface="Arial" panose="020B0604020202020204" pitchFamily="34" charset="0"/>
              </a:rPr>
              <a:t>Date</a:t>
            </a:r>
            <a:r>
              <a:rPr kumimoji="0" lang="en-US" altLang="en-US" sz="4000" b="0" i="0" u="none" strike="noStrike" cap="none" normalizeH="0" baseline="0" dirty="0">
                <a:ln>
                  <a:noFill/>
                </a:ln>
                <a:solidFill>
                  <a:schemeClr val="tx1"/>
                </a:solidFill>
                <a:effectLst/>
                <a:latin typeface="Arial" panose="020B0604020202020204" pitchFamily="34" charset="0"/>
              </a:rPr>
              <a:t> – </a:t>
            </a:r>
            <a:r>
              <a:rPr lang="en-US" altLang="en-US" sz="4000" dirty="0">
                <a:solidFill>
                  <a:schemeClr val="tx1"/>
                </a:solidFill>
                <a:latin typeface="Arial" panose="020B0604020202020204" pitchFamily="34" charset="0"/>
              </a:rPr>
              <a:t>13</a:t>
            </a:r>
            <a:r>
              <a:rPr kumimoji="0" lang="en-US" altLang="en-US" sz="4000" b="0" i="0" u="none" strike="noStrike" cap="none" normalizeH="0" baseline="0" dirty="0">
                <a:ln>
                  <a:noFill/>
                </a:ln>
                <a:solidFill>
                  <a:schemeClr val="tx1"/>
                </a:solidFill>
                <a:effectLst/>
                <a:latin typeface="Arial" panose="020B0604020202020204" pitchFamily="34" charset="0"/>
              </a:rPr>
              <a:t>-05-2025</a:t>
            </a:r>
          </a:p>
        </p:txBody>
      </p:sp>
    </p:spTree>
    <p:extLst>
      <p:ext uri="{BB962C8B-B14F-4D97-AF65-F5344CB8AC3E}">
        <p14:creationId xmlns:p14="http://schemas.microsoft.com/office/powerpoint/2010/main" val="27148271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DEA99-1649-39B5-5F89-E821DF3E08D6}"/>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8D55DE4D-FD4E-FF49-9310-D098627C3BD6}"/>
              </a:ext>
            </a:extLst>
          </p:cNvPr>
          <p:cNvPicPr>
            <a:picLocks noChangeAspect="1"/>
          </p:cNvPicPr>
          <p:nvPr/>
        </p:nvPicPr>
        <p:blipFill>
          <a:blip r:embed="rId2"/>
          <a:stretch>
            <a:fillRect/>
          </a:stretch>
        </p:blipFill>
        <p:spPr>
          <a:xfrm>
            <a:off x="254977" y="202223"/>
            <a:ext cx="11746523" cy="5874127"/>
          </a:xfrm>
          <a:prstGeom prst="rect">
            <a:avLst/>
          </a:prstGeom>
        </p:spPr>
      </p:pic>
    </p:spTree>
    <p:extLst>
      <p:ext uri="{BB962C8B-B14F-4D97-AF65-F5344CB8AC3E}">
        <p14:creationId xmlns:p14="http://schemas.microsoft.com/office/powerpoint/2010/main" val="28928476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A0DB0-5337-2FA3-9500-F9A0A3EAD539}"/>
              </a:ext>
            </a:extLst>
          </p:cNvPr>
          <p:cNvSpPr>
            <a:spLocks noGrp="1"/>
          </p:cNvSpPr>
          <p:nvPr>
            <p:ph type="title"/>
          </p:nvPr>
        </p:nvSpPr>
        <p:spPr>
          <a:xfrm>
            <a:off x="1097280" y="286603"/>
            <a:ext cx="10058400" cy="4874482"/>
          </a:xfrm>
        </p:spPr>
        <p:txBody>
          <a:bodyPr>
            <a:normAutofit/>
          </a:bodyPr>
          <a:lstStyle/>
          <a:p>
            <a:pPr marL="0" rtl="0" eaLnBrk="1" fontAlgn="ctr" latinLnBrk="0" hangingPunct="1"/>
            <a:br>
              <a:rPr lang="en-IN" sz="1800" b="0" i="0" u="none" strike="noStrike" dirty="0">
                <a:effectLst/>
                <a:latin typeface="Arial" panose="020B0604020202020204" pitchFamily="34" charset="0"/>
              </a:rPr>
            </a:br>
            <a:endParaRPr lang="en-IN" dirty="0"/>
          </a:p>
        </p:txBody>
      </p:sp>
      <p:pic>
        <p:nvPicPr>
          <p:cNvPr id="4" name="Picture 3">
            <a:extLst>
              <a:ext uri="{FF2B5EF4-FFF2-40B4-BE49-F238E27FC236}">
                <a16:creationId xmlns:a16="http://schemas.microsoft.com/office/drawing/2014/main" id="{F3E0389F-6B59-4D18-5ECE-901D47AAB937}"/>
              </a:ext>
            </a:extLst>
          </p:cNvPr>
          <p:cNvPicPr>
            <a:picLocks noChangeAspect="1"/>
          </p:cNvPicPr>
          <p:nvPr/>
        </p:nvPicPr>
        <p:blipFill>
          <a:blip r:embed="rId2"/>
          <a:stretch>
            <a:fillRect/>
          </a:stretch>
        </p:blipFill>
        <p:spPr>
          <a:xfrm>
            <a:off x="195040" y="1521096"/>
            <a:ext cx="11862879" cy="2989385"/>
          </a:xfrm>
          <a:prstGeom prst="rect">
            <a:avLst/>
          </a:prstGeom>
        </p:spPr>
      </p:pic>
      <p:sp>
        <p:nvSpPr>
          <p:cNvPr id="5" name="TextBox 4">
            <a:extLst>
              <a:ext uri="{FF2B5EF4-FFF2-40B4-BE49-F238E27FC236}">
                <a16:creationId xmlns:a16="http://schemas.microsoft.com/office/drawing/2014/main" id="{3DF6580F-4E8A-63A7-6EBB-005EF7E93EFB}"/>
              </a:ext>
            </a:extLst>
          </p:cNvPr>
          <p:cNvSpPr txBox="1"/>
          <p:nvPr/>
        </p:nvSpPr>
        <p:spPr>
          <a:xfrm>
            <a:off x="631874" y="534518"/>
            <a:ext cx="10462846" cy="369332"/>
          </a:xfrm>
          <a:prstGeom prst="rect">
            <a:avLst/>
          </a:prstGeom>
          <a:noFill/>
        </p:spPr>
        <p:txBody>
          <a:bodyPr wrap="square" rtlCol="0">
            <a:spAutoFit/>
          </a:bodyPr>
          <a:lstStyle/>
          <a:p>
            <a:r>
              <a:rPr lang="en-US" sz="1800" b="1" u="sng" dirty="0"/>
              <a:t>Comparison of Decision Tree, Bagging, and Boosting on Wine Dataset</a:t>
            </a:r>
            <a:endParaRPr lang="en-IN" dirty="0"/>
          </a:p>
        </p:txBody>
      </p:sp>
    </p:spTree>
    <p:extLst>
      <p:ext uri="{BB962C8B-B14F-4D97-AF65-F5344CB8AC3E}">
        <p14:creationId xmlns:p14="http://schemas.microsoft.com/office/powerpoint/2010/main" val="237821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BD9752DE-89C2-0AD2-D614-EEE6DC7EC56D}"/>
              </a:ext>
            </a:extLst>
          </p:cNvPr>
          <p:cNvSpPr>
            <a:spLocks noGrp="1" noChangeArrowheads="1"/>
          </p:cNvSpPr>
          <p:nvPr>
            <p:ph type="title"/>
          </p:nvPr>
        </p:nvSpPr>
        <p:spPr bwMode="auto">
          <a:xfrm>
            <a:off x="1025082" y="1253051"/>
            <a:ext cx="9710735"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sng" strike="noStrike" cap="none" normalizeH="0" baseline="0" dirty="0">
                <a:ln>
                  <a:noFill/>
                </a:ln>
                <a:solidFill>
                  <a:schemeClr val="tx1"/>
                </a:solidFill>
                <a:effectLst/>
                <a:latin typeface="Arial" panose="020B0604020202020204" pitchFamily="34" charset="0"/>
              </a:rPr>
              <a:t>Dataset 2 Description</a:t>
            </a:r>
            <a:r>
              <a:rPr kumimoji="0" lang="en-US" altLang="en-US" sz="28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Contains information on Titanic passengers to predict survival</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(1 = survived, 0 = did not survive).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Features: Age, Sex, Fare, Class, and others.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Length</a:t>
            </a:r>
            <a:r>
              <a:rPr kumimoji="0" lang="en-US" altLang="en-US" sz="2800" b="0" i="0" u="none" strike="noStrike" cap="none" normalizeH="0" baseline="0" dirty="0">
                <a:ln>
                  <a:noFill/>
                </a:ln>
                <a:solidFill>
                  <a:schemeClr val="tx1"/>
                </a:solidFill>
                <a:effectLst/>
                <a:latin typeface="Arial" panose="020B0604020202020204" pitchFamily="34" charset="0"/>
              </a:rPr>
              <a:t>: 891 instances.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Task</a:t>
            </a:r>
            <a:r>
              <a:rPr kumimoji="0" lang="en-US" altLang="en-US" sz="2800" b="0" i="0" u="none" strike="noStrike" cap="none" normalizeH="0" baseline="0" dirty="0">
                <a:ln>
                  <a:noFill/>
                </a:ln>
                <a:solidFill>
                  <a:schemeClr val="tx1"/>
                </a:solidFill>
                <a:effectLst/>
                <a:latin typeface="Arial" panose="020B0604020202020204" pitchFamily="34" charset="0"/>
              </a:rPr>
              <a:t>: Predict survival (binary classification).</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891 * 10</a:t>
            </a:r>
          </a:p>
        </p:txBody>
      </p:sp>
    </p:spTree>
    <p:extLst>
      <p:ext uri="{BB962C8B-B14F-4D97-AF65-F5344CB8AC3E}">
        <p14:creationId xmlns:p14="http://schemas.microsoft.com/office/powerpoint/2010/main" val="2829359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5FE55-D7BD-A37F-E44A-2E409AA62ABB}"/>
              </a:ext>
            </a:extLst>
          </p:cNvPr>
          <p:cNvSpPr>
            <a:spLocks noGrp="1"/>
          </p:cNvSpPr>
          <p:nvPr>
            <p:ph type="title"/>
          </p:nvPr>
        </p:nvSpPr>
        <p:spPr/>
        <p:txBody>
          <a:bodyPr/>
          <a:lstStyle/>
          <a:p>
            <a:endParaRPr lang="en-IN" dirty="0"/>
          </a:p>
        </p:txBody>
      </p:sp>
      <p:pic>
        <p:nvPicPr>
          <p:cNvPr id="4" name="Picture 3">
            <a:extLst>
              <a:ext uri="{FF2B5EF4-FFF2-40B4-BE49-F238E27FC236}">
                <a16:creationId xmlns:a16="http://schemas.microsoft.com/office/drawing/2014/main" id="{810A0F94-AEEC-CABD-478E-7E85EB28192B}"/>
              </a:ext>
            </a:extLst>
          </p:cNvPr>
          <p:cNvPicPr>
            <a:picLocks noChangeAspect="1"/>
          </p:cNvPicPr>
          <p:nvPr/>
        </p:nvPicPr>
        <p:blipFill>
          <a:blip r:embed="rId2"/>
          <a:stretch>
            <a:fillRect/>
          </a:stretch>
        </p:blipFill>
        <p:spPr>
          <a:xfrm>
            <a:off x="202223" y="286603"/>
            <a:ext cx="11816862" cy="5538301"/>
          </a:xfrm>
          <a:prstGeom prst="rect">
            <a:avLst/>
          </a:prstGeom>
        </p:spPr>
      </p:pic>
    </p:spTree>
    <p:extLst>
      <p:ext uri="{BB962C8B-B14F-4D97-AF65-F5344CB8AC3E}">
        <p14:creationId xmlns:p14="http://schemas.microsoft.com/office/powerpoint/2010/main" val="1514518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6545E-8A33-BA73-631C-F3C9AC83821B}"/>
              </a:ext>
            </a:extLst>
          </p:cNvPr>
          <p:cNvSpPr>
            <a:spLocks noGrp="1"/>
          </p:cNvSpPr>
          <p:nvPr>
            <p:ph type="title"/>
          </p:nvPr>
        </p:nvSpPr>
        <p:spPr>
          <a:xfrm>
            <a:off x="1066800" y="611920"/>
            <a:ext cx="10058400" cy="1814758"/>
          </a:xfrm>
        </p:spPr>
        <p:txBody>
          <a:bodyPr>
            <a:normAutofit/>
          </a:bodyPr>
          <a:lstStyle/>
          <a:p>
            <a:r>
              <a:rPr lang="en-US" sz="3600" b="1" u="sng" dirty="0"/>
              <a:t>Comparison of Decision Tree, Bagging, Boosting  and Stacking on Titanic Dataset</a:t>
            </a:r>
            <a:br>
              <a:rPr lang="en-US" b="1" dirty="0"/>
            </a:br>
            <a:endParaRPr lang="en-IN" dirty="0"/>
          </a:p>
        </p:txBody>
      </p:sp>
      <p:graphicFrame>
        <p:nvGraphicFramePr>
          <p:cNvPr id="4" name="Table 3">
            <a:extLst>
              <a:ext uri="{FF2B5EF4-FFF2-40B4-BE49-F238E27FC236}">
                <a16:creationId xmlns:a16="http://schemas.microsoft.com/office/drawing/2014/main" id="{B63A60DC-78D3-1E75-B8FE-903E3102711C}"/>
              </a:ext>
            </a:extLst>
          </p:cNvPr>
          <p:cNvGraphicFramePr>
            <a:graphicFrameLocks noGrp="1"/>
          </p:cNvGraphicFramePr>
          <p:nvPr>
            <p:extLst>
              <p:ext uri="{D42A27DB-BD31-4B8C-83A1-F6EECF244321}">
                <p14:modId xmlns:p14="http://schemas.microsoft.com/office/powerpoint/2010/main" val="2496471453"/>
              </p:ext>
            </p:extLst>
          </p:nvPr>
        </p:nvGraphicFramePr>
        <p:xfrm>
          <a:off x="1200150" y="2619816"/>
          <a:ext cx="9791700" cy="1463040"/>
        </p:xfrm>
        <a:graphic>
          <a:graphicData uri="http://schemas.openxmlformats.org/drawingml/2006/table">
            <a:tbl>
              <a:tblPr/>
              <a:tblGrid>
                <a:gridCol w="2447925">
                  <a:extLst>
                    <a:ext uri="{9D8B030D-6E8A-4147-A177-3AD203B41FA5}">
                      <a16:colId xmlns:a16="http://schemas.microsoft.com/office/drawing/2014/main" val="509699661"/>
                    </a:ext>
                  </a:extLst>
                </a:gridCol>
                <a:gridCol w="2447925">
                  <a:extLst>
                    <a:ext uri="{9D8B030D-6E8A-4147-A177-3AD203B41FA5}">
                      <a16:colId xmlns:a16="http://schemas.microsoft.com/office/drawing/2014/main" val="2024286367"/>
                    </a:ext>
                  </a:extLst>
                </a:gridCol>
                <a:gridCol w="2447925">
                  <a:extLst>
                    <a:ext uri="{9D8B030D-6E8A-4147-A177-3AD203B41FA5}">
                      <a16:colId xmlns:a16="http://schemas.microsoft.com/office/drawing/2014/main" val="2508604410"/>
                    </a:ext>
                  </a:extLst>
                </a:gridCol>
                <a:gridCol w="2447925">
                  <a:extLst>
                    <a:ext uri="{9D8B030D-6E8A-4147-A177-3AD203B41FA5}">
                      <a16:colId xmlns:a16="http://schemas.microsoft.com/office/drawing/2014/main" val="2631274852"/>
                    </a:ext>
                  </a:extLst>
                </a:gridCol>
              </a:tblGrid>
              <a:tr h="345831">
                <a:tc>
                  <a:txBody>
                    <a:bodyPr/>
                    <a:lstStyle/>
                    <a:p>
                      <a:r>
                        <a:rPr lang="en-IN" b="1" dirty="0"/>
                        <a:t>Titanic</a:t>
                      </a:r>
                      <a:endParaRPr lang="en-IN" dirty="0"/>
                    </a:p>
                  </a:txBody>
                  <a:tcPr anchor="ctr">
                    <a:lnL>
                      <a:noFill/>
                    </a:lnL>
                    <a:lnR>
                      <a:noFill/>
                    </a:lnR>
                    <a:lnT>
                      <a:noFill/>
                    </a:lnT>
                    <a:lnB>
                      <a:noFill/>
                    </a:lnB>
                    <a:noFill/>
                  </a:tcPr>
                </a:tc>
                <a:tc>
                  <a:txBody>
                    <a:bodyPr/>
                    <a:lstStyle/>
                    <a:p>
                      <a:r>
                        <a:rPr lang="en-IN" b="1"/>
                        <a:t>Decision Tree</a:t>
                      </a:r>
                      <a:endParaRPr lang="en-IN"/>
                    </a:p>
                  </a:txBody>
                  <a:tcPr anchor="ctr">
                    <a:lnL>
                      <a:noFill/>
                    </a:lnL>
                    <a:lnR>
                      <a:noFill/>
                    </a:lnR>
                    <a:lnT>
                      <a:noFill/>
                    </a:lnT>
                    <a:lnB>
                      <a:noFill/>
                    </a:lnB>
                    <a:noFill/>
                  </a:tcPr>
                </a:tc>
                <a:tc>
                  <a:txBody>
                    <a:bodyPr/>
                    <a:lstStyle/>
                    <a:p>
                      <a:r>
                        <a:rPr lang="en-IN" dirty="0"/>
                        <a:t>98.03%</a:t>
                      </a:r>
                    </a:p>
                  </a:txBody>
                  <a:tcPr anchor="ctr">
                    <a:lnL>
                      <a:noFill/>
                    </a:lnL>
                    <a:lnR>
                      <a:noFill/>
                    </a:lnR>
                    <a:lnT>
                      <a:noFill/>
                    </a:lnT>
                    <a:lnB>
                      <a:noFill/>
                    </a:lnB>
                    <a:noFill/>
                  </a:tcPr>
                </a:tc>
                <a:tc>
                  <a:txBody>
                    <a:bodyPr/>
                    <a:lstStyle/>
                    <a:p>
                      <a:r>
                        <a:rPr lang="en-IN" dirty="0"/>
                        <a:t>79.33%</a:t>
                      </a:r>
                    </a:p>
                  </a:txBody>
                  <a:tcPr anchor="ctr">
                    <a:lnL>
                      <a:noFill/>
                    </a:lnL>
                    <a:lnR>
                      <a:noFill/>
                    </a:lnR>
                    <a:lnT>
                      <a:noFill/>
                    </a:lnT>
                    <a:lnB>
                      <a:noFill/>
                    </a:lnB>
                    <a:noFill/>
                  </a:tcPr>
                </a:tc>
                <a:extLst>
                  <a:ext uri="{0D108BD9-81ED-4DB2-BD59-A6C34878D82A}">
                    <a16:rowId xmlns:a16="http://schemas.microsoft.com/office/drawing/2014/main" val="1158058610"/>
                  </a:ext>
                </a:extLst>
              </a:tr>
              <a:tr h="345831">
                <a:tc>
                  <a:txBody>
                    <a:bodyPr/>
                    <a:lstStyle/>
                    <a:p>
                      <a:endParaRPr lang="en-IN" dirty="0"/>
                    </a:p>
                  </a:txBody>
                  <a:tcPr anchor="ctr">
                    <a:lnL>
                      <a:noFill/>
                    </a:lnL>
                    <a:lnR>
                      <a:noFill/>
                    </a:lnR>
                    <a:lnT>
                      <a:noFill/>
                    </a:lnT>
                    <a:lnB>
                      <a:noFill/>
                    </a:lnB>
                    <a:noFill/>
                  </a:tcPr>
                </a:tc>
                <a:tc>
                  <a:txBody>
                    <a:bodyPr/>
                    <a:lstStyle/>
                    <a:p>
                      <a:r>
                        <a:rPr lang="en-IN" b="1"/>
                        <a:t>Bagging</a:t>
                      </a:r>
                      <a:endParaRPr lang="en-IN"/>
                    </a:p>
                  </a:txBody>
                  <a:tcPr anchor="ctr">
                    <a:lnL>
                      <a:noFill/>
                    </a:lnL>
                    <a:lnR>
                      <a:noFill/>
                    </a:lnR>
                    <a:lnT>
                      <a:noFill/>
                    </a:lnT>
                    <a:lnB>
                      <a:noFill/>
                    </a:lnB>
                    <a:noFill/>
                  </a:tcPr>
                </a:tc>
                <a:tc>
                  <a:txBody>
                    <a:bodyPr/>
                    <a:lstStyle/>
                    <a:p>
                      <a:r>
                        <a:rPr lang="en-IN" dirty="0"/>
                        <a:t>87.08%</a:t>
                      </a:r>
                    </a:p>
                  </a:txBody>
                  <a:tcPr anchor="ctr">
                    <a:lnL>
                      <a:noFill/>
                    </a:lnL>
                    <a:lnR>
                      <a:noFill/>
                    </a:lnR>
                    <a:lnT>
                      <a:noFill/>
                    </a:lnT>
                    <a:lnB>
                      <a:noFill/>
                    </a:lnB>
                    <a:noFill/>
                  </a:tcPr>
                </a:tc>
                <a:tc>
                  <a:txBody>
                    <a:bodyPr/>
                    <a:lstStyle/>
                    <a:p>
                      <a:r>
                        <a:rPr lang="en-IN" dirty="0"/>
                        <a:t>79.33%</a:t>
                      </a:r>
                    </a:p>
                  </a:txBody>
                  <a:tcPr anchor="ctr">
                    <a:lnL>
                      <a:noFill/>
                    </a:lnL>
                    <a:lnR>
                      <a:noFill/>
                    </a:lnR>
                    <a:lnT>
                      <a:noFill/>
                    </a:lnT>
                    <a:lnB>
                      <a:noFill/>
                    </a:lnB>
                    <a:noFill/>
                  </a:tcPr>
                </a:tc>
                <a:extLst>
                  <a:ext uri="{0D108BD9-81ED-4DB2-BD59-A6C34878D82A}">
                    <a16:rowId xmlns:a16="http://schemas.microsoft.com/office/drawing/2014/main" val="3621044717"/>
                  </a:ext>
                </a:extLst>
              </a:tr>
              <a:tr h="345831">
                <a:tc>
                  <a:txBody>
                    <a:bodyPr/>
                    <a:lstStyle/>
                    <a:p>
                      <a:endParaRPr lang="en-IN"/>
                    </a:p>
                  </a:txBody>
                  <a:tcPr anchor="ctr">
                    <a:lnL>
                      <a:noFill/>
                    </a:lnL>
                    <a:lnR>
                      <a:noFill/>
                    </a:lnR>
                    <a:lnT>
                      <a:noFill/>
                    </a:lnT>
                    <a:lnB>
                      <a:noFill/>
                    </a:lnB>
                    <a:noFill/>
                  </a:tcPr>
                </a:tc>
                <a:tc>
                  <a:txBody>
                    <a:bodyPr/>
                    <a:lstStyle/>
                    <a:p>
                      <a:r>
                        <a:rPr lang="en-IN" b="1" dirty="0"/>
                        <a:t>Boosting</a:t>
                      </a:r>
                      <a:endParaRPr lang="en-IN" dirty="0"/>
                    </a:p>
                  </a:txBody>
                  <a:tcPr anchor="ctr">
                    <a:lnL>
                      <a:noFill/>
                    </a:lnL>
                    <a:lnR>
                      <a:noFill/>
                    </a:lnR>
                    <a:lnT>
                      <a:noFill/>
                    </a:lnT>
                    <a:lnB>
                      <a:noFill/>
                    </a:lnB>
                    <a:noFill/>
                  </a:tcPr>
                </a:tc>
                <a:tc>
                  <a:txBody>
                    <a:bodyPr/>
                    <a:lstStyle/>
                    <a:p>
                      <a:r>
                        <a:rPr lang="en-IN" dirty="0"/>
                        <a:t>90.08%</a:t>
                      </a:r>
                    </a:p>
                  </a:txBody>
                  <a:tcPr anchor="ctr">
                    <a:lnL>
                      <a:noFill/>
                    </a:lnL>
                    <a:lnR>
                      <a:noFill/>
                    </a:lnR>
                    <a:lnT>
                      <a:noFill/>
                    </a:lnT>
                    <a:lnB>
                      <a:noFill/>
                    </a:lnB>
                    <a:noFill/>
                  </a:tcPr>
                </a:tc>
                <a:tc>
                  <a:txBody>
                    <a:bodyPr/>
                    <a:lstStyle/>
                    <a:p>
                      <a:r>
                        <a:rPr lang="en-IN" dirty="0"/>
                        <a:t>81.10%</a:t>
                      </a:r>
                    </a:p>
                  </a:txBody>
                  <a:tcPr anchor="ctr">
                    <a:lnL>
                      <a:noFill/>
                    </a:lnL>
                    <a:lnR>
                      <a:noFill/>
                    </a:lnR>
                    <a:lnT>
                      <a:noFill/>
                    </a:lnT>
                    <a:lnB>
                      <a:noFill/>
                    </a:lnB>
                    <a:noFill/>
                  </a:tcPr>
                </a:tc>
                <a:extLst>
                  <a:ext uri="{0D108BD9-81ED-4DB2-BD59-A6C34878D82A}">
                    <a16:rowId xmlns:a16="http://schemas.microsoft.com/office/drawing/2014/main" val="657555113"/>
                  </a:ext>
                </a:extLst>
              </a:tr>
              <a:tr h="345831">
                <a:tc>
                  <a:txBody>
                    <a:bodyPr/>
                    <a:lstStyle/>
                    <a:p>
                      <a:endParaRPr lang="en-IN" dirty="0"/>
                    </a:p>
                  </a:txBody>
                  <a:tcPr anchor="ctr">
                    <a:lnL>
                      <a:noFill/>
                    </a:lnL>
                    <a:lnR>
                      <a:noFill/>
                    </a:lnR>
                    <a:lnT>
                      <a:noFill/>
                    </a:lnT>
                    <a:lnB>
                      <a:noFill/>
                    </a:lnB>
                    <a:noFill/>
                  </a:tcPr>
                </a:tc>
                <a:tc>
                  <a:txBody>
                    <a:bodyPr/>
                    <a:lstStyle/>
                    <a:p>
                      <a:r>
                        <a:rPr lang="en-IN" b="1" dirty="0"/>
                        <a:t>Stacking</a:t>
                      </a:r>
                      <a:endParaRPr lang="en-IN" dirty="0"/>
                    </a:p>
                  </a:txBody>
                  <a:tcPr anchor="ctr">
                    <a:lnL>
                      <a:noFill/>
                    </a:lnL>
                    <a:lnR>
                      <a:noFill/>
                    </a:lnR>
                    <a:lnT>
                      <a:noFill/>
                    </a:lnT>
                    <a:lnB>
                      <a:noFill/>
                    </a:lnB>
                    <a:noFill/>
                  </a:tcPr>
                </a:tc>
                <a:tc>
                  <a:txBody>
                    <a:bodyPr/>
                    <a:lstStyle/>
                    <a:p>
                      <a:r>
                        <a:rPr lang="en-IN" dirty="0"/>
                        <a:t>87.22%</a:t>
                      </a:r>
                    </a:p>
                  </a:txBody>
                  <a:tcPr anchor="ctr">
                    <a:lnL>
                      <a:noFill/>
                    </a:lnL>
                    <a:lnR>
                      <a:noFill/>
                    </a:lnR>
                    <a:lnT>
                      <a:noFill/>
                    </a:lnT>
                    <a:lnB>
                      <a:noFill/>
                    </a:lnB>
                    <a:noFill/>
                  </a:tcPr>
                </a:tc>
                <a:tc>
                  <a:txBody>
                    <a:bodyPr/>
                    <a:lstStyle/>
                    <a:p>
                      <a:r>
                        <a:rPr lang="en-IN" dirty="0"/>
                        <a:t>82.68%</a:t>
                      </a:r>
                    </a:p>
                  </a:txBody>
                  <a:tcPr anchor="ctr">
                    <a:lnL>
                      <a:noFill/>
                    </a:lnL>
                    <a:lnR>
                      <a:noFill/>
                    </a:lnR>
                    <a:lnT>
                      <a:noFill/>
                    </a:lnT>
                    <a:lnB>
                      <a:noFill/>
                    </a:lnB>
                    <a:noFill/>
                  </a:tcPr>
                </a:tc>
                <a:extLst>
                  <a:ext uri="{0D108BD9-81ED-4DB2-BD59-A6C34878D82A}">
                    <a16:rowId xmlns:a16="http://schemas.microsoft.com/office/drawing/2014/main" val="3115522704"/>
                  </a:ext>
                </a:extLst>
              </a:tr>
            </a:tbl>
          </a:graphicData>
        </a:graphic>
      </p:graphicFrame>
      <p:pic>
        <p:nvPicPr>
          <p:cNvPr id="5" name="Picture 4">
            <a:extLst>
              <a:ext uri="{FF2B5EF4-FFF2-40B4-BE49-F238E27FC236}">
                <a16:creationId xmlns:a16="http://schemas.microsoft.com/office/drawing/2014/main" id="{52AB497E-9118-02BC-BDA8-E165EEEB2809}"/>
              </a:ext>
            </a:extLst>
          </p:cNvPr>
          <p:cNvPicPr>
            <a:picLocks noChangeAspect="1"/>
          </p:cNvPicPr>
          <p:nvPr/>
        </p:nvPicPr>
        <p:blipFill>
          <a:blip r:embed="rId2"/>
          <a:stretch>
            <a:fillRect/>
          </a:stretch>
        </p:blipFill>
        <p:spPr>
          <a:xfrm>
            <a:off x="1066800" y="1674497"/>
            <a:ext cx="9925050" cy="504314"/>
          </a:xfrm>
          <a:prstGeom prst="rect">
            <a:avLst/>
          </a:prstGeom>
        </p:spPr>
      </p:pic>
    </p:spTree>
    <p:extLst>
      <p:ext uri="{BB962C8B-B14F-4D97-AF65-F5344CB8AC3E}">
        <p14:creationId xmlns:p14="http://schemas.microsoft.com/office/powerpoint/2010/main" val="35931240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0F1EC3CA-CB85-191F-47F9-F3BC49D4F9CB}"/>
              </a:ext>
            </a:extLst>
          </p:cNvPr>
          <p:cNvSpPr>
            <a:spLocks noGrp="1" noChangeArrowheads="1"/>
          </p:cNvSpPr>
          <p:nvPr>
            <p:ph type="title"/>
          </p:nvPr>
        </p:nvSpPr>
        <p:spPr bwMode="auto">
          <a:xfrm>
            <a:off x="1134319" y="1068530"/>
            <a:ext cx="9097701"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solidFill>
                <a:effectLst/>
                <a:latin typeface="Arial" panose="020B0604020202020204" pitchFamily="34" charset="0"/>
              </a:rPr>
              <a:t>Model Comparison Wine Dataset</a:t>
            </a:r>
            <a:br>
              <a:rPr kumimoji="0" lang="en-US" altLang="en-US" sz="2400" b="1" i="0" u="none" strike="noStrike" cap="none" normalizeH="0" baseline="0" dirty="0">
                <a:ln>
                  <a:noFill/>
                </a:ln>
                <a:solidFill>
                  <a:schemeClr val="tx1"/>
                </a:solidFill>
                <a:effectLst/>
                <a:latin typeface="Arial" panose="020B0604020202020204" pitchFamily="34" charset="0"/>
              </a:rPr>
            </a:br>
            <a:br>
              <a:rPr kumimoji="0" lang="en-US" altLang="en-US" sz="2400" b="1" i="0" u="none" strike="noStrike" cap="none" normalizeH="0" baseline="0" dirty="0">
                <a:ln>
                  <a:noFill/>
                </a:ln>
                <a:solidFill>
                  <a:schemeClr val="tx1"/>
                </a:solidFill>
                <a:effectLst/>
                <a:latin typeface="Arial" panose="020B0604020202020204" pitchFamily="34" charset="0"/>
              </a:rPr>
            </a:br>
            <a:r>
              <a:rPr kumimoji="0" lang="en-US" altLang="en-US" sz="2400" b="1" i="0" u="none" strike="noStrike" cap="none" normalizeH="0" baseline="0" dirty="0">
                <a:ln>
                  <a:noFill/>
                </a:ln>
                <a:solidFill>
                  <a:schemeClr val="tx1"/>
                </a:solidFill>
                <a:effectLst/>
                <a:latin typeface="Arial" panose="020B0604020202020204" pitchFamily="34" charset="0"/>
              </a:rPr>
              <a:t>Stacking</a:t>
            </a:r>
            <a:r>
              <a:rPr kumimoji="0" lang="en-US" altLang="en-US" sz="2400" b="0" i="0" u="none" strike="noStrike" cap="none" normalizeH="0" baseline="0" dirty="0">
                <a:ln>
                  <a:noFill/>
                </a:ln>
                <a:solidFill>
                  <a:schemeClr val="tx1"/>
                </a:solidFill>
                <a:effectLst/>
                <a:latin typeface="Arial" panose="020B0604020202020204" pitchFamily="34" charset="0"/>
              </a:rPr>
              <a:t> delivers the highest </a:t>
            </a:r>
            <a:r>
              <a:rPr kumimoji="0" lang="en-US" altLang="en-US" sz="2400" b="1" i="0" u="none" strike="noStrike" cap="none" normalizeH="0" baseline="0" dirty="0">
                <a:ln>
                  <a:noFill/>
                </a:ln>
                <a:solidFill>
                  <a:schemeClr val="tx1"/>
                </a:solidFill>
                <a:effectLst/>
                <a:latin typeface="Arial" panose="020B0604020202020204" pitchFamily="34" charset="0"/>
              </a:rPr>
              <a:t>Test Accuracy</a:t>
            </a:r>
            <a:r>
              <a:rPr kumimoji="0" lang="en-US" altLang="en-US" sz="2400" b="0" i="0" u="none" strike="noStrike" cap="none" normalizeH="0" baseline="0" dirty="0">
                <a:ln>
                  <a:noFill/>
                </a:ln>
                <a:solidFill>
                  <a:schemeClr val="tx1"/>
                </a:solidFill>
                <a:effectLst/>
                <a:latin typeface="Arial" panose="020B0604020202020204" pitchFamily="34" charset="0"/>
              </a:rPr>
              <a:t> (88.75%),</a:t>
            </a:r>
            <a:r>
              <a:rPr lang="en-US" altLang="en-US" sz="2400" dirty="0">
                <a:solidFill>
                  <a:schemeClr val="tx1"/>
                </a:solidFill>
                <a:latin typeface="Arial" panose="020B0604020202020204" pitchFamily="34" charset="0"/>
              </a:rPr>
              <a:t> </a:t>
            </a:r>
            <a:r>
              <a:rPr kumimoji="0" lang="en-US" altLang="en-US" sz="2400" b="0" i="0" u="none" strike="noStrike" cap="none" normalizeH="0" baseline="0" dirty="0">
                <a:ln>
                  <a:noFill/>
                </a:ln>
                <a:solidFill>
                  <a:schemeClr val="tx1"/>
                </a:solidFill>
                <a:effectLst/>
                <a:latin typeface="Arial" panose="020B0604020202020204" pitchFamily="34" charset="0"/>
              </a:rPr>
              <a:t>outperforming all other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Boosting</a:t>
            </a:r>
            <a:r>
              <a:rPr kumimoji="0" lang="en-US" altLang="en-US" sz="2400" b="0" i="0" u="none" strike="noStrike" cap="none" normalizeH="0" baseline="0" dirty="0">
                <a:ln>
                  <a:noFill/>
                </a:ln>
                <a:solidFill>
                  <a:schemeClr val="tx1"/>
                </a:solidFill>
                <a:effectLst/>
                <a:latin typeface="Arial" panose="020B0604020202020204" pitchFamily="34" charset="0"/>
              </a:rPr>
              <a:t> follows closely with </a:t>
            </a:r>
            <a:r>
              <a:rPr kumimoji="0" lang="en-US" altLang="en-US" sz="2400" b="1" i="0" u="none" strike="noStrike" cap="none" normalizeH="0" baseline="0" dirty="0">
                <a:ln>
                  <a:noFill/>
                </a:ln>
                <a:solidFill>
                  <a:schemeClr val="tx1"/>
                </a:solidFill>
                <a:effectLst/>
                <a:latin typeface="Arial" panose="020B0604020202020204" pitchFamily="34" charset="0"/>
              </a:rPr>
              <a:t>87.81% Test Accuracy</a:t>
            </a:r>
            <a:r>
              <a:rPr kumimoji="0" lang="en-US" altLang="en-US" sz="2400" b="0" i="0" u="none" strike="noStrike" cap="none" normalizeH="0" baseline="0" dirty="0">
                <a:ln>
                  <a:noFill/>
                </a:ln>
                <a:solidFill>
                  <a:schemeClr val="tx1"/>
                </a:solidFill>
                <a:effectLst/>
                <a:latin typeface="Arial" panose="020B0604020202020204" pitchFamily="34" charset="0"/>
              </a:rPr>
              <a:t>, showing its strong performance on this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Decision Tree</a:t>
            </a:r>
            <a:r>
              <a:rPr kumimoji="0" lang="en-US" altLang="en-US" sz="2400" b="0" i="0" u="none" strike="noStrike" cap="none" normalizeH="0" baseline="0" dirty="0">
                <a:ln>
                  <a:noFill/>
                </a:ln>
                <a:solidFill>
                  <a:schemeClr val="tx1"/>
                </a:solidFill>
                <a:effectLst/>
                <a:latin typeface="Arial" panose="020B0604020202020204" pitchFamily="34" charset="0"/>
              </a:rPr>
              <a:t> had a perfect </a:t>
            </a:r>
            <a:r>
              <a:rPr kumimoji="0" lang="en-US" altLang="en-US" sz="2400" b="1" i="0" u="none" strike="noStrike" cap="none" normalizeH="0" baseline="0" dirty="0">
                <a:ln>
                  <a:noFill/>
                </a:ln>
                <a:solidFill>
                  <a:schemeClr val="tx1"/>
                </a:solidFill>
                <a:effectLst/>
                <a:latin typeface="Arial" panose="020B0604020202020204" pitchFamily="34" charset="0"/>
              </a:rPr>
              <a:t>Train Accuracy</a:t>
            </a:r>
            <a:r>
              <a:rPr kumimoji="0" lang="en-US" altLang="en-US" sz="2400" b="0" i="0" u="none" strike="noStrike" cap="none" normalizeH="0" baseline="0" dirty="0">
                <a:ln>
                  <a:noFill/>
                </a:ln>
                <a:solidFill>
                  <a:schemeClr val="tx1"/>
                </a:solidFill>
                <a:effectLst/>
                <a:latin typeface="Arial" panose="020B0604020202020204" pitchFamily="34" charset="0"/>
              </a:rPr>
              <a:t> but overfits, which results in a slightly lower </a:t>
            </a:r>
            <a:r>
              <a:rPr lang="en-US" altLang="en-US" sz="2400" dirty="0">
                <a:solidFill>
                  <a:schemeClr val="tx1"/>
                </a:solidFill>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Test Accuracy</a:t>
            </a:r>
            <a:r>
              <a:rPr kumimoji="0" lang="en-US" altLang="en-US" sz="2400" b="0" i="0" u="none" strike="noStrike" cap="none" normalizeH="0" baseline="0" dirty="0">
                <a:ln>
                  <a:noFill/>
                </a:ln>
                <a:solidFill>
                  <a:schemeClr val="tx1"/>
                </a:solidFill>
                <a:effectLst/>
                <a:latin typeface="Arial" panose="020B0604020202020204" pitchFamily="34" charset="0"/>
              </a:rPr>
              <a:t> of </a:t>
            </a:r>
            <a:r>
              <a:rPr kumimoji="0" lang="en-US" altLang="en-US" sz="2400" b="1" i="0" u="none" strike="noStrike" cap="none" normalizeH="0" baseline="0" dirty="0">
                <a:ln>
                  <a:noFill/>
                </a:ln>
                <a:solidFill>
                  <a:schemeClr val="tx1"/>
                </a:solidFill>
                <a:effectLst/>
                <a:latin typeface="Arial" panose="020B0604020202020204" pitchFamily="34" charset="0"/>
              </a:rPr>
              <a:t>87.19%</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Bagging</a:t>
            </a:r>
            <a:r>
              <a:rPr kumimoji="0" lang="en-US" altLang="en-US" sz="2400" b="0" i="0" u="none" strike="noStrike" cap="none" normalizeH="0" baseline="0" dirty="0">
                <a:ln>
                  <a:noFill/>
                </a:ln>
                <a:solidFill>
                  <a:schemeClr val="tx1"/>
                </a:solidFill>
                <a:effectLst/>
                <a:latin typeface="Arial" panose="020B0604020202020204" pitchFamily="34" charset="0"/>
              </a:rPr>
              <a:t> reduces overfitting compared to the </a:t>
            </a:r>
            <a:r>
              <a:rPr kumimoji="0" lang="en-US" altLang="en-US" sz="2400" b="0" i="0" u="none" strike="noStrike" cap="none" normalizeH="0" baseline="0" dirty="0" err="1">
                <a:ln>
                  <a:noFill/>
                </a:ln>
                <a:solidFill>
                  <a:schemeClr val="tx1"/>
                </a:solidFill>
                <a:effectLst/>
                <a:latin typeface="Arial" panose="020B0604020202020204" pitchFamily="34" charset="0"/>
              </a:rPr>
              <a:t>DecisionTree</a:t>
            </a:r>
            <a:r>
              <a:rPr kumimoji="0" lang="en-US" altLang="en-US" sz="2400" b="0" i="0" u="none" strike="noStrike" cap="none" normalizeH="0" baseline="0" dirty="0">
                <a:ln>
                  <a:noFill/>
                </a:ln>
                <a:solidFill>
                  <a:schemeClr val="tx1"/>
                </a:solidFill>
                <a:effectLst/>
                <a:latin typeface="Arial" panose="020B0604020202020204" pitchFamily="34" charset="0"/>
              </a:rPr>
              <a:t> but doesn't surpass Boosting and Stacking.</a:t>
            </a:r>
          </a:p>
        </p:txBody>
      </p:sp>
    </p:spTree>
    <p:extLst>
      <p:ext uri="{BB962C8B-B14F-4D97-AF65-F5344CB8AC3E}">
        <p14:creationId xmlns:p14="http://schemas.microsoft.com/office/powerpoint/2010/main" val="41198416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C01BB0A2-5339-D3CB-302A-5A91E3C0E14C}"/>
              </a:ext>
            </a:extLst>
          </p:cNvPr>
          <p:cNvSpPr>
            <a:spLocks noGrp="1" noChangeArrowheads="1"/>
          </p:cNvSpPr>
          <p:nvPr>
            <p:ph type="title"/>
          </p:nvPr>
        </p:nvSpPr>
        <p:spPr bwMode="auto">
          <a:xfrm>
            <a:off x="1068565" y="1197620"/>
            <a:ext cx="9301008" cy="4462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3200" b="1" i="0" u="none" strike="noStrike" cap="none" normalizeH="0" baseline="0" dirty="0">
                <a:ln>
                  <a:noFill/>
                </a:ln>
                <a:solidFill>
                  <a:schemeClr val="tx1"/>
                </a:solidFill>
                <a:effectLst/>
                <a:latin typeface="Arial" panose="020B0604020202020204" pitchFamily="34" charset="0"/>
              </a:rPr>
              <a:t>Model Comparison: Titanic Dataset</a:t>
            </a:r>
            <a:br>
              <a:rPr kumimoji="0" lang="en-US" altLang="en-US" sz="3200" b="1"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Stacking</a:t>
            </a:r>
            <a:r>
              <a:rPr kumimoji="0" lang="en-US" altLang="en-US" sz="2800" b="0" i="0" u="none" strike="noStrike" cap="none" normalizeH="0" baseline="0" dirty="0">
                <a:ln>
                  <a:noFill/>
                </a:ln>
                <a:solidFill>
                  <a:schemeClr val="tx1"/>
                </a:solidFill>
                <a:effectLst/>
                <a:latin typeface="Arial" panose="020B0604020202020204" pitchFamily="34" charset="0"/>
              </a:rPr>
              <a:t> achieves the highest </a:t>
            </a:r>
            <a:r>
              <a:rPr kumimoji="0" lang="en-US" altLang="en-US" sz="2800" b="1" i="0" u="none" strike="noStrike" cap="none" normalizeH="0" baseline="0" dirty="0">
                <a:ln>
                  <a:noFill/>
                </a:ln>
                <a:solidFill>
                  <a:schemeClr val="tx1"/>
                </a:solidFill>
                <a:effectLst/>
                <a:latin typeface="Arial" panose="020B0604020202020204" pitchFamily="34" charset="0"/>
              </a:rPr>
              <a:t>Test Accuracy</a:t>
            </a:r>
            <a:r>
              <a:rPr kumimoji="0" lang="en-US" altLang="en-US" sz="2800" b="0" i="0" u="none" strike="noStrike" cap="none" normalizeH="0" baseline="0" dirty="0">
                <a:ln>
                  <a:noFill/>
                </a:ln>
                <a:solidFill>
                  <a:schemeClr val="tx1"/>
                </a:solidFill>
                <a:effectLst/>
                <a:latin typeface="Arial" panose="020B0604020202020204" pitchFamily="34" charset="0"/>
              </a:rPr>
              <a:t> of </a:t>
            </a:r>
            <a:r>
              <a:rPr kumimoji="0" lang="en-US" altLang="en-US" sz="2800" b="1" i="0" u="none" strike="noStrike" cap="none" normalizeH="0" baseline="0" dirty="0">
                <a:ln>
                  <a:noFill/>
                </a:ln>
                <a:solidFill>
                  <a:schemeClr val="tx1"/>
                </a:solidFill>
                <a:effectLst/>
                <a:latin typeface="Arial" panose="020B0604020202020204" pitchFamily="34" charset="0"/>
              </a:rPr>
              <a:t>82.68%</a:t>
            </a:r>
            <a:r>
              <a:rPr kumimoji="0" lang="en-US" altLang="en-US" sz="2800" b="0" i="0" u="none" strike="noStrike" cap="none" normalizeH="0" baseline="0" dirty="0">
                <a:ln>
                  <a:noFill/>
                </a:ln>
                <a:solidFill>
                  <a:schemeClr val="tx1"/>
                </a:solidFill>
                <a:effectLst/>
                <a:latin typeface="Arial" panose="020B0604020202020204" pitchFamily="34" charset="0"/>
              </a:rPr>
              <a:t>,</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outperforming all other</a:t>
            </a:r>
            <a:r>
              <a:rPr lang="en-US" altLang="en-US" sz="2800" dirty="0">
                <a:solidFill>
                  <a:schemeClr val="tx1"/>
                </a:solidFill>
                <a:latin typeface="Arial" panose="020B0604020202020204" pitchFamily="34" charset="0"/>
              </a:rPr>
              <a:t> </a:t>
            </a:r>
            <a:r>
              <a:rPr kumimoji="0" lang="en-US" altLang="en-US" sz="2800" b="0" i="0" u="none" strike="noStrike" cap="none" normalizeH="0" baseline="0" dirty="0">
                <a:ln>
                  <a:noFill/>
                </a:ln>
                <a:solidFill>
                  <a:schemeClr val="tx1"/>
                </a:solidFill>
                <a:effectLst/>
                <a:latin typeface="Arial" panose="020B0604020202020204" pitchFamily="34" charset="0"/>
              </a:rPr>
              <a:t>models on this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Decision Tree</a:t>
            </a:r>
            <a:r>
              <a:rPr kumimoji="0" lang="en-US" altLang="en-US" sz="2800" b="0" i="0" u="none" strike="noStrike" cap="none" normalizeH="0" baseline="0" dirty="0">
                <a:ln>
                  <a:noFill/>
                </a:ln>
                <a:solidFill>
                  <a:schemeClr val="tx1"/>
                </a:solidFill>
                <a:effectLst/>
                <a:latin typeface="Arial" panose="020B0604020202020204" pitchFamily="34" charset="0"/>
              </a:rPr>
              <a:t> overfits, with a </a:t>
            </a:r>
            <a:r>
              <a:rPr kumimoji="0" lang="en-US" altLang="en-US" sz="2800" b="1" i="0" u="none" strike="noStrike" cap="none" normalizeH="0" baseline="0" dirty="0">
                <a:ln>
                  <a:noFill/>
                </a:ln>
                <a:solidFill>
                  <a:schemeClr val="tx1"/>
                </a:solidFill>
                <a:effectLst/>
                <a:latin typeface="Arial" panose="020B0604020202020204" pitchFamily="34" charset="0"/>
              </a:rPr>
              <a:t>high Train Accuracy</a:t>
            </a:r>
            <a:r>
              <a:rPr kumimoji="0" lang="en-US" altLang="en-US" sz="2800" b="0" i="0" u="none" strike="noStrike" cap="none" normalizeH="0" baseline="0" dirty="0">
                <a:ln>
                  <a:noFill/>
                </a:ln>
                <a:solidFill>
                  <a:schemeClr val="tx1"/>
                </a:solidFill>
                <a:effectLst/>
                <a:latin typeface="Arial" panose="020B0604020202020204" pitchFamily="34" charset="0"/>
              </a:rPr>
              <a:t> of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98.03%</a:t>
            </a:r>
            <a:r>
              <a:rPr kumimoji="0" lang="en-US" altLang="en-US" sz="2800" b="0" i="0" u="none" strike="noStrike" cap="none" normalizeH="0" baseline="0" dirty="0">
                <a:ln>
                  <a:noFill/>
                </a:ln>
                <a:solidFill>
                  <a:schemeClr val="tx1"/>
                </a:solidFill>
                <a:effectLst/>
                <a:latin typeface="Arial" panose="020B0604020202020204" pitchFamily="34" charset="0"/>
              </a:rPr>
              <a:t>, but it struggles with generalization, leading to</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79.33%</a:t>
            </a:r>
            <a:r>
              <a:rPr kumimoji="0" lang="en-US" altLang="en-US" sz="2800" b="0" i="0" u="none" strike="noStrike" cap="none" normalizeH="0" baseline="0" dirty="0">
                <a:ln>
                  <a:noFill/>
                </a:ln>
                <a:solidFill>
                  <a:schemeClr val="tx1"/>
                </a:solidFill>
                <a:effectLst/>
                <a:latin typeface="Arial" panose="020B0604020202020204" pitchFamily="34" charset="0"/>
              </a:rPr>
              <a:t> on the test 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Bagging</a:t>
            </a:r>
            <a:r>
              <a:rPr kumimoji="0" lang="en-US" altLang="en-US" sz="2800" b="0" i="0" u="none" strike="noStrike" cap="none" normalizeH="0" baseline="0" dirty="0">
                <a:ln>
                  <a:noFill/>
                </a:ln>
                <a:solidFill>
                  <a:schemeClr val="tx1"/>
                </a:solidFill>
                <a:effectLst/>
                <a:latin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rPr>
              <a:t>Boosting</a:t>
            </a:r>
            <a:r>
              <a:rPr kumimoji="0" lang="en-US" altLang="en-US" sz="2800" b="0" i="0" u="none" strike="noStrike" cap="none" normalizeH="0" baseline="0" dirty="0">
                <a:ln>
                  <a:noFill/>
                </a:ln>
                <a:solidFill>
                  <a:schemeClr val="tx1"/>
                </a:solidFill>
                <a:effectLst/>
                <a:latin typeface="Arial" panose="020B0604020202020204" pitchFamily="34" charset="0"/>
              </a:rPr>
              <a:t> have similar performance on the </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1" i="0" u="none" strike="noStrike" cap="none" normalizeH="0" baseline="0" dirty="0">
                <a:ln>
                  <a:noFill/>
                </a:ln>
                <a:solidFill>
                  <a:schemeClr val="tx1"/>
                </a:solidFill>
                <a:effectLst/>
                <a:latin typeface="Arial" panose="020B0604020202020204" pitchFamily="34" charset="0"/>
              </a:rPr>
              <a:t>Titanic Test Accuracy</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79.33%</a:t>
            </a:r>
            <a:r>
              <a:rPr kumimoji="0" lang="en-US" altLang="en-US" sz="2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Stacking</a:t>
            </a:r>
            <a:r>
              <a:rPr kumimoji="0" lang="en-US" altLang="en-US" sz="2800" b="0" i="0" u="none" strike="noStrike" cap="none" normalizeH="0" baseline="0" dirty="0">
                <a:ln>
                  <a:noFill/>
                </a:ln>
                <a:solidFill>
                  <a:schemeClr val="tx1"/>
                </a:solidFill>
                <a:effectLst/>
                <a:latin typeface="Arial" panose="020B0604020202020204" pitchFamily="34" charset="0"/>
              </a:rPr>
              <a:t> proves to be more robust and effective, yielding</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a higher </a:t>
            </a:r>
            <a:r>
              <a:rPr kumimoji="0" lang="en-US" altLang="en-US" sz="2800" b="1" i="0" u="none" strike="noStrike" cap="none" normalizeH="0" baseline="0" dirty="0">
                <a:ln>
                  <a:noFill/>
                </a:ln>
                <a:solidFill>
                  <a:schemeClr val="tx1"/>
                </a:solidFill>
                <a:effectLst/>
                <a:latin typeface="Arial" panose="020B0604020202020204" pitchFamily="34" charset="0"/>
              </a:rPr>
              <a:t>Test Accuracy</a:t>
            </a:r>
            <a:r>
              <a:rPr kumimoji="0" lang="en-US" altLang="en-US" sz="2800" b="0" i="0" u="none" strike="noStrike" cap="none" normalizeH="0" baseline="0" dirty="0">
                <a:ln>
                  <a:noFill/>
                </a:ln>
                <a:solidFill>
                  <a:schemeClr val="tx1"/>
                </a:solidFill>
                <a:effectLst/>
                <a:latin typeface="Arial" panose="020B0604020202020204" pitchFamily="34" charset="0"/>
              </a:rPr>
              <a:t> compared to the individual models.</a:t>
            </a:r>
          </a:p>
        </p:txBody>
      </p:sp>
    </p:spTree>
    <p:extLst>
      <p:ext uri="{BB962C8B-B14F-4D97-AF65-F5344CB8AC3E}">
        <p14:creationId xmlns:p14="http://schemas.microsoft.com/office/powerpoint/2010/main" val="2777865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5AD33-5779-9100-3E19-B11A8005BF42}"/>
              </a:ext>
            </a:extLst>
          </p:cNvPr>
          <p:cNvSpPr>
            <a:spLocks noGrp="1"/>
          </p:cNvSpPr>
          <p:nvPr>
            <p:ph type="title"/>
          </p:nvPr>
        </p:nvSpPr>
        <p:spPr>
          <a:xfrm>
            <a:off x="838200" y="4778710"/>
            <a:ext cx="10515600" cy="1325563"/>
          </a:xfrm>
        </p:spPr>
        <p:txBody>
          <a:bodyPr>
            <a:normAutofit fontScale="90000"/>
          </a:bodyPr>
          <a:lstStyle/>
          <a:p>
            <a:r>
              <a:rPr lang="en-US" sz="4000" b="1" u="sng" dirty="0"/>
              <a:t>Conclusion and Final Thoughts</a:t>
            </a:r>
            <a:br>
              <a:rPr lang="en-US" sz="3600" b="1" dirty="0"/>
            </a:br>
            <a:r>
              <a:rPr lang="en-US" sz="3600" b="1" dirty="0"/>
              <a:t>Stacking</a:t>
            </a:r>
            <a:r>
              <a:rPr lang="en-US" sz="3600" dirty="0"/>
              <a:t> is the top performer for both datasets, as it combines the predictions of multiple models for enhanced accuracy.</a:t>
            </a:r>
            <a:br>
              <a:rPr lang="en-US" sz="3600" dirty="0"/>
            </a:br>
            <a:r>
              <a:rPr lang="en-US" sz="3600" b="1" dirty="0"/>
              <a:t>Boosting</a:t>
            </a:r>
            <a:r>
              <a:rPr lang="en-US" sz="3600" dirty="0"/>
              <a:t> and </a:t>
            </a:r>
            <a:r>
              <a:rPr lang="en-US" sz="3600" b="1" dirty="0"/>
              <a:t>Bagging</a:t>
            </a:r>
            <a:r>
              <a:rPr lang="en-US" sz="3600" dirty="0"/>
              <a:t> provide strong performance for different kinds of problems, reducing overfitting and increasing stability.</a:t>
            </a:r>
            <a:br>
              <a:rPr lang="en-US" sz="3600" dirty="0"/>
            </a:br>
            <a:r>
              <a:rPr lang="en-US" sz="3600" b="1" dirty="0"/>
              <a:t>Decision Trees</a:t>
            </a:r>
            <a:r>
              <a:rPr lang="en-US" sz="3600" dirty="0"/>
              <a:t> are simple and interpretable but may suffer from overfitting if not controlled.</a:t>
            </a:r>
            <a:br>
              <a:rPr lang="en-US" sz="3600" dirty="0"/>
            </a:br>
            <a:r>
              <a:rPr lang="en-US" sz="3600" b="1" dirty="0"/>
              <a:t>Final Insight</a:t>
            </a:r>
            <a:r>
              <a:rPr lang="en-US" sz="3600" dirty="0"/>
              <a:t>: While each method has its strengths, </a:t>
            </a:r>
            <a:r>
              <a:rPr lang="en-US" sz="3600" b="1" dirty="0"/>
              <a:t>Stacking</a:t>
            </a:r>
            <a:r>
              <a:rPr lang="en-US" sz="3600" dirty="0"/>
              <a:t> stands out as a robust solution for improving predictive accuracy by leveraging the power of multiple base models.</a:t>
            </a:r>
            <a:br>
              <a:rPr lang="en-US" dirty="0"/>
            </a:br>
            <a:endParaRPr lang="en-IN" dirty="0"/>
          </a:p>
        </p:txBody>
      </p:sp>
    </p:spTree>
    <p:extLst>
      <p:ext uri="{BB962C8B-B14F-4D97-AF65-F5344CB8AC3E}">
        <p14:creationId xmlns:p14="http://schemas.microsoft.com/office/powerpoint/2010/main" val="766038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E12293C0-5C67-4ECB-4EDE-70030C6977F3}"/>
              </a:ext>
            </a:extLst>
          </p:cNvPr>
          <p:cNvSpPr>
            <a:spLocks noGrp="1" noChangeArrowheads="1"/>
          </p:cNvSpPr>
          <p:nvPr>
            <p:ph type="title"/>
          </p:nvPr>
        </p:nvSpPr>
        <p:spPr bwMode="auto">
          <a:xfrm>
            <a:off x="514661" y="1189315"/>
            <a:ext cx="10998332" cy="4308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sng" strike="noStrike" cap="none" normalizeH="0" baseline="0" dirty="0">
                <a:ln>
                  <a:noFill/>
                </a:ln>
                <a:solidFill>
                  <a:schemeClr val="tx1"/>
                </a:solidFill>
                <a:effectLst/>
                <a:latin typeface="Arial" panose="020B0604020202020204" pitchFamily="34" charset="0"/>
              </a:rPr>
              <a:t>What is a Decision Tree?</a:t>
            </a:r>
            <a:endParaRPr kumimoji="0" lang="en-US" altLang="en-US" sz="3200" b="0" i="0" u="sng"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 model that splits the dataset into subsets based on feature </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values.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Visual representation of decision rules.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Simple and interpretable.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Working Principle</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It recursively splits data based on the feature that provides </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the best split (e.g., Gini impurity, entropy).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0186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C7315CD-B8D4-1E39-5C8E-2EF304DB53FA}"/>
              </a:ext>
            </a:extLst>
          </p:cNvPr>
          <p:cNvSpPr>
            <a:spLocks noGrp="1" noChangeArrowheads="1"/>
          </p:cNvSpPr>
          <p:nvPr>
            <p:ph type="title"/>
          </p:nvPr>
        </p:nvSpPr>
        <p:spPr bwMode="auto">
          <a:xfrm>
            <a:off x="722377" y="1177748"/>
            <a:ext cx="11298286"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Advantages</a:t>
            </a:r>
            <a:r>
              <a:rPr kumimoji="0" lang="en-US" altLang="en-US" sz="3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Easy to understand and interpret.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No feature scaling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1" i="0" u="none" strike="noStrike" cap="none" normalizeH="0" baseline="0" dirty="0">
                <a:ln>
                  <a:noFill/>
                </a:ln>
                <a:solidFill>
                  <a:schemeClr val="tx1"/>
                </a:solidFill>
                <a:effectLst/>
                <a:latin typeface="Arial" panose="020B0604020202020204" pitchFamily="34" charset="0"/>
              </a:rPr>
              <a:t>Disadvantages</a:t>
            </a:r>
            <a:r>
              <a:rPr kumimoji="0" lang="en-US" altLang="en-US" sz="3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600" b="0" i="0" u="none" strike="noStrike" cap="none" normalizeH="0" baseline="0" dirty="0">
                <a:ln>
                  <a:noFill/>
                </a:ln>
                <a:solidFill>
                  <a:schemeClr val="tx1"/>
                </a:solidFill>
                <a:effectLst/>
                <a:latin typeface="Arial" panose="020B0604020202020204" pitchFamily="34" charset="0"/>
              </a:rPr>
              <a:t>Prone to overfitting, especially with complex datasets.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2508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301352-E3F8-3A8B-338C-006A59248AFB}"/>
              </a:ext>
            </a:extLst>
          </p:cNvPr>
          <p:cNvSpPr>
            <a:spLocks noGrp="1"/>
          </p:cNvSpPr>
          <p:nvPr>
            <p:ph type="title"/>
          </p:nvPr>
        </p:nvSpPr>
        <p:spPr>
          <a:xfrm>
            <a:off x="838200" y="2178938"/>
            <a:ext cx="10515600" cy="1325563"/>
          </a:xfrm>
        </p:spPr>
        <p:txBody>
          <a:bodyPr>
            <a:normAutofit fontScale="90000"/>
          </a:bodyPr>
          <a:lstStyle/>
          <a:p>
            <a:r>
              <a:rPr lang="en-US" b="1" u="sng" dirty="0"/>
              <a:t>Introduction to Bagging</a:t>
            </a:r>
            <a:br>
              <a:rPr lang="en-US" dirty="0"/>
            </a:br>
            <a:r>
              <a:rPr lang="en-US" sz="3100" dirty="0"/>
              <a:t>An ensemble method where multiple models (weak learners) are trained on different bootstrapped subsets of the training data.</a:t>
            </a:r>
            <a:br>
              <a:rPr lang="en-US" sz="3100" dirty="0"/>
            </a:br>
            <a:r>
              <a:rPr lang="en-US" sz="3100" dirty="0"/>
              <a:t>Predictions are averaged or voted on to produce the final output.</a:t>
            </a:r>
            <a:br>
              <a:rPr lang="en-US" dirty="0"/>
            </a:br>
            <a:endParaRPr lang="en-IN" dirty="0"/>
          </a:p>
        </p:txBody>
      </p:sp>
    </p:spTree>
    <p:extLst>
      <p:ext uri="{BB962C8B-B14F-4D97-AF65-F5344CB8AC3E}">
        <p14:creationId xmlns:p14="http://schemas.microsoft.com/office/powerpoint/2010/main" val="2871136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178A3EF1-17F7-89CD-92FB-3137D680E7C0}"/>
              </a:ext>
            </a:extLst>
          </p:cNvPr>
          <p:cNvSpPr>
            <a:spLocks noGrp="1" noChangeArrowheads="1"/>
          </p:cNvSpPr>
          <p:nvPr>
            <p:ph type="title"/>
          </p:nvPr>
        </p:nvSpPr>
        <p:spPr bwMode="auto">
          <a:xfrm>
            <a:off x="791122" y="1312053"/>
            <a:ext cx="11400878"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Working Principle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Each model is trained on a random subset (with replacement) of the training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Reduces variance and overfitting.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Advantages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Can significantly improve accuracy and stability of a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Useful for high-variance models like Decision Trees.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Disadvantages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Can be computationally expensive due to multiple models being trained.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31069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8698E-5079-2840-1096-B662E5A5BA4A}"/>
              </a:ext>
            </a:extLst>
          </p:cNvPr>
          <p:cNvSpPr>
            <a:spLocks noGrp="1"/>
          </p:cNvSpPr>
          <p:nvPr>
            <p:ph type="title"/>
          </p:nvPr>
        </p:nvSpPr>
        <p:spPr>
          <a:xfrm>
            <a:off x="838200" y="3979557"/>
            <a:ext cx="10515600" cy="1325563"/>
          </a:xfrm>
        </p:spPr>
        <p:txBody>
          <a:bodyPr>
            <a:normAutofit fontScale="90000"/>
          </a:bodyPr>
          <a:lstStyle/>
          <a:p>
            <a:r>
              <a:rPr lang="en-US" b="1" u="sng" dirty="0"/>
              <a:t>Introduction to Boosting</a:t>
            </a:r>
            <a:br>
              <a:rPr lang="en-US" dirty="0"/>
            </a:br>
            <a:r>
              <a:rPr lang="en-US" sz="3600" dirty="0"/>
              <a:t>An ensemble technique where models are trained sequentially, with each new model correcting the errors made by the previous one.</a:t>
            </a:r>
            <a:br>
              <a:rPr lang="en-US" sz="3600" dirty="0"/>
            </a:br>
            <a:r>
              <a:rPr lang="en-US" sz="3600" dirty="0"/>
              <a:t>Focuses on improving the performance of weak models.</a:t>
            </a:r>
            <a:br>
              <a:rPr lang="en-US" sz="3600" dirty="0"/>
            </a:br>
            <a:r>
              <a:rPr lang="en-US" sz="3600" b="1" dirty="0"/>
              <a:t>Working Principle</a:t>
            </a:r>
            <a:r>
              <a:rPr lang="en-US" sz="3600" dirty="0"/>
              <a:t>:</a:t>
            </a:r>
            <a:br>
              <a:rPr lang="en-US" sz="3600" dirty="0"/>
            </a:br>
            <a:r>
              <a:rPr lang="en-US" sz="3600" dirty="0"/>
              <a:t>Iteratively trains models by emphasizing misclassified points and updating their weights.</a:t>
            </a:r>
            <a:br>
              <a:rPr lang="en-US" dirty="0"/>
            </a:br>
            <a:endParaRPr lang="en-IN" dirty="0"/>
          </a:p>
        </p:txBody>
      </p:sp>
    </p:spTree>
    <p:extLst>
      <p:ext uri="{BB962C8B-B14F-4D97-AF65-F5344CB8AC3E}">
        <p14:creationId xmlns:p14="http://schemas.microsoft.com/office/powerpoint/2010/main" val="4195662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D44F5BF2-9F31-3C0B-6892-0E6BB6228E48}"/>
              </a:ext>
            </a:extLst>
          </p:cNvPr>
          <p:cNvSpPr>
            <a:spLocks noGrp="1" noChangeArrowheads="1"/>
          </p:cNvSpPr>
          <p:nvPr>
            <p:ph type="title"/>
          </p:nvPr>
        </p:nvSpPr>
        <p:spPr bwMode="auto">
          <a:xfrm>
            <a:off x="770685" y="1236645"/>
            <a:ext cx="11325536"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sng" strike="noStrike" cap="none" normalizeH="0" baseline="0" dirty="0">
                <a:ln>
                  <a:noFill/>
                </a:ln>
                <a:solidFill>
                  <a:schemeClr val="tx1"/>
                </a:solidFill>
                <a:effectLst/>
                <a:latin typeface="Arial" panose="020B0604020202020204" pitchFamily="34" charset="0"/>
              </a:rPr>
              <a:t>Advantages</a:t>
            </a:r>
            <a:r>
              <a:rPr kumimoji="0" lang="en-US" altLang="en-US" sz="32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Often results in higher accuracy compared to other methods.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Works well for both classification and regression tasks.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Disadvantages</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Prone to overfitting if not tuned properly.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More sensitive to noisy data.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836771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C47BB-78A7-28DC-6DB8-3D314627B477}"/>
              </a:ext>
            </a:extLst>
          </p:cNvPr>
          <p:cNvSpPr>
            <a:spLocks noGrp="1"/>
          </p:cNvSpPr>
          <p:nvPr>
            <p:ph type="title"/>
          </p:nvPr>
        </p:nvSpPr>
        <p:spPr>
          <a:xfrm>
            <a:off x="957775" y="3521279"/>
            <a:ext cx="10276449" cy="1797174"/>
          </a:xfrm>
        </p:spPr>
        <p:txBody>
          <a:bodyPr>
            <a:normAutofit fontScale="90000"/>
          </a:bodyPr>
          <a:lstStyle/>
          <a:p>
            <a:br>
              <a:rPr lang="en-US" sz="3100" b="1" dirty="0"/>
            </a:br>
            <a:r>
              <a:rPr lang="en-US" sz="4900" b="1" u="sng" dirty="0"/>
              <a:t>Introduction to Stacking</a:t>
            </a:r>
            <a:br>
              <a:rPr lang="en-US" sz="3100" b="1" dirty="0"/>
            </a:br>
            <a:br>
              <a:rPr lang="en-US" sz="3100" dirty="0"/>
            </a:br>
            <a:r>
              <a:rPr lang="en-US" sz="3100" b="1" dirty="0"/>
              <a:t>Stacking</a:t>
            </a:r>
            <a:r>
              <a:rPr lang="en-US" sz="3100" dirty="0"/>
              <a:t> (Stacked Generalization) is an ensemble learning technique that combines multiple models to improve predictive performance.</a:t>
            </a:r>
            <a:br>
              <a:rPr lang="en-US" sz="3100" dirty="0"/>
            </a:br>
            <a:r>
              <a:rPr lang="en-US" sz="3100" b="1" dirty="0"/>
              <a:t>Meta-model</a:t>
            </a:r>
            <a:r>
              <a:rPr lang="en-US" sz="3100" dirty="0"/>
              <a:t>: A second-level model is trained to combine predictions from multiple </a:t>
            </a:r>
            <a:r>
              <a:rPr lang="en-US" sz="3100" b="1" dirty="0"/>
              <a:t>base models</a:t>
            </a:r>
            <a:r>
              <a:rPr lang="en-US" sz="3100" dirty="0"/>
              <a:t>.</a:t>
            </a:r>
            <a:br>
              <a:rPr lang="en-US" sz="3100" dirty="0"/>
            </a:br>
            <a:r>
              <a:rPr lang="en-US" sz="3100" dirty="0"/>
              <a:t>Example: Decision Trees, KNN, SVM, etc., act as base models.</a:t>
            </a:r>
            <a:br>
              <a:rPr lang="en-US" sz="3100" dirty="0"/>
            </a:br>
            <a:r>
              <a:rPr lang="en-US" sz="3100" dirty="0"/>
              <a:t>The meta-model typically uses the outputs (predictions) from base models to make a final prediction.</a:t>
            </a:r>
            <a:br>
              <a:rPr lang="en-US" dirty="0"/>
            </a:br>
            <a:endParaRPr lang="en-IN" dirty="0"/>
          </a:p>
        </p:txBody>
      </p:sp>
    </p:spTree>
    <p:extLst>
      <p:ext uri="{BB962C8B-B14F-4D97-AF65-F5344CB8AC3E}">
        <p14:creationId xmlns:p14="http://schemas.microsoft.com/office/powerpoint/2010/main" val="3255501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2C1D548A-10EA-BDC1-BD13-FA00CC090257}"/>
              </a:ext>
            </a:extLst>
          </p:cNvPr>
          <p:cNvSpPr>
            <a:spLocks noGrp="1" noChangeArrowheads="1"/>
          </p:cNvSpPr>
          <p:nvPr>
            <p:ph type="title"/>
          </p:nvPr>
        </p:nvSpPr>
        <p:spPr bwMode="auto">
          <a:xfrm>
            <a:off x="750948" y="1212977"/>
            <a:ext cx="11011348"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sng" strike="noStrike" cap="none" normalizeH="0" baseline="0" dirty="0">
                <a:ln>
                  <a:noFill/>
                </a:ln>
                <a:solidFill>
                  <a:schemeClr val="tx1"/>
                </a:solidFill>
                <a:effectLst/>
                <a:latin typeface="Arial" panose="020B0604020202020204" pitchFamily="34" charset="0"/>
              </a:rPr>
              <a:t>Dataset 1 Description</a:t>
            </a:r>
            <a:r>
              <a:rPr kumimoji="0" lang="en-US" altLang="en-US" sz="3200" b="0" i="0" u="sng"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The Wine Quality dataset contains chemical properties of red</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quality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Features: 11 continuous attributes (e.g., fixed acidity, </a:t>
            </a:r>
            <a:br>
              <a:rPr kumimoji="0" lang="en-US" altLang="en-US" sz="3200" b="0" i="0" u="none" strike="noStrike" cap="none" normalizeH="0" baseline="0" dirty="0">
                <a:ln>
                  <a:noFill/>
                </a:ln>
                <a:solidFill>
                  <a:schemeClr val="tx1"/>
                </a:solidFill>
                <a:effectLst/>
                <a:latin typeface="Arial" panose="020B0604020202020204" pitchFamily="34" charset="0"/>
              </a:rPr>
            </a:br>
            <a:r>
              <a:rPr kumimoji="0" lang="en-US" altLang="en-US" sz="3200" b="0" i="0" u="none" strike="noStrike" cap="none" normalizeH="0" baseline="0" dirty="0">
                <a:ln>
                  <a:noFill/>
                </a:ln>
                <a:solidFill>
                  <a:schemeClr val="tx1"/>
                </a:solidFill>
                <a:effectLst/>
                <a:latin typeface="Arial" panose="020B0604020202020204" pitchFamily="34" charset="0"/>
              </a:rPr>
              <a:t>volatile acidity, citric acid,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Target: Quality (rating from 0 to 10)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Length</a:t>
            </a:r>
            <a:r>
              <a:rPr kumimoji="0" lang="en-US" altLang="en-US" sz="3200" b="0" i="0" u="none" strike="noStrike" cap="none" normalizeH="0" baseline="0" dirty="0">
                <a:ln>
                  <a:noFill/>
                </a:ln>
                <a:solidFill>
                  <a:schemeClr val="tx1"/>
                </a:solidFill>
                <a:effectLst/>
                <a:latin typeface="Arial" panose="020B0604020202020204" pitchFamily="34" charset="0"/>
              </a:rPr>
              <a:t>: 1599 instances (red wine).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Task</a:t>
            </a:r>
            <a:r>
              <a:rPr kumimoji="0" lang="en-US" altLang="en-US" sz="3200" b="0" i="0" u="none" strike="noStrike" cap="none" normalizeH="0" baseline="0" dirty="0">
                <a:ln>
                  <a:noFill/>
                </a:ln>
                <a:solidFill>
                  <a:schemeClr val="tx1"/>
                </a:solidFill>
                <a:effectLst/>
                <a:latin typeface="Arial" panose="020B0604020202020204" pitchFamily="34" charset="0"/>
              </a:rPr>
              <a:t>: Predict wine quality (classification).</a:t>
            </a:r>
          </a:p>
        </p:txBody>
      </p:sp>
    </p:spTree>
    <p:extLst>
      <p:ext uri="{BB962C8B-B14F-4D97-AF65-F5344CB8AC3E}">
        <p14:creationId xmlns:p14="http://schemas.microsoft.com/office/powerpoint/2010/main" val="200580035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180</TotalTime>
  <Words>803</Words>
  <Application>Microsoft Office PowerPoint</Application>
  <PresentationFormat>Widescreen</PresentationFormat>
  <Paragraphs>65</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Retrospect</vt:lpstr>
      <vt:lpstr>Title: Comparing Decision Tree, Bagging,Boosting and Stacking Models by Implementing on Wine and Titanic Dataset And Comparing There Results Name – Rupesh Date – 13-05-2025</vt:lpstr>
      <vt:lpstr>What is a Decision Tree? A model that splits the dataset into subsets based on feature  values. Visual representation of decision rules. Simple and interpretable. Working Principle: It recursively splits data based on the feature that provides  the best split (e.g., Gini impurity, entropy). </vt:lpstr>
      <vt:lpstr>Advantages: Easy to understand and interpret. No feature scaling required. Disadvantages: Prone to overfitting, especially with complex datasets. </vt:lpstr>
      <vt:lpstr>Introduction to Bagging An ensemble method where multiple models (weak learners) are trained on different bootstrapped subsets of the training data. Predictions are averaged or voted on to produce the final output. </vt:lpstr>
      <vt:lpstr>Working Principle: Each model is trained on a random subset (with replacement) of the training data. Reduces variance and overfitting. Advantages: Can significantly improve accuracy and stability of a model. Useful for high-variance models like Decision Trees. Disadvantages: Can be computationally expensive due to multiple models being trained. </vt:lpstr>
      <vt:lpstr>Introduction to Boosting An ensemble technique where models are trained sequentially, with each new model correcting the errors made by the previous one. Focuses on improving the performance of weak models. Working Principle: Iteratively trains models by emphasizing misclassified points and updating their weights. </vt:lpstr>
      <vt:lpstr>Advantages: Often results in higher accuracy compared to other methods. Works well for both classification and regression tasks. Disadvantages: Prone to overfitting if not tuned properly. More sensitive to noisy data. </vt:lpstr>
      <vt:lpstr> Introduction to Stacking  Stacking (Stacked Generalization) is an ensemble learning technique that combines multiple models to improve predictive performance. Meta-model: A second-level model is trained to combine predictions from multiple base models. Example: Decision Trees, KNN, SVM, etc., act as base models. The meta-model typically uses the outputs (predictions) from base models to make a final prediction. </vt:lpstr>
      <vt:lpstr>Dataset 1 Description: The Wine Quality dataset contains chemical properties of red quality ratings. Features: 11 continuous attributes (e.g., fixed acidity,  volatile acidity, citric acid, etc.) Target: Quality (rating from 0 to 10) Length: 1599 instances (red wine). Task: Predict wine quality (classification).</vt:lpstr>
      <vt:lpstr>PowerPoint Presentation</vt:lpstr>
      <vt:lpstr> </vt:lpstr>
      <vt:lpstr>Dataset 2 Description: Contains information on Titanic passengers to predict survival  (1 = survived, 0 = did not survive). Features: Age, Sex, Fare, Class, and others. Length: 891 instances. Task: Predict survival (binary classification). 891 * 10</vt:lpstr>
      <vt:lpstr>PowerPoint Presentation</vt:lpstr>
      <vt:lpstr>Comparison of Decision Tree, Bagging, Boosting  and Stacking on Titanic Dataset </vt:lpstr>
      <vt:lpstr>Model Comparison Wine Dataset  Stacking delivers the highest Test Accuracy (88.75%), outperforming all other models. Boosting follows closely with 87.81% Test Accuracy, showing its strong performance on this dataset. Decision Tree had a perfect Train Accuracy but overfits, which results in a slightly lower  Test Accuracy of 87.19%. Bagging reduces overfitting compared to the DecisionTree but doesn't surpass Boosting and Stacking.</vt:lpstr>
      <vt:lpstr>Model Comparison: Titanic Dataset Stacking achieves the highest Test Accuracy of 82.68%,  outperforming all other models on this dataset. Decision Tree overfits, with a high Train Accuracy of  98.03%, but it struggles with generalization, leading to  79.33% on the test set. Bagging and Boosting have similar performance on the  Titanic Test Accuracy (79.33%). Stacking proves to be more robust and effective, yielding a higher Test Accuracy compared to the individual models.</vt:lpstr>
      <vt:lpstr>Conclusion and Final Thoughts Stacking is the top performer for both datasets, as it combines the predictions of multiple models for enhanced accuracy. Boosting and Bagging provide strong performance for different kinds of problems, reducing overfitting and increasing stability. Decision Trees are simple and interpretable but may suffer from overfitting if not controlled. Final Insight: While each method has its strengths, Stacking stands out as a robust solution for improving predictive accuracy by leveraging the power of multiple base models.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rupesh sharma</dc:creator>
  <cp:lastModifiedBy>rupesh sharma</cp:lastModifiedBy>
  <cp:revision>8</cp:revision>
  <dcterms:created xsi:type="dcterms:W3CDTF">2025-04-28T02:43:06Z</dcterms:created>
  <dcterms:modified xsi:type="dcterms:W3CDTF">2025-09-08T04:22:24Z</dcterms:modified>
</cp:coreProperties>
</file>