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8" r:id="rId12"/>
    <p:sldId id="270" r:id="rId13"/>
    <p:sldId id="271" r:id="rId14"/>
    <p:sldId id="269"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6B1B0-B0BE-4144-9816-2948CD489BBA}"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07A06EE-A573-40A9-A490-C1E9B482CC1B}" type="slidenum">
              <a:rPr lang="en-IN" smtClean="0"/>
              <a:t>‹#›</a:t>
            </a:fld>
            <a:endParaRPr lang="en-IN"/>
          </a:p>
        </p:txBody>
      </p:sp>
    </p:spTree>
    <p:extLst>
      <p:ext uri="{BB962C8B-B14F-4D97-AF65-F5344CB8AC3E}">
        <p14:creationId xmlns:p14="http://schemas.microsoft.com/office/powerpoint/2010/main" val="311564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6B1B0-B0BE-4144-9816-2948CD489BBA}"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47576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6B1B0-B0BE-4144-9816-2948CD489BBA}"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217780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6B1B0-B0BE-4144-9816-2948CD489BBA}"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57811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1F6B1B0-B0BE-4144-9816-2948CD489BBA}" type="datetimeFigureOut">
              <a:rPr lang="en-IN" smtClean="0"/>
              <a:t>11-06-2024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07A06EE-A573-40A9-A490-C1E9B482CC1B}" type="slidenum">
              <a:rPr lang="en-IN" smtClean="0"/>
              <a:t>‹#›</a:t>
            </a:fld>
            <a:endParaRPr lang="en-IN"/>
          </a:p>
        </p:txBody>
      </p:sp>
    </p:spTree>
    <p:extLst>
      <p:ext uri="{BB962C8B-B14F-4D97-AF65-F5344CB8AC3E}">
        <p14:creationId xmlns:p14="http://schemas.microsoft.com/office/powerpoint/2010/main" val="242629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6B1B0-B0BE-4144-9816-2948CD489BBA}"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205544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6B1B0-B0BE-4144-9816-2948CD489BBA}"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248630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6B1B0-B0BE-4144-9816-2948CD489BBA}"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396524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6B1B0-B0BE-4144-9816-2948CD489BBA}"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29161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6B1B0-B0BE-4144-9816-2948CD489BBA}"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58810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6B1B0-B0BE-4144-9816-2948CD489BBA}" type="datetimeFigureOut">
              <a:rPr lang="en-IN" smtClean="0"/>
              <a:t>11-06-2024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07A06EE-A573-40A9-A490-C1E9B482CC1B}" type="slidenum">
              <a:rPr lang="en-IN" smtClean="0"/>
              <a:t>‹#›</a:t>
            </a:fld>
            <a:endParaRPr lang="en-IN"/>
          </a:p>
        </p:txBody>
      </p:sp>
    </p:spTree>
    <p:extLst>
      <p:ext uri="{BB962C8B-B14F-4D97-AF65-F5344CB8AC3E}">
        <p14:creationId xmlns:p14="http://schemas.microsoft.com/office/powerpoint/2010/main" val="308079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1F6B1B0-B0BE-4144-9816-2948CD489BBA}" type="datetimeFigureOut">
              <a:rPr lang="en-IN" smtClean="0"/>
              <a:t>11-06-2024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07A06EE-A573-40A9-A490-C1E9B482CC1B}" type="slidenum">
              <a:rPr lang="en-IN" smtClean="0"/>
              <a:t>‹#›</a:t>
            </a:fld>
            <a:endParaRPr lang="en-IN"/>
          </a:p>
        </p:txBody>
      </p:sp>
    </p:spTree>
    <p:extLst>
      <p:ext uri="{BB962C8B-B14F-4D97-AF65-F5344CB8AC3E}">
        <p14:creationId xmlns:p14="http://schemas.microsoft.com/office/powerpoint/2010/main" val="2561226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01CD-3AF6-5E9D-0921-1C090114D40C}"/>
              </a:ext>
            </a:extLst>
          </p:cNvPr>
          <p:cNvSpPr>
            <a:spLocks noGrp="1"/>
          </p:cNvSpPr>
          <p:nvPr>
            <p:ph type="ctrTitle"/>
          </p:nvPr>
        </p:nvSpPr>
        <p:spPr>
          <a:xfrm>
            <a:off x="1524000" y="1268361"/>
            <a:ext cx="9311148" cy="1987599"/>
          </a:xfrm>
        </p:spPr>
        <p:txBody>
          <a:bodyPr/>
          <a:lstStyle/>
          <a:p>
            <a:r>
              <a:rPr lang="en-IN" dirty="0"/>
              <a:t>Stock price prediction Application</a:t>
            </a:r>
          </a:p>
        </p:txBody>
      </p:sp>
      <p:sp>
        <p:nvSpPr>
          <p:cNvPr id="3" name="Subtitle 2">
            <a:extLst>
              <a:ext uri="{FF2B5EF4-FFF2-40B4-BE49-F238E27FC236}">
                <a16:creationId xmlns:a16="http://schemas.microsoft.com/office/drawing/2014/main" id="{E86D3D86-B55A-1DB2-7316-77634E1747DD}"/>
              </a:ext>
            </a:extLst>
          </p:cNvPr>
          <p:cNvSpPr>
            <a:spLocks noGrp="1"/>
          </p:cNvSpPr>
          <p:nvPr>
            <p:ph type="subTitle" idx="1"/>
          </p:nvPr>
        </p:nvSpPr>
        <p:spPr>
          <a:xfrm>
            <a:off x="1524000" y="3602038"/>
            <a:ext cx="9596284" cy="2631614"/>
          </a:xfrm>
        </p:spPr>
        <p:txBody>
          <a:bodyPr>
            <a:normAutofit/>
          </a:bodyPr>
          <a:lstStyle/>
          <a:p>
            <a:endParaRPr lang="en-IN" dirty="0"/>
          </a:p>
          <a:p>
            <a:endParaRPr lang="en-IN" dirty="0"/>
          </a:p>
          <a:p>
            <a:endParaRPr lang="en-IN" dirty="0"/>
          </a:p>
          <a:p>
            <a:r>
              <a:rPr lang="en-IN" dirty="0"/>
              <a:t>Made by –</a:t>
            </a:r>
          </a:p>
          <a:p>
            <a:r>
              <a:rPr lang="en-IN" dirty="0"/>
              <a:t>Rupesh Sharma(22BTC35156)</a:t>
            </a:r>
          </a:p>
          <a:p>
            <a:endParaRPr lang="en-IN" dirty="0"/>
          </a:p>
        </p:txBody>
      </p:sp>
    </p:spTree>
    <p:extLst>
      <p:ext uri="{BB962C8B-B14F-4D97-AF65-F5344CB8AC3E}">
        <p14:creationId xmlns:p14="http://schemas.microsoft.com/office/powerpoint/2010/main" val="64088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1B6A0-6FD2-5481-1FB3-44CE21EB1AEE}"/>
              </a:ext>
            </a:extLst>
          </p:cNvPr>
          <p:cNvSpPr txBox="1"/>
          <p:nvPr/>
        </p:nvSpPr>
        <p:spPr>
          <a:xfrm>
            <a:off x="580103" y="501445"/>
            <a:ext cx="11385755" cy="646331"/>
          </a:xfrm>
          <a:prstGeom prst="rect">
            <a:avLst/>
          </a:prstGeom>
          <a:noFill/>
        </p:spPr>
        <p:txBody>
          <a:bodyPr wrap="square" rtlCol="0">
            <a:spAutoFit/>
          </a:bodyPr>
          <a:lstStyle/>
          <a:p>
            <a:r>
              <a:rPr lang="en-IN" dirty="0"/>
              <a:t>In the last section of this step we divided our data of both the arrays in two parts : training data and testing data</a:t>
            </a:r>
          </a:p>
          <a:p>
            <a:endParaRPr lang="en-IN" dirty="0"/>
          </a:p>
        </p:txBody>
      </p:sp>
      <p:pic>
        <p:nvPicPr>
          <p:cNvPr id="4" name="Picture 3">
            <a:extLst>
              <a:ext uri="{FF2B5EF4-FFF2-40B4-BE49-F238E27FC236}">
                <a16:creationId xmlns:a16="http://schemas.microsoft.com/office/drawing/2014/main" id="{418BA0A4-C7C0-F0D7-AD04-93DEF0AE75AC}"/>
              </a:ext>
            </a:extLst>
          </p:cNvPr>
          <p:cNvPicPr>
            <a:picLocks noChangeAspect="1"/>
          </p:cNvPicPr>
          <p:nvPr/>
        </p:nvPicPr>
        <p:blipFill>
          <a:blip r:embed="rId2"/>
          <a:stretch>
            <a:fillRect/>
          </a:stretch>
        </p:blipFill>
        <p:spPr>
          <a:xfrm>
            <a:off x="673147" y="979510"/>
            <a:ext cx="4449459" cy="4138652"/>
          </a:xfrm>
          <a:prstGeom prst="rect">
            <a:avLst/>
          </a:prstGeom>
        </p:spPr>
      </p:pic>
      <p:cxnSp>
        <p:nvCxnSpPr>
          <p:cNvPr id="6" name="Straight Connector 5">
            <a:extLst>
              <a:ext uri="{FF2B5EF4-FFF2-40B4-BE49-F238E27FC236}">
                <a16:creationId xmlns:a16="http://schemas.microsoft.com/office/drawing/2014/main" id="{DC891337-29F8-2F34-4270-FCA02060152F}"/>
              </a:ext>
            </a:extLst>
          </p:cNvPr>
          <p:cNvCxnSpPr>
            <a:cxnSpLocks/>
          </p:cNvCxnSpPr>
          <p:nvPr/>
        </p:nvCxnSpPr>
        <p:spPr>
          <a:xfrm flipV="1">
            <a:off x="19664" y="3942735"/>
            <a:ext cx="5801033" cy="6882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647FD1C-B05C-664B-7DBD-EA0048BFA4B7}"/>
              </a:ext>
            </a:extLst>
          </p:cNvPr>
          <p:cNvPicPr>
            <a:picLocks noChangeAspect="1"/>
          </p:cNvPicPr>
          <p:nvPr/>
        </p:nvPicPr>
        <p:blipFill>
          <a:blip r:embed="rId3"/>
          <a:stretch>
            <a:fillRect/>
          </a:stretch>
        </p:blipFill>
        <p:spPr>
          <a:xfrm>
            <a:off x="6474180" y="2691094"/>
            <a:ext cx="4277322" cy="1286054"/>
          </a:xfrm>
          <a:prstGeom prst="rect">
            <a:avLst/>
          </a:prstGeom>
        </p:spPr>
      </p:pic>
      <p:pic>
        <p:nvPicPr>
          <p:cNvPr id="11" name="Picture 10">
            <a:extLst>
              <a:ext uri="{FF2B5EF4-FFF2-40B4-BE49-F238E27FC236}">
                <a16:creationId xmlns:a16="http://schemas.microsoft.com/office/drawing/2014/main" id="{93E67A77-DFAF-010D-CDEB-9761A8C0C8DD}"/>
              </a:ext>
            </a:extLst>
          </p:cNvPr>
          <p:cNvPicPr>
            <a:picLocks noChangeAspect="1"/>
          </p:cNvPicPr>
          <p:nvPr/>
        </p:nvPicPr>
        <p:blipFill>
          <a:blip r:embed="rId4"/>
          <a:stretch>
            <a:fillRect/>
          </a:stretch>
        </p:blipFill>
        <p:spPr>
          <a:xfrm>
            <a:off x="5820697" y="4365523"/>
            <a:ext cx="5812892" cy="2143432"/>
          </a:xfrm>
          <a:prstGeom prst="rect">
            <a:avLst/>
          </a:prstGeom>
        </p:spPr>
      </p:pic>
    </p:spTree>
    <p:extLst>
      <p:ext uri="{BB962C8B-B14F-4D97-AF65-F5344CB8AC3E}">
        <p14:creationId xmlns:p14="http://schemas.microsoft.com/office/powerpoint/2010/main" val="80264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AB9F-BA44-1746-97E8-8A277AB87C4F}"/>
              </a:ext>
            </a:extLst>
          </p:cNvPr>
          <p:cNvSpPr>
            <a:spLocks noGrp="1"/>
          </p:cNvSpPr>
          <p:nvPr>
            <p:ph type="title"/>
          </p:nvPr>
        </p:nvSpPr>
        <p:spPr>
          <a:xfrm>
            <a:off x="2162310" y="541758"/>
            <a:ext cx="7729728" cy="1188720"/>
          </a:xfrm>
        </p:spPr>
        <p:txBody>
          <a:bodyPr>
            <a:normAutofit fontScale="90000"/>
          </a:bodyPr>
          <a:lstStyle/>
          <a:p>
            <a:r>
              <a:rPr lang="en-IN" dirty="0"/>
              <a:t>3. Model selection &amp; Creation of models shape</a:t>
            </a:r>
          </a:p>
        </p:txBody>
      </p:sp>
      <p:sp>
        <p:nvSpPr>
          <p:cNvPr id="3" name="Content Placeholder 2">
            <a:extLst>
              <a:ext uri="{FF2B5EF4-FFF2-40B4-BE49-F238E27FC236}">
                <a16:creationId xmlns:a16="http://schemas.microsoft.com/office/drawing/2014/main" id="{540F4219-7776-5D13-26E8-B0C7E531AB5F}"/>
              </a:ext>
            </a:extLst>
          </p:cNvPr>
          <p:cNvSpPr>
            <a:spLocks noGrp="1"/>
          </p:cNvSpPr>
          <p:nvPr>
            <p:ph idx="1"/>
          </p:nvPr>
        </p:nvSpPr>
        <p:spPr>
          <a:xfrm>
            <a:off x="769374" y="1946787"/>
            <a:ext cx="10515600" cy="3293807"/>
          </a:xfrm>
        </p:spPr>
        <p:txBody>
          <a:bodyPr/>
          <a:lstStyle/>
          <a:p>
            <a:r>
              <a:rPr lang="en-US" sz="1800" b="0" i="0" u="none" strike="noStrike" baseline="0" dirty="0">
                <a:solidFill>
                  <a:srgbClr val="000000"/>
                </a:solidFill>
                <a:latin typeface="Calibri" panose="020F0502020204030204" pitchFamily="34" charset="0"/>
              </a:rPr>
              <a:t>For our project we have used an </a:t>
            </a:r>
            <a:r>
              <a:rPr lang="en-US" sz="1800" b="1" i="0" u="none" strike="noStrike" baseline="0" dirty="0">
                <a:solidFill>
                  <a:srgbClr val="000000"/>
                </a:solidFill>
                <a:latin typeface="Calibri" panose="020F0502020204030204" pitchFamily="34" charset="0"/>
              </a:rPr>
              <a:t>LSTM (Long Short-Term Memory) </a:t>
            </a:r>
            <a:r>
              <a:rPr lang="en-US" sz="1800" b="0" i="0" u="none" strike="noStrike" baseline="0" dirty="0">
                <a:solidFill>
                  <a:srgbClr val="000000"/>
                </a:solidFill>
                <a:latin typeface="Calibri" panose="020F0502020204030204" pitchFamily="34" charset="0"/>
              </a:rPr>
              <a:t>model, which is a type of Recurrent Neural Network (RNN). LSTMs are particularly well-suited for sequence prediction problems due to their ability to learn long-term dependencies in data. LSTM are very effective in this type of data because they have the ability to capture long term data sequence. </a:t>
            </a:r>
          </a:p>
          <a:p>
            <a:r>
              <a:rPr lang="en-US" sz="1800" b="0" i="0" u="none" strike="noStrike" baseline="0" dirty="0">
                <a:solidFill>
                  <a:srgbClr val="000000"/>
                </a:solidFill>
                <a:latin typeface="Calibri" panose="020F0502020204030204" pitchFamily="34" charset="0"/>
              </a:rPr>
              <a:t>There are many other models that are also available that can also be used for example – Support vector regression, quadratic regression ,Random forest. Each of these models has its own strengths and weaknesses, and the choice of model depends on the specific characteristics of your data and the nature of the prediction problem. </a:t>
            </a:r>
            <a:endParaRPr lang="en-IN" dirty="0"/>
          </a:p>
        </p:txBody>
      </p:sp>
    </p:spTree>
    <p:extLst>
      <p:ext uri="{BB962C8B-B14F-4D97-AF65-F5344CB8AC3E}">
        <p14:creationId xmlns:p14="http://schemas.microsoft.com/office/powerpoint/2010/main" val="254968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EC869-2BD5-6820-3E1C-8DE1819D8866}"/>
              </a:ext>
            </a:extLst>
          </p:cNvPr>
          <p:cNvSpPr txBox="1"/>
          <p:nvPr/>
        </p:nvSpPr>
        <p:spPr>
          <a:xfrm>
            <a:off x="363794" y="363793"/>
            <a:ext cx="11631561" cy="369332"/>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After this we used </a:t>
            </a:r>
            <a:r>
              <a:rPr lang="en-US" sz="1800" b="0" i="0" u="none" strike="noStrike" baseline="0" dirty="0" err="1">
                <a:solidFill>
                  <a:srgbClr val="000000"/>
                </a:solidFill>
                <a:latin typeface="Calibri" panose="020F0502020204030204" pitchFamily="34" charset="0"/>
              </a:rPr>
              <a:t>Keras</a:t>
            </a:r>
            <a:r>
              <a:rPr lang="en-US" sz="1800" b="0" i="0" u="none" strike="noStrike" baseline="0" dirty="0">
                <a:solidFill>
                  <a:srgbClr val="000000"/>
                </a:solidFill>
                <a:latin typeface="Calibri" panose="020F0502020204030204" pitchFamily="34" charset="0"/>
              </a:rPr>
              <a:t> sequential models to create Design of the model </a:t>
            </a:r>
          </a:p>
        </p:txBody>
      </p:sp>
      <p:pic>
        <p:nvPicPr>
          <p:cNvPr id="4" name="Picture 3">
            <a:extLst>
              <a:ext uri="{FF2B5EF4-FFF2-40B4-BE49-F238E27FC236}">
                <a16:creationId xmlns:a16="http://schemas.microsoft.com/office/drawing/2014/main" id="{8F66D0CC-2489-FEFE-432A-C4D97EE602B7}"/>
              </a:ext>
            </a:extLst>
          </p:cNvPr>
          <p:cNvPicPr>
            <a:picLocks noChangeAspect="1"/>
          </p:cNvPicPr>
          <p:nvPr/>
        </p:nvPicPr>
        <p:blipFill>
          <a:blip r:embed="rId2"/>
          <a:stretch>
            <a:fillRect/>
          </a:stretch>
        </p:blipFill>
        <p:spPr>
          <a:xfrm>
            <a:off x="440105" y="980639"/>
            <a:ext cx="7201905" cy="1829055"/>
          </a:xfrm>
          <a:prstGeom prst="rect">
            <a:avLst/>
          </a:prstGeom>
        </p:spPr>
      </p:pic>
      <p:sp>
        <p:nvSpPr>
          <p:cNvPr id="5" name="TextBox 4">
            <a:extLst>
              <a:ext uri="{FF2B5EF4-FFF2-40B4-BE49-F238E27FC236}">
                <a16:creationId xmlns:a16="http://schemas.microsoft.com/office/drawing/2014/main" id="{7C26FE7D-2B95-A8C2-1396-D52C9AEBAC3C}"/>
              </a:ext>
            </a:extLst>
          </p:cNvPr>
          <p:cNvSpPr txBox="1"/>
          <p:nvPr/>
        </p:nvSpPr>
        <p:spPr>
          <a:xfrm>
            <a:off x="363794" y="3094253"/>
            <a:ext cx="11211121" cy="3416320"/>
          </a:xfrm>
          <a:prstGeom prst="rect">
            <a:avLst/>
          </a:prstGeom>
          <a:noFill/>
        </p:spPr>
        <p:txBody>
          <a:bodyPr wrap="square" rtlCol="0">
            <a:spAutoFit/>
          </a:bodyPr>
          <a:lstStyle/>
          <a:p>
            <a:r>
              <a:rPr lang="en-IN" sz="1800" b="0" i="0" u="none" strike="noStrike" baseline="0" dirty="0">
                <a:solidFill>
                  <a:srgbClr val="000000"/>
                </a:solidFill>
                <a:latin typeface="Times New Roman" panose="02020603050405020304" pitchFamily="18" charset="0"/>
              </a:rPr>
              <a:t>1. Initialize the Model: </a:t>
            </a:r>
          </a:p>
          <a:p>
            <a:r>
              <a:rPr lang="en-US" sz="1800" b="0" i="0" u="none" strike="noStrike" baseline="0" dirty="0">
                <a:solidFill>
                  <a:srgbClr val="000000"/>
                </a:solidFill>
                <a:latin typeface="Courier New" panose="02070309020205020404" pitchFamily="49" charset="0"/>
              </a:rPr>
              <a:t>o model = Sequential()</a:t>
            </a:r>
            <a:r>
              <a:rPr lang="en-US" sz="1800" b="0" i="0" u="none" strike="noStrike" baseline="0" dirty="0">
                <a:solidFill>
                  <a:srgbClr val="000000"/>
                </a:solidFill>
                <a:latin typeface="Times New Roman" panose="02020603050405020304" pitchFamily="18" charset="0"/>
              </a:rPr>
              <a:t>: This creates a new sequential model, which is a linear stack of layers. </a:t>
            </a:r>
          </a:p>
          <a:p>
            <a:r>
              <a:rPr lang="en-IN" sz="1800" b="0" i="0" u="none" strike="noStrike" baseline="0" dirty="0">
                <a:solidFill>
                  <a:srgbClr val="000000"/>
                </a:solidFill>
                <a:latin typeface="Times New Roman" panose="02020603050405020304" pitchFamily="18" charset="0"/>
              </a:rPr>
              <a:t>2. First LSTM Layer: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err="1">
                <a:solidFill>
                  <a:srgbClr val="000000"/>
                </a:solidFill>
                <a:latin typeface="Courier New" panose="02070309020205020404" pitchFamily="49" charset="0"/>
              </a:rPr>
              <a:t>model.add</a:t>
            </a:r>
            <a:r>
              <a:rPr lang="en-US" sz="1800" b="0" i="0" u="none" strike="noStrike" baseline="0" dirty="0">
                <a:solidFill>
                  <a:srgbClr val="000000"/>
                </a:solidFill>
                <a:latin typeface="Courier New" panose="02070309020205020404" pitchFamily="49" charset="0"/>
              </a:rPr>
              <a:t>(LSTM(128, </a:t>
            </a:r>
            <a:r>
              <a:rPr lang="en-US" sz="1800" b="0" i="0" u="none" strike="noStrike" baseline="0" dirty="0" err="1">
                <a:solidFill>
                  <a:srgbClr val="000000"/>
                </a:solidFill>
                <a:latin typeface="Courier New" panose="02070309020205020404" pitchFamily="49" charset="0"/>
              </a:rPr>
              <a:t>return_sequences</a:t>
            </a:r>
            <a:r>
              <a:rPr lang="en-US" sz="1800" b="0" i="0" u="none" strike="noStrike" baseline="0" dirty="0">
                <a:solidFill>
                  <a:srgbClr val="000000"/>
                </a:solidFill>
                <a:latin typeface="Courier New" panose="02070309020205020404" pitchFamily="49" charset="0"/>
              </a:rPr>
              <a:t>=True, </a:t>
            </a:r>
            <a:r>
              <a:rPr lang="en-US" sz="1800" b="0" i="0" u="none" strike="noStrike" baseline="0" dirty="0" err="1">
                <a:solidFill>
                  <a:srgbClr val="000000"/>
                </a:solidFill>
                <a:latin typeface="Courier New" panose="02070309020205020404" pitchFamily="49" charset="0"/>
              </a:rPr>
              <a:t>input_shape</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x_train.shape</a:t>
            </a:r>
            <a:r>
              <a:rPr lang="en-US" sz="1800" b="0" i="0" u="none" strike="noStrike" baseline="0" dirty="0">
                <a:solidFill>
                  <a:srgbClr val="000000"/>
                </a:solidFill>
                <a:latin typeface="Courier New" panose="02070309020205020404" pitchFamily="49" charset="0"/>
              </a:rPr>
              <a:t>[1],1)))</a:t>
            </a:r>
            <a:r>
              <a:rPr lang="en-US" sz="1800" b="0" i="0" u="none" strike="noStrike" baseline="0" dirty="0">
                <a:solidFill>
                  <a:srgbClr val="000000"/>
                </a:solidFill>
                <a:latin typeface="Times New Roman" panose="02020603050405020304" pitchFamily="18" charset="0"/>
              </a:rPr>
              <a:t>: Adds an LSTM layer with 128 units. </a:t>
            </a:r>
          </a:p>
          <a:p>
            <a:r>
              <a:rPr lang="en-US" sz="1800" b="0" i="0" u="none" strike="noStrike" baseline="0" dirty="0">
                <a:solidFill>
                  <a:srgbClr val="000000"/>
                </a:solidFill>
                <a:latin typeface="Wingdings" panose="05000000000000000000" pitchFamily="2" charset="2"/>
              </a:rPr>
              <a:t> </a:t>
            </a:r>
            <a:r>
              <a:rPr lang="en-US" sz="1800" b="0" i="0" u="none" strike="noStrike" baseline="0" dirty="0" err="1">
                <a:solidFill>
                  <a:srgbClr val="000000"/>
                </a:solidFill>
                <a:latin typeface="Courier New" panose="02070309020205020404" pitchFamily="49" charset="0"/>
              </a:rPr>
              <a:t>return_sequences</a:t>
            </a:r>
            <a:r>
              <a:rPr lang="en-US" sz="1800" b="0" i="0" u="none" strike="noStrike" baseline="0" dirty="0">
                <a:solidFill>
                  <a:srgbClr val="000000"/>
                </a:solidFill>
                <a:latin typeface="Courier New" panose="02070309020205020404" pitchFamily="49" charset="0"/>
              </a:rPr>
              <a:t>=True</a:t>
            </a:r>
            <a:r>
              <a:rPr lang="en-US" sz="1800" b="0" i="0" u="none" strike="noStrike" baseline="0" dirty="0">
                <a:solidFill>
                  <a:srgbClr val="000000"/>
                </a:solidFill>
                <a:latin typeface="Times New Roman" panose="02020603050405020304" pitchFamily="18" charset="0"/>
              </a:rPr>
              <a:t>: Ensures that the LSTM layer outputs the full sequence of outputs for the next LSTM layer. </a:t>
            </a:r>
          </a:p>
          <a:p>
            <a:r>
              <a:rPr lang="en-US" sz="1800" b="0" i="0" u="none" strike="noStrike" baseline="0" dirty="0">
                <a:solidFill>
                  <a:srgbClr val="000000"/>
                </a:solidFill>
                <a:latin typeface="Wingdings" panose="05000000000000000000" pitchFamily="2" charset="2"/>
              </a:rPr>
              <a:t> </a:t>
            </a:r>
            <a:r>
              <a:rPr lang="en-US" sz="1800" b="0" i="0" u="none" strike="noStrike" baseline="0" dirty="0" err="1">
                <a:solidFill>
                  <a:srgbClr val="000000"/>
                </a:solidFill>
                <a:latin typeface="Courier New" panose="02070309020205020404" pitchFamily="49" charset="0"/>
              </a:rPr>
              <a:t>input_shape</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x_train.shape</a:t>
            </a:r>
            <a:r>
              <a:rPr lang="en-US" sz="1800" b="0" i="0" u="none" strike="noStrike" baseline="0" dirty="0">
                <a:solidFill>
                  <a:srgbClr val="000000"/>
                </a:solidFill>
                <a:latin typeface="Courier New" panose="02070309020205020404" pitchFamily="49" charset="0"/>
              </a:rPr>
              <a:t>[1], 1)</a:t>
            </a:r>
            <a:r>
              <a:rPr lang="en-US" sz="1800" b="0" i="0" u="none" strike="noStrike" baseline="0" dirty="0">
                <a:solidFill>
                  <a:srgbClr val="000000"/>
                </a:solidFill>
                <a:latin typeface="Times New Roman" panose="02020603050405020304" pitchFamily="18" charset="0"/>
              </a:rPr>
              <a:t>: Specifies the shape of the input data (number of time steps, number of features). </a:t>
            </a:r>
          </a:p>
          <a:p>
            <a:r>
              <a:rPr lang="en-IN" sz="1800" b="0" i="0" u="none" strike="noStrike" baseline="0" dirty="0">
                <a:solidFill>
                  <a:srgbClr val="000000"/>
                </a:solidFill>
                <a:latin typeface="Times New Roman" panose="02020603050405020304" pitchFamily="18" charset="0"/>
              </a:rPr>
              <a:t>3. Second LSTM Layer: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err="1">
                <a:solidFill>
                  <a:srgbClr val="000000"/>
                </a:solidFill>
                <a:latin typeface="Courier New" panose="02070309020205020404" pitchFamily="49" charset="0"/>
              </a:rPr>
              <a:t>model.add</a:t>
            </a:r>
            <a:r>
              <a:rPr lang="en-US" sz="1800" b="0" i="0" u="none" strike="noStrike" baseline="0" dirty="0">
                <a:solidFill>
                  <a:srgbClr val="000000"/>
                </a:solidFill>
                <a:latin typeface="Courier New" panose="02070309020205020404" pitchFamily="49" charset="0"/>
              </a:rPr>
              <a:t>(LSTM(64, </a:t>
            </a:r>
            <a:r>
              <a:rPr lang="en-US" sz="1800" b="0" i="0" u="none" strike="noStrike" baseline="0" dirty="0" err="1">
                <a:solidFill>
                  <a:srgbClr val="000000"/>
                </a:solidFill>
                <a:latin typeface="Courier New" panose="02070309020205020404" pitchFamily="49" charset="0"/>
              </a:rPr>
              <a:t>return_sequences</a:t>
            </a:r>
            <a:r>
              <a:rPr lang="en-US" sz="1800" b="0" i="0" u="none" strike="noStrike" baseline="0" dirty="0">
                <a:solidFill>
                  <a:srgbClr val="000000"/>
                </a:solidFill>
                <a:latin typeface="Courier New" panose="02070309020205020404" pitchFamily="49" charset="0"/>
              </a:rPr>
              <a:t>=False))</a:t>
            </a:r>
            <a:r>
              <a:rPr lang="en-US" sz="1800" b="0" i="0" u="none" strike="noStrike" baseline="0" dirty="0">
                <a:solidFill>
                  <a:srgbClr val="000000"/>
                </a:solidFill>
                <a:latin typeface="Times New Roman" panose="02020603050405020304" pitchFamily="18" charset="0"/>
              </a:rPr>
              <a:t>: Adds another LSTM layer with 64 units. </a:t>
            </a:r>
          </a:p>
          <a:p>
            <a:r>
              <a:rPr lang="en-US" sz="1800" b="0" i="0" u="none" strike="noStrike" baseline="0" dirty="0">
                <a:solidFill>
                  <a:srgbClr val="000000"/>
                </a:solidFill>
                <a:latin typeface="Wingdings" panose="05000000000000000000" pitchFamily="2" charset="2"/>
              </a:rPr>
              <a:t> </a:t>
            </a:r>
            <a:r>
              <a:rPr lang="en-US" sz="1800" b="0" i="0" u="none" strike="noStrike" baseline="0" dirty="0" err="1">
                <a:solidFill>
                  <a:srgbClr val="000000"/>
                </a:solidFill>
                <a:latin typeface="Courier New" panose="02070309020205020404" pitchFamily="49" charset="0"/>
              </a:rPr>
              <a:t>return_sequences</a:t>
            </a:r>
            <a:r>
              <a:rPr lang="en-US" sz="1800" b="0" i="0" u="none" strike="noStrike" baseline="0" dirty="0">
                <a:solidFill>
                  <a:srgbClr val="000000"/>
                </a:solidFill>
                <a:latin typeface="Courier New" panose="02070309020205020404" pitchFamily="49" charset="0"/>
              </a:rPr>
              <a:t>=False</a:t>
            </a:r>
            <a:r>
              <a:rPr lang="en-US" sz="1800" b="0" i="0" u="none" strike="noStrike" baseline="0" dirty="0">
                <a:solidFill>
                  <a:srgbClr val="000000"/>
                </a:solidFill>
                <a:latin typeface="Times New Roman" panose="02020603050405020304" pitchFamily="18" charset="0"/>
              </a:rPr>
              <a:t>: Outputs only the last output in the sequence, since this is the final LSTM layer. </a:t>
            </a:r>
          </a:p>
        </p:txBody>
      </p:sp>
    </p:spTree>
    <p:extLst>
      <p:ext uri="{BB962C8B-B14F-4D97-AF65-F5344CB8AC3E}">
        <p14:creationId xmlns:p14="http://schemas.microsoft.com/office/powerpoint/2010/main" val="388866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F0447C-E42C-0598-D1D9-BB2E7DC33B7E}"/>
              </a:ext>
            </a:extLst>
          </p:cNvPr>
          <p:cNvSpPr txBox="1"/>
          <p:nvPr/>
        </p:nvSpPr>
        <p:spPr>
          <a:xfrm>
            <a:off x="727587" y="432619"/>
            <a:ext cx="11130116" cy="2031325"/>
          </a:xfrm>
          <a:prstGeom prst="rect">
            <a:avLst/>
          </a:prstGeom>
          <a:noFill/>
        </p:spPr>
        <p:txBody>
          <a:bodyPr wrap="square" rtlCol="0">
            <a:spAutoFit/>
          </a:bodyPr>
          <a:lstStyle/>
          <a:p>
            <a:pPr algn="l"/>
            <a:endParaRPr lang="en-IN"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Courier New" panose="02070309020205020404" pitchFamily="49" charset="0"/>
              </a:rPr>
              <a:t>First Dense Layer: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err="1">
                <a:solidFill>
                  <a:srgbClr val="000000"/>
                </a:solidFill>
                <a:latin typeface="Courier New" panose="02070309020205020404" pitchFamily="49" charset="0"/>
              </a:rPr>
              <a:t>model.add</a:t>
            </a:r>
            <a:r>
              <a:rPr lang="en-US" sz="1800" b="0" i="0" u="none" strike="noStrike" baseline="0" dirty="0">
                <a:solidFill>
                  <a:srgbClr val="000000"/>
                </a:solidFill>
                <a:latin typeface="Courier New" panose="02070309020205020404" pitchFamily="49" charset="0"/>
              </a:rPr>
              <a:t>(Dense(25))</a:t>
            </a:r>
            <a:r>
              <a:rPr lang="en-US" sz="1800" b="0" i="0" u="none" strike="noStrike" baseline="0" dirty="0">
                <a:solidFill>
                  <a:srgbClr val="000000"/>
                </a:solidFill>
                <a:latin typeface="Times New Roman" panose="02020603050405020304" pitchFamily="18" charset="0"/>
              </a:rPr>
              <a:t>: Adds a fully connected (dense) layer with 25 units. This layer helps in transforming the data from the LSTM layers. </a:t>
            </a:r>
            <a:endParaRPr lang="en-US"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Times New Roman" panose="02020603050405020304" pitchFamily="18" charset="0"/>
              </a:rPr>
              <a:t>5. Output Dense Layer: </a:t>
            </a:r>
          </a:p>
          <a:p>
            <a:r>
              <a:rPr lang="en-US" sz="1800" b="0" i="0" u="none" strike="noStrike" baseline="0" dirty="0">
                <a:solidFill>
                  <a:srgbClr val="000000"/>
                </a:solidFill>
                <a:latin typeface="Courier New" panose="02070309020205020404" pitchFamily="49" charset="0"/>
              </a:rPr>
              <a:t>o </a:t>
            </a:r>
            <a:r>
              <a:rPr lang="en-US" sz="1800" b="0" i="0" u="none" strike="noStrike" baseline="0" dirty="0" err="1">
                <a:solidFill>
                  <a:srgbClr val="000000"/>
                </a:solidFill>
                <a:latin typeface="Courier New" panose="02070309020205020404" pitchFamily="49" charset="0"/>
              </a:rPr>
              <a:t>model.add</a:t>
            </a:r>
            <a:r>
              <a:rPr lang="en-US" sz="1800" b="0" i="0" u="none" strike="noStrike" baseline="0" dirty="0">
                <a:solidFill>
                  <a:srgbClr val="000000"/>
                </a:solidFill>
                <a:latin typeface="Courier New" panose="02070309020205020404" pitchFamily="49" charset="0"/>
              </a:rPr>
              <a:t>(Dense(1))</a:t>
            </a:r>
            <a:r>
              <a:rPr lang="en-US" sz="1800" b="0" i="0" u="none" strike="noStrike" baseline="0" dirty="0">
                <a:solidFill>
                  <a:srgbClr val="000000"/>
                </a:solidFill>
                <a:latin typeface="Times New Roman" panose="02020603050405020304" pitchFamily="18" charset="0"/>
              </a:rPr>
              <a:t>: Adds the final fully connected layer </a:t>
            </a:r>
            <a:endParaRPr lang="en-US" sz="1800" b="0" i="0" u="none" strike="noStrike" baseline="0" dirty="0">
              <a:solidFill>
                <a:srgbClr val="000000"/>
              </a:solidFill>
              <a:latin typeface="Courier New" panose="02070309020205020404" pitchFamily="49" charset="0"/>
            </a:endParaRPr>
          </a:p>
          <a:p>
            <a:endParaRPr lang="en-IN" dirty="0"/>
          </a:p>
        </p:txBody>
      </p:sp>
    </p:spTree>
    <p:extLst>
      <p:ext uri="{BB962C8B-B14F-4D97-AF65-F5344CB8AC3E}">
        <p14:creationId xmlns:p14="http://schemas.microsoft.com/office/powerpoint/2010/main" val="325351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4974-AFAC-8865-4C8A-555920865D61}"/>
              </a:ext>
            </a:extLst>
          </p:cNvPr>
          <p:cNvSpPr>
            <a:spLocks noGrp="1"/>
          </p:cNvSpPr>
          <p:nvPr>
            <p:ph type="title"/>
          </p:nvPr>
        </p:nvSpPr>
        <p:spPr>
          <a:xfrm>
            <a:off x="2231136" y="392796"/>
            <a:ext cx="7729728" cy="1188720"/>
          </a:xfrm>
        </p:spPr>
        <p:txBody>
          <a:bodyPr/>
          <a:lstStyle/>
          <a:p>
            <a:r>
              <a:rPr lang="en-IN" dirty="0"/>
              <a:t>4) Training the model</a:t>
            </a:r>
          </a:p>
        </p:txBody>
      </p:sp>
      <p:pic>
        <p:nvPicPr>
          <p:cNvPr id="5" name="Content Placeholder 4">
            <a:extLst>
              <a:ext uri="{FF2B5EF4-FFF2-40B4-BE49-F238E27FC236}">
                <a16:creationId xmlns:a16="http://schemas.microsoft.com/office/drawing/2014/main" id="{639E4DB4-40AF-588C-DC5B-853F5528EE64}"/>
              </a:ext>
            </a:extLst>
          </p:cNvPr>
          <p:cNvPicPr>
            <a:picLocks noGrp="1" noChangeAspect="1"/>
          </p:cNvPicPr>
          <p:nvPr>
            <p:ph idx="1"/>
          </p:nvPr>
        </p:nvPicPr>
        <p:blipFill>
          <a:blip r:embed="rId2"/>
          <a:stretch>
            <a:fillRect/>
          </a:stretch>
        </p:blipFill>
        <p:spPr>
          <a:xfrm>
            <a:off x="838200" y="1601832"/>
            <a:ext cx="6144482" cy="1200318"/>
          </a:xfrm>
        </p:spPr>
      </p:pic>
      <p:sp>
        <p:nvSpPr>
          <p:cNvPr id="6" name="TextBox 5">
            <a:extLst>
              <a:ext uri="{FF2B5EF4-FFF2-40B4-BE49-F238E27FC236}">
                <a16:creationId xmlns:a16="http://schemas.microsoft.com/office/drawing/2014/main" id="{D2C52999-42A0-E7D8-26FA-8796A1BC0F5D}"/>
              </a:ext>
            </a:extLst>
          </p:cNvPr>
          <p:cNvSpPr txBox="1"/>
          <p:nvPr/>
        </p:nvSpPr>
        <p:spPr>
          <a:xfrm>
            <a:off x="943897" y="3205316"/>
            <a:ext cx="9822426" cy="2031325"/>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Here </a:t>
            </a:r>
            <a:r>
              <a:rPr lang="en-US" sz="1800" b="0" i="0" u="none" strike="noStrike" baseline="0" dirty="0" err="1">
                <a:solidFill>
                  <a:srgbClr val="000000"/>
                </a:solidFill>
                <a:latin typeface="Calibri" panose="020F0502020204030204" pitchFamily="34" charset="0"/>
              </a:rPr>
              <a:t>X_train</a:t>
            </a:r>
            <a:r>
              <a:rPr lang="en-US" sz="1800" b="0" i="0" u="none" strike="noStrike" baseline="0" dirty="0">
                <a:solidFill>
                  <a:srgbClr val="000000"/>
                </a:solidFill>
                <a:latin typeface="Calibri" panose="020F0502020204030204" pitchFamily="34" charset="0"/>
              </a:rPr>
              <a:t> (day 1 to n-100days data),</a:t>
            </a:r>
            <a:r>
              <a:rPr lang="en-US" sz="1800" b="0" i="0" u="none" strike="noStrike" baseline="0" dirty="0" err="1">
                <a:solidFill>
                  <a:srgbClr val="000000"/>
                </a:solidFill>
                <a:latin typeface="Calibri" panose="020F0502020204030204" pitchFamily="34" charset="0"/>
              </a:rPr>
              <a:t>Y_train</a:t>
            </a:r>
            <a:r>
              <a:rPr lang="en-US" sz="1800" b="0" i="0" u="none" strike="noStrike" baseline="0" dirty="0">
                <a:solidFill>
                  <a:srgbClr val="000000"/>
                </a:solidFill>
                <a:latin typeface="Calibri" panose="020F0502020204030204" pitchFamily="34" charset="0"/>
              </a:rPr>
              <a:t>(day 100 to n days data) are the </a:t>
            </a:r>
            <a:r>
              <a:rPr lang="en-US" sz="1800" b="0" i="0" u="none" strike="noStrike" baseline="0" dirty="0" err="1">
                <a:solidFill>
                  <a:srgbClr val="000000"/>
                </a:solidFill>
                <a:latin typeface="Calibri" panose="020F0502020204030204" pitchFamily="34" charset="0"/>
              </a:rPr>
              <a:t>lables</a:t>
            </a:r>
            <a:r>
              <a:rPr lang="en-US" sz="1800" b="0" i="0" u="none" strike="noStrike" baseline="0" dirty="0">
                <a:solidFill>
                  <a:srgbClr val="000000"/>
                </a:solidFill>
                <a:latin typeface="Calibri" panose="020F0502020204030204" pitchFamily="34" charset="0"/>
              </a:rPr>
              <a:t> which are given to our model. Batch size = 1 means the model updates its weights after processing each sample, epochs = 2 means the entire process is repeated 2 times. </a:t>
            </a:r>
          </a:p>
          <a:p>
            <a:r>
              <a:rPr lang="en-US" sz="1800" b="0" i="0" u="none" strike="noStrike" baseline="0" dirty="0">
                <a:solidFill>
                  <a:srgbClr val="000000"/>
                </a:solidFill>
                <a:latin typeface="Calibri" panose="020F0502020204030204" pitchFamily="34" charset="0"/>
              </a:rPr>
              <a:t>Now our model is ready to do predictions our training phase is completed success fully. Now we can predict the price of y by using the data set </a:t>
            </a:r>
          </a:p>
          <a:p>
            <a:r>
              <a:rPr lang="en-US" dirty="0">
                <a:solidFill>
                  <a:srgbClr val="000000"/>
                </a:solidFill>
                <a:latin typeface="Calibri" panose="020F0502020204030204" pitchFamily="34" charset="0"/>
              </a:rPr>
              <a:t>Once training phase completed then we can do predictions </a:t>
            </a:r>
          </a:p>
          <a:p>
            <a:endParaRPr lang="en-US" dirty="0">
              <a:solidFill>
                <a:srgbClr val="000000"/>
              </a:solidFill>
              <a:latin typeface="Calibri" panose="020F0502020204030204" pitchFamily="34" charset="0"/>
            </a:endParaRPr>
          </a:p>
        </p:txBody>
      </p:sp>
      <p:pic>
        <p:nvPicPr>
          <p:cNvPr id="8" name="Picture 7">
            <a:extLst>
              <a:ext uri="{FF2B5EF4-FFF2-40B4-BE49-F238E27FC236}">
                <a16:creationId xmlns:a16="http://schemas.microsoft.com/office/drawing/2014/main" id="{061B6B00-83AA-562A-AC22-A950BC80D1A5}"/>
              </a:ext>
            </a:extLst>
          </p:cNvPr>
          <p:cNvPicPr>
            <a:picLocks noChangeAspect="1"/>
          </p:cNvPicPr>
          <p:nvPr/>
        </p:nvPicPr>
        <p:blipFill>
          <a:blip r:embed="rId3"/>
          <a:stretch>
            <a:fillRect/>
          </a:stretch>
        </p:blipFill>
        <p:spPr>
          <a:xfrm>
            <a:off x="565082" y="5155895"/>
            <a:ext cx="6106377" cy="695422"/>
          </a:xfrm>
          <a:prstGeom prst="rect">
            <a:avLst/>
          </a:prstGeom>
        </p:spPr>
      </p:pic>
    </p:spTree>
    <p:extLst>
      <p:ext uri="{BB962C8B-B14F-4D97-AF65-F5344CB8AC3E}">
        <p14:creationId xmlns:p14="http://schemas.microsoft.com/office/powerpoint/2010/main" val="348430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9BBB16-91A7-AB38-AC70-D2B34BA65B03}"/>
              </a:ext>
            </a:extLst>
          </p:cNvPr>
          <p:cNvSpPr txBox="1"/>
          <p:nvPr/>
        </p:nvSpPr>
        <p:spPr>
          <a:xfrm>
            <a:off x="963561" y="589935"/>
            <a:ext cx="10579510" cy="369332"/>
          </a:xfrm>
          <a:prstGeom prst="rect">
            <a:avLst/>
          </a:prstGeom>
          <a:noFill/>
        </p:spPr>
        <p:txBody>
          <a:bodyPr wrap="square" rtlCol="0">
            <a:spAutoFit/>
          </a:bodyPr>
          <a:lstStyle/>
          <a:p>
            <a:r>
              <a:rPr lang="en-IN" dirty="0"/>
              <a:t>When our predictions are done now its time for again transforming the values from 0,1 form to actual values.</a:t>
            </a:r>
          </a:p>
        </p:txBody>
      </p:sp>
      <p:pic>
        <p:nvPicPr>
          <p:cNvPr id="4" name="Picture 3">
            <a:extLst>
              <a:ext uri="{FF2B5EF4-FFF2-40B4-BE49-F238E27FC236}">
                <a16:creationId xmlns:a16="http://schemas.microsoft.com/office/drawing/2014/main" id="{F554C6E0-9952-A668-3658-14B515CC39F8}"/>
              </a:ext>
            </a:extLst>
          </p:cNvPr>
          <p:cNvPicPr>
            <a:picLocks noChangeAspect="1"/>
          </p:cNvPicPr>
          <p:nvPr/>
        </p:nvPicPr>
        <p:blipFill>
          <a:blip r:embed="rId2"/>
          <a:stretch>
            <a:fillRect/>
          </a:stretch>
        </p:blipFill>
        <p:spPr>
          <a:xfrm>
            <a:off x="963561" y="1258171"/>
            <a:ext cx="5676909" cy="1337545"/>
          </a:xfrm>
          <a:prstGeom prst="rect">
            <a:avLst/>
          </a:prstGeom>
        </p:spPr>
      </p:pic>
      <p:pic>
        <p:nvPicPr>
          <p:cNvPr id="6" name="Picture 5">
            <a:extLst>
              <a:ext uri="{FF2B5EF4-FFF2-40B4-BE49-F238E27FC236}">
                <a16:creationId xmlns:a16="http://schemas.microsoft.com/office/drawing/2014/main" id="{A6EC7845-EC92-2806-FD45-FC86C04E346F}"/>
              </a:ext>
            </a:extLst>
          </p:cNvPr>
          <p:cNvPicPr>
            <a:picLocks noChangeAspect="1"/>
          </p:cNvPicPr>
          <p:nvPr/>
        </p:nvPicPr>
        <p:blipFill>
          <a:blip r:embed="rId3"/>
          <a:stretch>
            <a:fillRect/>
          </a:stretch>
        </p:blipFill>
        <p:spPr>
          <a:xfrm>
            <a:off x="1101213" y="2650151"/>
            <a:ext cx="6211208" cy="4159045"/>
          </a:xfrm>
          <a:prstGeom prst="rect">
            <a:avLst/>
          </a:prstGeom>
        </p:spPr>
      </p:pic>
    </p:spTree>
    <p:extLst>
      <p:ext uri="{BB962C8B-B14F-4D97-AF65-F5344CB8AC3E}">
        <p14:creationId xmlns:p14="http://schemas.microsoft.com/office/powerpoint/2010/main" val="3489710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A7A5-E9B8-50A5-56C7-EF31A13C3E75}"/>
              </a:ext>
            </a:extLst>
          </p:cNvPr>
          <p:cNvSpPr>
            <a:spLocks noGrp="1"/>
          </p:cNvSpPr>
          <p:nvPr>
            <p:ph type="title"/>
          </p:nvPr>
        </p:nvSpPr>
        <p:spPr/>
        <p:txBody>
          <a:bodyPr/>
          <a:lstStyle/>
          <a:p>
            <a:r>
              <a:rPr lang="en-IN" dirty="0"/>
              <a:t>5) Evaluating and testing the performance of the model</a:t>
            </a:r>
          </a:p>
        </p:txBody>
      </p:sp>
      <p:sp>
        <p:nvSpPr>
          <p:cNvPr id="3" name="Content Placeholder 2">
            <a:extLst>
              <a:ext uri="{FF2B5EF4-FFF2-40B4-BE49-F238E27FC236}">
                <a16:creationId xmlns:a16="http://schemas.microsoft.com/office/drawing/2014/main" id="{7729CD48-FC7A-B832-D872-A3C0502AD47F}"/>
              </a:ext>
            </a:extLst>
          </p:cNvPr>
          <p:cNvSpPr>
            <a:spLocks noGrp="1"/>
          </p:cNvSpPr>
          <p:nvPr>
            <p:ph idx="1"/>
          </p:nvPr>
        </p:nvSpPr>
        <p:spPr/>
        <p:txBody>
          <a:bodyPr>
            <a:normAutofit/>
          </a:bodyPr>
          <a:lstStyle/>
          <a:p>
            <a:r>
              <a:rPr lang="en-US" sz="1800" b="0" i="0" u="none" strike="noStrike" baseline="0" dirty="0">
                <a:solidFill>
                  <a:srgbClr val="000000"/>
                </a:solidFill>
                <a:latin typeface="Calibri" panose="020F0502020204030204" pitchFamily="34" charset="0"/>
              </a:rPr>
              <a:t>First we calculate the errors b/w the actual adj closed price and predicted price. we have different types of error calculation </a:t>
            </a:r>
            <a:r>
              <a:rPr lang="en-US" sz="1800" b="0" i="0" u="none" strike="noStrike" baseline="0" dirty="0" err="1">
                <a:solidFill>
                  <a:srgbClr val="000000"/>
                </a:solidFill>
                <a:latin typeface="Calibri" panose="020F0502020204030204" pitchFamily="34" charset="0"/>
              </a:rPr>
              <a:t>techninques</a:t>
            </a:r>
            <a:r>
              <a:rPr lang="en-US" sz="1800" b="0" i="0" u="none" strike="noStrike" baseline="0" dirty="0">
                <a:solidFill>
                  <a:srgbClr val="000000"/>
                </a:solidFill>
                <a:latin typeface="Calibri" panose="020F0502020204030204" pitchFamily="34" charset="0"/>
              </a:rPr>
              <a:t> like MAE, MSE and RMSE </a:t>
            </a:r>
          </a:p>
          <a:p>
            <a:pPr marL="0" indent="0">
              <a:buNone/>
            </a:pPr>
            <a:r>
              <a:rPr lang="en-US" sz="1800" dirty="0">
                <a:solidFill>
                  <a:srgbClr val="000000"/>
                </a:solidFill>
                <a:latin typeface="Calibri" panose="020F0502020204030204" pitchFamily="34" charset="0"/>
              </a:rPr>
              <a:t>Here  we used RMSE which is more accurate than other techniques.</a:t>
            </a:r>
            <a:endParaRPr lang="en-US" sz="1800" b="0" i="0" u="none" strike="noStrike" baseline="0" dirty="0">
              <a:solidFill>
                <a:srgbClr val="000000"/>
              </a:solidFill>
              <a:latin typeface="Calibri" panose="020F0502020204030204" pitchFamily="34" charset="0"/>
            </a:endParaRPr>
          </a:p>
          <a:p>
            <a:endParaRPr lang="en-IN" dirty="0"/>
          </a:p>
          <a:p>
            <a:endParaRPr lang="en-IN" dirty="0"/>
          </a:p>
          <a:p>
            <a:endParaRPr lang="en-IN" dirty="0"/>
          </a:p>
          <a:p>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So RMSE = 93.24—which means on average the error of a days prediction is loss with 93.24—rupees which is not a large no means our model has not so much errors our model is working perfectly. </a:t>
            </a:r>
            <a:endParaRPr lang="en-IN" dirty="0"/>
          </a:p>
        </p:txBody>
      </p:sp>
      <p:pic>
        <p:nvPicPr>
          <p:cNvPr id="5" name="Picture 4">
            <a:extLst>
              <a:ext uri="{FF2B5EF4-FFF2-40B4-BE49-F238E27FC236}">
                <a16:creationId xmlns:a16="http://schemas.microsoft.com/office/drawing/2014/main" id="{6B0994B7-1153-34FB-8480-FD525E7A7D5C}"/>
              </a:ext>
            </a:extLst>
          </p:cNvPr>
          <p:cNvPicPr>
            <a:picLocks noChangeAspect="1"/>
          </p:cNvPicPr>
          <p:nvPr/>
        </p:nvPicPr>
        <p:blipFill>
          <a:blip r:embed="rId2"/>
          <a:stretch>
            <a:fillRect/>
          </a:stretch>
        </p:blipFill>
        <p:spPr>
          <a:xfrm>
            <a:off x="2126226" y="3412639"/>
            <a:ext cx="8573696" cy="1552792"/>
          </a:xfrm>
          <a:prstGeom prst="rect">
            <a:avLst/>
          </a:prstGeom>
        </p:spPr>
      </p:pic>
    </p:spTree>
    <p:extLst>
      <p:ext uri="{BB962C8B-B14F-4D97-AF65-F5344CB8AC3E}">
        <p14:creationId xmlns:p14="http://schemas.microsoft.com/office/powerpoint/2010/main" val="398758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BAC31-72A8-CD54-94DC-7DC5339181CC}"/>
              </a:ext>
            </a:extLst>
          </p:cNvPr>
          <p:cNvSpPr txBox="1"/>
          <p:nvPr/>
        </p:nvSpPr>
        <p:spPr>
          <a:xfrm>
            <a:off x="570271" y="471948"/>
            <a:ext cx="11228439" cy="1200329"/>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Now we visualized our data on a graph to show the difference between the actual price(test data) and the predicted price. </a:t>
            </a:r>
          </a:p>
          <a:p>
            <a:endParaRPr lang="en-IN" dirty="0"/>
          </a:p>
        </p:txBody>
      </p:sp>
      <p:pic>
        <p:nvPicPr>
          <p:cNvPr id="6" name="Picture 5">
            <a:extLst>
              <a:ext uri="{FF2B5EF4-FFF2-40B4-BE49-F238E27FC236}">
                <a16:creationId xmlns:a16="http://schemas.microsoft.com/office/drawing/2014/main" id="{9B437702-8335-17D9-5E24-FE3BA47C783A}"/>
              </a:ext>
            </a:extLst>
          </p:cNvPr>
          <p:cNvPicPr>
            <a:picLocks noChangeAspect="1"/>
          </p:cNvPicPr>
          <p:nvPr/>
        </p:nvPicPr>
        <p:blipFill>
          <a:blip r:embed="rId2"/>
          <a:stretch>
            <a:fillRect/>
          </a:stretch>
        </p:blipFill>
        <p:spPr>
          <a:xfrm>
            <a:off x="393290" y="1467626"/>
            <a:ext cx="10158057" cy="4126930"/>
          </a:xfrm>
          <a:prstGeom prst="rect">
            <a:avLst/>
          </a:prstGeom>
        </p:spPr>
      </p:pic>
    </p:spTree>
    <p:extLst>
      <p:ext uri="{BB962C8B-B14F-4D97-AF65-F5344CB8AC3E}">
        <p14:creationId xmlns:p14="http://schemas.microsoft.com/office/powerpoint/2010/main" val="309768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6DDCB-1608-9318-CED1-80D2B9A02B0D}"/>
              </a:ext>
            </a:extLst>
          </p:cNvPr>
          <p:cNvSpPr txBox="1"/>
          <p:nvPr/>
        </p:nvSpPr>
        <p:spPr>
          <a:xfrm>
            <a:off x="766916" y="589935"/>
            <a:ext cx="11198942" cy="923330"/>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In last we visualized our whole data Training data , Testing data and predicted price in a same graph. </a:t>
            </a:r>
          </a:p>
          <a:p>
            <a:endParaRPr lang="en-IN" dirty="0"/>
          </a:p>
        </p:txBody>
      </p:sp>
      <p:pic>
        <p:nvPicPr>
          <p:cNvPr id="4" name="Picture 3">
            <a:extLst>
              <a:ext uri="{FF2B5EF4-FFF2-40B4-BE49-F238E27FC236}">
                <a16:creationId xmlns:a16="http://schemas.microsoft.com/office/drawing/2014/main" id="{23819E32-370E-9E51-7513-A922F21EA546}"/>
              </a:ext>
            </a:extLst>
          </p:cNvPr>
          <p:cNvPicPr>
            <a:picLocks noChangeAspect="1"/>
          </p:cNvPicPr>
          <p:nvPr/>
        </p:nvPicPr>
        <p:blipFill>
          <a:blip r:embed="rId2"/>
          <a:stretch>
            <a:fillRect/>
          </a:stretch>
        </p:blipFill>
        <p:spPr>
          <a:xfrm>
            <a:off x="0" y="1443155"/>
            <a:ext cx="11454581" cy="4915586"/>
          </a:xfrm>
          <a:prstGeom prst="rect">
            <a:avLst/>
          </a:prstGeom>
        </p:spPr>
      </p:pic>
    </p:spTree>
    <p:extLst>
      <p:ext uri="{BB962C8B-B14F-4D97-AF65-F5344CB8AC3E}">
        <p14:creationId xmlns:p14="http://schemas.microsoft.com/office/powerpoint/2010/main" val="103007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76FB-F585-81DF-0F9B-CF3F7976DA4F}"/>
              </a:ext>
            </a:extLst>
          </p:cNvPr>
          <p:cNvSpPr>
            <a:spLocks noGrp="1"/>
          </p:cNvSpPr>
          <p:nvPr>
            <p:ph type="title"/>
          </p:nvPr>
        </p:nvSpPr>
        <p:spPr/>
        <p:txBody>
          <a:bodyPr/>
          <a:lstStyle/>
          <a:p>
            <a:r>
              <a:rPr lang="en-IN" dirty="0"/>
              <a:t>6) Deployment and predictions </a:t>
            </a:r>
          </a:p>
        </p:txBody>
      </p:sp>
      <p:sp>
        <p:nvSpPr>
          <p:cNvPr id="3" name="Content Placeholder 2">
            <a:extLst>
              <a:ext uri="{FF2B5EF4-FFF2-40B4-BE49-F238E27FC236}">
                <a16:creationId xmlns:a16="http://schemas.microsoft.com/office/drawing/2014/main" id="{7E66684E-7304-D724-173E-1B39152363FD}"/>
              </a:ext>
            </a:extLst>
          </p:cNvPr>
          <p:cNvSpPr>
            <a:spLocks noGrp="1"/>
          </p:cNvSpPr>
          <p:nvPr>
            <p:ph idx="1"/>
          </p:nvPr>
        </p:nvSpPr>
        <p:spPr/>
        <p:txBody>
          <a:bodyPr>
            <a:normAutofit/>
          </a:bodyPr>
          <a:lstStyle/>
          <a:p>
            <a:r>
              <a:rPr lang="en-IN" sz="2400" dirty="0"/>
              <a:t>Now we have to deploy our model for this first we will save our model after this our model will be saved in the same folder now, our model is created successfully and the next section of model deployment will begin.</a:t>
            </a:r>
          </a:p>
          <a:p>
            <a:r>
              <a:rPr lang="en-IN" sz="2400" dirty="0"/>
              <a:t>For providing better and simple user interface we have used </a:t>
            </a:r>
            <a:r>
              <a:rPr lang="en-IN" sz="2400" dirty="0" err="1"/>
              <a:t>streamlit</a:t>
            </a:r>
            <a:r>
              <a:rPr lang="en-IN" sz="2400" dirty="0"/>
              <a:t> library and written a 100 line code in which we done predictions by deploying our model in that code.</a:t>
            </a:r>
          </a:p>
        </p:txBody>
      </p:sp>
    </p:spTree>
    <p:extLst>
      <p:ext uri="{BB962C8B-B14F-4D97-AF65-F5344CB8AC3E}">
        <p14:creationId xmlns:p14="http://schemas.microsoft.com/office/powerpoint/2010/main" val="327672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5D3C-1B4F-3B2E-952F-570543AF66E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2B146E2-E416-B8BA-D83B-B422A57D9673}"/>
              </a:ext>
            </a:extLst>
          </p:cNvPr>
          <p:cNvSpPr>
            <a:spLocks noGrp="1"/>
          </p:cNvSpPr>
          <p:nvPr>
            <p:ph idx="1"/>
          </p:nvPr>
        </p:nvSpPr>
        <p:spPr/>
        <p:txBody>
          <a:bodyPr/>
          <a:lstStyle/>
          <a:p>
            <a:r>
              <a:rPr lang="en-IN" dirty="0"/>
              <a:t>We made a project for predicting the future prices of a stock by using various machine learning techniques. </a:t>
            </a:r>
          </a:p>
          <a:p>
            <a:endParaRPr lang="en-IN" dirty="0"/>
          </a:p>
          <a:p>
            <a:pPr marL="0" indent="0">
              <a:buNone/>
            </a:pPr>
            <a:r>
              <a:rPr lang="en-IN" dirty="0"/>
              <a:t>What is Machine learning?</a:t>
            </a:r>
          </a:p>
          <a:p>
            <a:pPr marL="0" indent="0">
              <a:buNone/>
            </a:pPr>
            <a:r>
              <a:rPr lang="en-US" b="1" i="0" dirty="0">
                <a:solidFill>
                  <a:srgbClr val="111111"/>
                </a:solidFill>
                <a:effectLst/>
                <a:highlight>
                  <a:srgbClr val="FFFFFF"/>
                </a:highlight>
                <a:latin typeface="-apple-system"/>
              </a:rPr>
              <a:t>Machine learning</a:t>
            </a:r>
            <a:r>
              <a:rPr lang="en-US" b="0" i="0" dirty="0">
                <a:solidFill>
                  <a:srgbClr val="111111"/>
                </a:solidFill>
                <a:effectLst/>
                <a:highlight>
                  <a:srgbClr val="FFFFFF"/>
                </a:highlight>
                <a:latin typeface="-apple-system"/>
              </a:rPr>
              <a:t> is a subfield of artificial intelligence (AI) that uses algorithms trained on data sets to create models. These models enable machines to perform tasks that would otherwise only be possible for humans.</a:t>
            </a:r>
            <a:endParaRPr lang="en-IN" dirty="0"/>
          </a:p>
        </p:txBody>
      </p:sp>
    </p:spTree>
    <p:extLst>
      <p:ext uri="{BB962C8B-B14F-4D97-AF65-F5344CB8AC3E}">
        <p14:creationId xmlns:p14="http://schemas.microsoft.com/office/powerpoint/2010/main" val="3603490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492C-B688-98C5-B229-088207BD2301}"/>
              </a:ext>
            </a:extLst>
          </p:cNvPr>
          <p:cNvSpPr>
            <a:spLocks noGrp="1"/>
          </p:cNvSpPr>
          <p:nvPr>
            <p:ph type="title"/>
          </p:nvPr>
        </p:nvSpPr>
        <p:spPr/>
        <p:txBody>
          <a:bodyPr/>
          <a:lstStyle/>
          <a:p>
            <a:r>
              <a:rPr lang="en-IN" dirty="0"/>
              <a:t>User interface/Predictions</a:t>
            </a:r>
          </a:p>
        </p:txBody>
      </p:sp>
      <p:sp>
        <p:nvSpPr>
          <p:cNvPr id="3" name="Content Placeholder 2">
            <a:extLst>
              <a:ext uri="{FF2B5EF4-FFF2-40B4-BE49-F238E27FC236}">
                <a16:creationId xmlns:a16="http://schemas.microsoft.com/office/drawing/2014/main" id="{277733A1-DAB3-F0E7-9339-0B9D803E88F6}"/>
              </a:ext>
            </a:extLst>
          </p:cNvPr>
          <p:cNvSpPr>
            <a:spLocks noGrp="1"/>
          </p:cNvSpPr>
          <p:nvPr>
            <p:ph idx="1"/>
          </p:nvPr>
        </p:nvSpPr>
        <p:spPr/>
        <p:txBody>
          <a:bodyPr>
            <a:normAutofit/>
          </a:bodyPr>
          <a:lstStyle/>
          <a:p>
            <a:r>
              <a:rPr lang="en-IN" sz="2000" dirty="0"/>
              <a:t>User has to enter a keyword in to the terminal to execute the code. For Example – </a:t>
            </a:r>
            <a:r>
              <a:rPr lang="en-IN" sz="2000" dirty="0" err="1"/>
              <a:t>Streamlit</a:t>
            </a:r>
            <a:r>
              <a:rPr lang="en-IN" sz="2000" dirty="0"/>
              <a:t> run “File name”. </a:t>
            </a:r>
          </a:p>
          <a:p>
            <a:r>
              <a:rPr lang="en-IN" sz="2000" dirty="0"/>
              <a:t>After this a new webpage will open on the screen where user has to input stock id, investment amount , No of days price prediction needed. </a:t>
            </a:r>
          </a:p>
        </p:txBody>
      </p:sp>
    </p:spTree>
    <p:extLst>
      <p:ext uri="{BB962C8B-B14F-4D97-AF65-F5344CB8AC3E}">
        <p14:creationId xmlns:p14="http://schemas.microsoft.com/office/powerpoint/2010/main" val="138134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EDBA5B-5D05-5366-C2CA-20DED62CE85E}"/>
              </a:ext>
            </a:extLst>
          </p:cNvPr>
          <p:cNvPicPr>
            <a:picLocks noChangeAspect="1"/>
          </p:cNvPicPr>
          <p:nvPr/>
        </p:nvPicPr>
        <p:blipFill>
          <a:blip r:embed="rId2"/>
          <a:stretch>
            <a:fillRect/>
          </a:stretch>
        </p:blipFill>
        <p:spPr>
          <a:xfrm>
            <a:off x="1297858" y="521109"/>
            <a:ext cx="8808289" cy="5468025"/>
          </a:xfrm>
          <a:prstGeom prst="rect">
            <a:avLst/>
          </a:prstGeom>
        </p:spPr>
      </p:pic>
    </p:spTree>
    <p:extLst>
      <p:ext uri="{BB962C8B-B14F-4D97-AF65-F5344CB8AC3E}">
        <p14:creationId xmlns:p14="http://schemas.microsoft.com/office/powerpoint/2010/main" val="172866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D0DE0-6DB8-E935-6B26-F4E7F60622E6}"/>
              </a:ext>
            </a:extLst>
          </p:cNvPr>
          <p:cNvPicPr>
            <a:picLocks noChangeAspect="1"/>
          </p:cNvPicPr>
          <p:nvPr/>
        </p:nvPicPr>
        <p:blipFill>
          <a:blip r:embed="rId2"/>
          <a:stretch>
            <a:fillRect/>
          </a:stretch>
        </p:blipFill>
        <p:spPr>
          <a:xfrm>
            <a:off x="1425679" y="285136"/>
            <a:ext cx="8753140" cy="5375209"/>
          </a:xfrm>
          <a:prstGeom prst="rect">
            <a:avLst/>
          </a:prstGeom>
        </p:spPr>
      </p:pic>
      <p:sp>
        <p:nvSpPr>
          <p:cNvPr id="4" name="TextBox 3">
            <a:extLst>
              <a:ext uri="{FF2B5EF4-FFF2-40B4-BE49-F238E27FC236}">
                <a16:creationId xmlns:a16="http://schemas.microsoft.com/office/drawing/2014/main" id="{2D3927FE-1B38-0A5A-0C7A-3D29317E819E}"/>
              </a:ext>
            </a:extLst>
          </p:cNvPr>
          <p:cNvSpPr txBox="1"/>
          <p:nvPr/>
        </p:nvSpPr>
        <p:spPr>
          <a:xfrm>
            <a:off x="1199535" y="5732206"/>
            <a:ext cx="10736826" cy="646331"/>
          </a:xfrm>
          <a:prstGeom prst="rect">
            <a:avLst/>
          </a:prstGeom>
          <a:noFill/>
        </p:spPr>
        <p:txBody>
          <a:bodyPr wrap="square" rtlCol="0">
            <a:spAutoFit/>
          </a:bodyPr>
          <a:lstStyle/>
          <a:p>
            <a:r>
              <a:rPr lang="en-IN" dirty="0" err="1"/>
              <a:t>Additionly</a:t>
            </a:r>
            <a:r>
              <a:rPr lang="en-IN" dirty="0"/>
              <a:t> we have also added some other features like investment amount prediction of loss and profit and next upcoming days stock price forecast</a:t>
            </a:r>
          </a:p>
        </p:txBody>
      </p:sp>
    </p:spTree>
    <p:extLst>
      <p:ext uri="{BB962C8B-B14F-4D97-AF65-F5344CB8AC3E}">
        <p14:creationId xmlns:p14="http://schemas.microsoft.com/office/powerpoint/2010/main" val="412411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A727B2-B668-B1F1-2553-AA35457D953B}"/>
              </a:ext>
            </a:extLst>
          </p:cNvPr>
          <p:cNvPicPr>
            <a:picLocks noChangeAspect="1"/>
          </p:cNvPicPr>
          <p:nvPr/>
        </p:nvPicPr>
        <p:blipFill>
          <a:blip r:embed="rId2"/>
          <a:stretch>
            <a:fillRect/>
          </a:stretch>
        </p:blipFill>
        <p:spPr>
          <a:xfrm>
            <a:off x="1443042" y="1218981"/>
            <a:ext cx="8735644" cy="5344271"/>
          </a:xfrm>
          <a:prstGeom prst="rect">
            <a:avLst/>
          </a:prstGeom>
        </p:spPr>
      </p:pic>
      <p:sp>
        <p:nvSpPr>
          <p:cNvPr id="4" name="TextBox 3">
            <a:extLst>
              <a:ext uri="{FF2B5EF4-FFF2-40B4-BE49-F238E27FC236}">
                <a16:creationId xmlns:a16="http://schemas.microsoft.com/office/drawing/2014/main" id="{A1526AF3-55B6-4501-284E-7EC851828A08}"/>
              </a:ext>
            </a:extLst>
          </p:cNvPr>
          <p:cNvSpPr txBox="1"/>
          <p:nvPr/>
        </p:nvSpPr>
        <p:spPr>
          <a:xfrm>
            <a:off x="1443042" y="383458"/>
            <a:ext cx="8979152" cy="369332"/>
          </a:xfrm>
          <a:prstGeom prst="rect">
            <a:avLst/>
          </a:prstGeom>
          <a:noFill/>
        </p:spPr>
        <p:txBody>
          <a:bodyPr wrap="square" rtlCol="0">
            <a:spAutoFit/>
          </a:bodyPr>
          <a:lstStyle/>
          <a:p>
            <a:r>
              <a:rPr lang="en-IN" dirty="0"/>
              <a:t>Finally, now we are able to predict our stocks future price by using our model</a:t>
            </a:r>
          </a:p>
        </p:txBody>
      </p:sp>
    </p:spTree>
    <p:extLst>
      <p:ext uri="{BB962C8B-B14F-4D97-AF65-F5344CB8AC3E}">
        <p14:creationId xmlns:p14="http://schemas.microsoft.com/office/powerpoint/2010/main" val="194224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3641B-AEDB-2D07-3778-535A6D2270F2}"/>
              </a:ext>
            </a:extLst>
          </p:cNvPr>
          <p:cNvSpPr txBox="1"/>
          <p:nvPr/>
        </p:nvSpPr>
        <p:spPr>
          <a:xfrm>
            <a:off x="1189703" y="668594"/>
            <a:ext cx="10422194" cy="4062651"/>
          </a:xfrm>
          <a:prstGeom prst="rect">
            <a:avLst/>
          </a:prstGeom>
          <a:noFill/>
        </p:spPr>
        <p:txBody>
          <a:bodyPr wrap="square" rtlCol="0">
            <a:spAutoFit/>
          </a:bodyPr>
          <a:lstStyle/>
          <a:p>
            <a:r>
              <a:rPr lang="en-IN" dirty="0"/>
              <a:t>End of presentation</a:t>
            </a:r>
          </a:p>
          <a:p>
            <a:endParaRPr lang="en-IN" dirty="0"/>
          </a:p>
          <a:p>
            <a:endParaRPr lang="en-IN" dirty="0"/>
          </a:p>
          <a:p>
            <a:r>
              <a:rPr lang="en-IN" dirty="0"/>
              <a:t>                                                  </a:t>
            </a:r>
          </a:p>
          <a:p>
            <a:endParaRPr lang="en-IN" sz="2800" dirty="0"/>
          </a:p>
          <a:p>
            <a:r>
              <a:rPr lang="en-IN" sz="2800" dirty="0"/>
              <a:t>                                         Thanking you </a:t>
            </a:r>
          </a:p>
          <a:p>
            <a:r>
              <a:rPr lang="en-IN" sz="2800" dirty="0"/>
              <a:t>                                       for Your attention </a:t>
            </a:r>
          </a:p>
          <a:p>
            <a:endParaRPr lang="en-IN" sz="2800" dirty="0"/>
          </a:p>
          <a:p>
            <a:endParaRPr lang="en-IN" sz="2800" dirty="0"/>
          </a:p>
          <a:p>
            <a:endParaRPr lang="en-IN" sz="2800" dirty="0"/>
          </a:p>
          <a:p>
            <a:endParaRPr lang="en-IN" dirty="0"/>
          </a:p>
        </p:txBody>
      </p:sp>
    </p:spTree>
    <p:extLst>
      <p:ext uri="{BB962C8B-B14F-4D97-AF65-F5344CB8AC3E}">
        <p14:creationId xmlns:p14="http://schemas.microsoft.com/office/powerpoint/2010/main" val="387650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A4E30-1143-920C-E199-A2D019A087B3}"/>
              </a:ext>
            </a:extLst>
          </p:cNvPr>
          <p:cNvSpPr txBox="1"/>
          <p:nvPr/>
        </p:nvSpPr>
        <p:spPr>
          <a:xfrm>
            <a:off x="555523" y="894734"/>
            <a:ext cx="10958051" cy="4093428"/>
          </a:xfrm>
          <a:prstGeom prst="rect">
            <a:avLst/>
          </a:prstGeom>
          <a:noFill/>
        </p:spPr>
        <p:txBody>
          <a:bodyPr wrap="square" rtlCol="0">
            <a:spAutoFit/>
          </a:bodyPr>
          <a:lstStyle/>
          <a:p>
            <a:r>
              <a:rPr lang="en-IN" sz="2000" dirty="0"/>
              <a:t>So in ML first we have to gather the data to train and test our model after that we can deploy our model to the new data that is unseen to our model. </a:t>
            </a:r>
          </a:p>
          <a:p>
            <a:r>
              <a:rPr lang="en-IN" sz="2000" dirty="0"/>
              <a:t>Stock price predictor application consists following steps - :</a:t>
            </a:r>
          </a:p>
          <a:p>
            <a:pPr marL="342900" indent="-342900">
              <a:buFont typeface="Arial" panose="020B0604020202020204" pitchFamily="34" charset="0"/>
              <a:buChar char="•"/>
            </a:pPr>
            <a:r>
              <a:rPr lang="en-IN" sz="2000" dirty="0"/>
              <a:t>Data collection</a:t>
            </a:r>
          </a:p>
          <a:p>
            <a:pPr marL="342900" indent="-342900">
              <a:buFont typeface="Arial" panose="020B0604020202020204" pitchFamily="34" charset="0"/>
              <a:buChar char="•"/>
            </a:pPr>
            <a:r>
              <a:rPr lang="en-IN" sz="2000" dirty="0"/>
              <a:t>Data preprocessing and preparation</a:t>
            </a:r>
          </a:p>
          <a:p>
            <a:pPr marL="342900" indent="-342900">
              <a:buFont typeface="Arial" panose="020B0604020202020204" pitchFamily="34" charset="0"/>
              <a:buChar char="•"/>
            </a:pPr>
            <a:r>
              <a:rPr lang="en-IN" sz="2000" dirty="0"/>
              <a:t>Selecting right ML model                                                               </a:t>
            </a:r>
            <a:r>
              <a:rPr lang="en-IN" sz="2000" dirty="0" err="1"/>
              <a:t>Model</a:t>
            </a:r>
            <a:r>
              <a:rPr lang="en-IN" sz="2000" dirty="0"/>
              <a:t> Creation</a:t>
            </a:r>
          </a:p>
          <a:p>
            <a:pPr marL="342900" indent="-342900">
              <a:buFont typeface="Arial" panose="020B0604020202020204" pitchFamily="34" charset="0"/>
              <a:buChar char="•"/>
            </a:pPr>
            <a:r>
              <a:rPr lang="en-IN" sz="2000" dirty="0"/>
              <a:t>Training model</a:t>
            </a:r>
          </a:p>
          <a:p>
            <a:pPr marL="342900" indent="-342900">
              <a:buFont typeface="Arial" panose="020B0604020202020204" pitchFamily="34" charset="0"/>
              <a:buChar char="•"/>
            </a:pPr>
            <a:r>
              <a:rPr lang="en-IN" sz="2000" dirty="0"/>
              <a:t>Evaluating model performance</a:t>
            </a:r>
          </a:p>
          <a:p>
            <a:pPr marL="342900" indent="-342900">
              <a:buFont typeface="Arial" panose="020B0604020202020204" pitchFamily="34" charset="0"/>
              <a:buChar char="•"/>
            </a:pPr>
            <a:r>
              <a:rPr lang="en-IN" sz="2000" dirty="0"/>
              <a:t>Deploying model and making prediction                                    Model Deployment</a:t>
            </a:r>
          </a:p>
          <a:p>
            <a:r>
              <a:rPr lang="en-IN" sz="2000" dirty="0"/>
              <a:t>We have divide all these steps in two section -: </a:t>
            </a:r>
          </a:p>
          <a:p>
            <a:pPr marL="457200" indent="-457200">
              <a:buFont typeface="+mj-lt"/>
              <a:buAutoNum type="arabicPeriod"/>
            </a:pPr>
            <a:r>
              <a:rPr lang="en-IN" sz="2000" dirty="0"/>
              <a:t>Model creation phase</a:t>
            </a:r>
          </a:p>
          <a:p>
            <a:pPr marL="457200" indent="-457200">
              <a:buFont typeface="+mj-lt"/>
              <a:buAutoNum type="arabicPeriod"/>
            </a:pPr>
            <a:r>
              <a:rPr lang="en-IN" sz="2000" dirty="0"/>
              <a:t>Model Deployment</a:t>
            </a:r>
          </a:p>
          <a:p>
            <a:r>
              <a:rPr lang="en-IN" sz="2000" dirty="0"/>
              <a:t>Now we will explain you all these steps</a:t>
            </a:r>
          </a:p>
        </p:txBody>
      </p:sp>
      <p:cxnSp>
        <p:nvCxnSpPr>
          <p:cNvPr id="4" name="Straight Connector 3">
            <a:extLst>
              <a:ext uri="{FF2B5EF4-FFF2-40B4-BE49-F238E27FC236}">
                <a16:creationId xmlns:a16="http://schemas.microsoft.com/office/drawing/2014/main" id="{B936D8DB-99EC-EDC8-A347-6AE527024FA5}"/>
              </a:ext>
            </a:extLst>
          </p:cNvPr>
          <p:cNvCxnSpPr>
            <a:cxnSpLocks/>
          </p:cNvCxnSpPr>
          <p:nvPr/>
        </p:nvCxnSpPr>
        <p:spPr>
          <a:xfrm>
            <a:off x="4424516" y="1936955"/>
            <a:ext cx="2428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2E06DE2-A9AE-CE67-924C-26CF0FED88BE}"/>
              </a:ext>
            </a:extLst>
          </p:cNvPr>
          <p:cNvCxnSpPr/>
          <p:nvPr/>
        </p:nvCxnSpPr>
        <p:spPr>
          <a:xfrm>
            <a:off x="4424516" y="3283974"/>
            <a:ext cx="2359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07DBFD3-A254-8B27-6991-194FE2651D39}"/>
              </a:ext>
            </a:extLst>
          </p:cNvPr>
          <p:cNvCxnSpPr/>
          <p:nvPr/>
        </p:nvCxnSpPr>
        <p:spPr>
          <a:xfrm>
            <a:off x="6833419" y="1936955"/>
            <a:ext cx="0" cy="13470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69303AD0-E7DE-1AFD-8F12-48DE9C3B0A15}"/>
              </a:ext>
            </a:extLst>
          </p:cNvPr>
          <p:cNvSpPr/>
          <p:nvPr/>
        </p:nvSpPr>
        <p:spPr>
          <a:xfrm>
            <a:off x="5388077" y="3429000"/>
            <a:ext cx="1465004" cy="23840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7133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D697-B496-CF5D-175E-69EC50C60625}"/>
              </a:ext>
            </a:extLst>
          </p:cNvPr>
          <p:cNvSpPr>
            <a:spLocks noGrp="1"/>
          </p:cNvSpPr>
          <p:nvPr>
            <p:ph type="title"/>
          </p:nvPr>
        </p:nvSpPr>
        <p:spPr/>
        <p:txBody>
          <a:bodyPr/>
          <a:lstStyle/>
          <a:p>
            <a:r>
              <a:rPr lang="en-IN" dirty="0"/>
              <a:t>1) Data collection</a:t>
            </a:r>
          </a:p>
        </p:txBody>
      </p:sp>
      <p:sp>
        <p:nvSpPr>
          <p:cNvPr id="3" name="Content Placeholder 2">
            <a:extLst>
              <a:ext uri="{FF2B5EF4-FFF2-40B4-BE49-F238E27FC236}">
                <a16:creationId xmlns:a16="http://schemas.microsoft.com/office/drawing/2014/main" id="{D0C0F488-1C2C-3F6A-13E4-49AB384F5889}"/>
              </a:ext>
            </a:extLst>
          </p:cNvPr>
          <p:cNvSpPr>
            <a:spLocks noGrp="1"/>
          </p:cNvSpPr>
          <p:nvPr>
            <p:ph idx="1"/>
          </p:nvPr>
        </p:nvSpPr>
        <p:spPr/>
        <p:txBody>
          <a:bodyPr/>
          <a:lstStyle/>
          <a:p>
            <a:r>
              <a:rPr lang="en-IN" dirty="0"/>
              <a:t>This steps comes under the model creation phase .we have used yahoo finance library to downloaded the past 7 years data of TCS(Tata consultancy service’s) for creating our model.</a:t>
            </a:r>
          </a:p>
          <a:p>
            <a:endParaRPr lang="en-IN" dirty="0"/>
          </a:p>
        </p:txBody>
      </p:sp>
      <p:pic>
        <p:nvPicPr>
          <p:cNvPr id="5" name="Picture 4">
            <a:extLst>
              <a:ext uri="{FF2B5EF4-FFF2-40B4-BE49-F238E27FC236}">
                <a16:creationId xmlns:a16="http://schemas.microsoft.com/office/drawing/2014/main" id="{F28D89DF-5FA4-D9C5-C252-3D65D938D74B}"/>
              </a:ext>
            </a:extLst>
          </p:cNvPr>
          <p:cNvPicPr>
            <a:picLocks noChangeAspect="1"/>
          </p:cNvPicPr>
          <p:nvPr/>
        </p:nvPicPr>
        <p:blipFill>
          <a:blip r:embed="rId2"/>
          <a:stretch>
            <a:fillRect/>
          </a:stretch>
        </p:blipFill>
        <p:spPr>
          <a:xfrm>
            <a:off x="95574" y="3644603"/>
            <a:ext cx="10514261" cy="1195306"/>
          </a:xfrm>
          <a:prstGeom prst="rect">
            <a:avLst/>
          </a:prstGeom>
        </p:spPr>
      </p:pic>
    </p:spTree>
    <p:extLst>
      <p:ext uri="{BB962C8B-B14F-4D97-AF65-F5344CB8AC3E}">
        <p14:creationId xmlns:p14="http://schemas.microsoft.com/office/powerpoint/2010/main" val="349751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0055-65C4-B4FA-B04E-A8B8FB3582E3}"/>
              </a:ext>
            </a:extLst>
          </p:cNvPr>
          <p:cNvSpPr>
            <a:spLocks noGrp="1"/>
          </p:cNvSpPr>
          <p:nvPr>
            <p:ph type="title"/>
          </p:nvPr>
        </p:nvSpPr>
        <p:spPr>
          <a:xfrm>
            <a:off x="2231136" y="429576"/>
            <a:ext cx="7729728" cy="1188720"/>
          </a:xfrm>
        </p:spPr>
        <p:txBody>
          <a:bodyPr>
            <a:normAutofit fontScale="90000"/>
          </a:bodyPr>
          <a:lstStyle/>
          <a:p>
            <a:r>
              <a:rPr lang="en-IN" dirty="0"/>
              <a:t>2) Data preprocessing and preparation</a:t>
            </a:r>
          </a:p>
        </p:txBody>
      </p:sp>
      <p:sp>
        <p:nvSpPr>
          <p:cNvPr id="3" name="Content Placeholder 2">
            <a:extLst>
              <a:ext uri="{FF2B5EF4-FFF2-40B4-BE49-F238E27FC236}">
                <a16:creationId xmlns:a16="http://schemas.microsoft.com/office/drawing/2014/main" id="{9EB32644-0A04-A2BF-ECD3-CEA4E4B78200}"/>
              </a:ext>
            </a:extLst>
          </p:cNvPr>
          <p:cNvSpPr>
            <a:spLocks noGrp="1"/>
          </p:cNvSpPr>
          <p:nvPr>
            <p:ph idx="1"/>
          </p:nvPr>
        </p:nvSpPr>
        <p:spPr>
          <a:xfrm>
            <a:off x="737419" y="1825624"/>
            <a:ext cx="10616381" cy="4820981"/>
          </a:xfrm>
        </p:spPr>
        <p:txBody>
          <a:bodyPr>
            <a:normAutofit/>
          </a:bodyPr>
          <a:lstStyle/>
          <a:p>
            <a:r>
              <a:rPr lang="en-IN" sz="2000" dirty="0"/>
              <a:t>This step is very important because if some values in our data are inaccurate and null then it will further effect our model accuracy and can also create error.</a:t>
            </a:r>
          </a:p>
          <a:p>
            <a:pPr marL="0" indent="0">
              <a:buNone/>
            </a:pPr>
            <a:r>
              <a:rPr lang="en-IN" sz="2000" dirty="0"/>
              <a:t>Data accuracy is ensured by the yahoo finance it provides real-time data of every stock that is listed in the market. But we also have some methods to check our data we have also implemented these methods</a:t>
            </a:r>
          </a:p>
          <a:p>
            <a:pPr marL="0" indent="0">
              <a:buNone/>
            </a:pPr>
            <a:endParaRPr lang="en-IN" sz="2000" dirty="0"/>
          </a:p>
        </p:txBody>
      </p:sp>
      <p:pic>
        <p:nvPicPr>
          <p:cNvPr id="5" name="Picture 4">
            <a:extLst>
              <a:ext uri="{FF2B5EF4-FFF2-40B4-BE49-F238E27FC236}">
                <a16:creationId xmlns:a16="http://schemas.microsoft.com/office/drawing/2014/main" id="{21D3A2D6-F961-CCF6-5D24-14843793DAC8}"/>
              </a:ext>
            </a:extLst>
          </p:cNvPr>
          <p:cNvPicPr>
            <a:picLocks noChangeAspect="1"/>
          </p:cNvPicPr>
          <p:nvPr/>
        </p:nvPicPr>
        <p:blipFill>
          <a:blip r:embed="rId2"/>
          <a:stretch>
            <a:fillRect/>
          </a:stretch>
        </p:blipFill>
        <p:spPr>
          <a:xfrm>
            <a:off x="2202425" y="3429000"/>
            <a:ext cx="6640909" cy="3118659"/>
          </a:xfrm>
          <a:prstGeom prst="rect">
            <a:avLst/>
          </a:prstGeom>
        </p:spPr>
      </p:pic>
    </p:spTree>
    <p:extLst>
      <p:ext uri="{BB962C8B-B14F-4D97-AF65-F5344CB8AC3E}">
        <p14:creationId xmlns:p14="http://schemas.microsoft.com/office/powerpoint/2010/main" val="260686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632D8-0820-29E5-80BA-BFC722554342}"/>
              </a:ext>
            </a:extLst>
          </p:cNvPr>
          <p:cNvSpPr txBox="1"/>
          <p:nvPr/>
        </p:nvSpPr>
        <p:spPr>
          <a:xfrm>
            <a:off x="511277" y="471948"/>
            <a:ext cx="11228439" cy="1015663"/>
          </a:xfrm>
          <a:prstGeom prst="rect">
            <a:avLst/>
          </a:prstGeom>
          <a:noFill/>
        </p:spPr>
        <p:txBody>
          <a:bodyPr wrap="square" rtlCol="0">
            <a:spAutoFit/>
          </a:bodyPr>
          <a:lstStyle/>
          <a:p>
            <a:r>
              <a:rPr lang="en-IN" sz="2000" dirty="0"/>
              <a:t>After this we also performed a another step to check if our data is not null/missing of a specific day</a:t>
            </a:r>
          </a:p>
          <a:p>
            <a:endParaRPr lang="en-IN" sz="2000" dirty="0"/>
          </a:p>
          <a:p>
            <a:endParaRPr lang="en-IN" sz="2000" dirty="0"/>
          </a:p>
        </p:txBody>
      </p:sp>
      <p:pic>
        <p:nvPicPr>
          <p:cNvPr id="7" name="Picture 6">
            <a:extLst>
              <a:ext uri="{FF2B5EF4-FFF2-40B4-BE49-F238E27FC236}">
                <a16:creationId xmlns:a16="http://schemas.microsoft.com/office/drawing/2014/main" id="{714B9D14-AC1E-F0E9-1771-3F27610DC098}"/>
              </a:ext>
            </a:extLst>
          </p:cNvPr>
          <p:cNvPicPr>
            <a:picLocks noChangeAspect="1"/>
          </p:cNvPicPr>
          <p:nvPr/>
        </p:nvPicPr>
        <p:blipFill>
          <a:blip r:embed="rId2"/>
          <a:stretch>
            <a:fillRect/>
          </a:stretch>
        </p:blipFill>
        <p:spPr>
          <a:xfrm>
            <a:off x="3610894" y="1058380"/>
            <a:ext cx="4439270" cy="1771897"/>
          </a:xfrm>
          <a:prstGeom prst="rect">
            <a:avLst/>
          </a:prstGeom>
        </p:spPr>
      </p:pic>
      <p:sp>
        <p:nvSpPr>
          <p:cNvPr id="8" name="TextBox 7">
            <a:extLst>
              <a:ext uri="{FF2B5EF4-FFF2-40B4-BE49-F238E27FC236}">
                <a16:creationId xmlns:a16="http://schemas.microsoft.com/office/drawing/2014/main" id="{56C1998B-AE30-86D9-6059-1A8D379C1738}"/>
              </a:ext>
            </a:extLst>
          </p:cNvPr>
          <p:cNvSpPr txBox="1"/>
          <p:nvPr/>
        </p:nvSpPr>
        <p:spPr>
          <a:xfrm>
            <a:off x="599768" y="3018503"/>
            <a:ext cx="10992464" cy="2308324"/>
          </a:xfrm>
          <a:prstGeom prst="rect">
            <a:avLst/>
          </a:prstGeom>
          <a:noFill/>
        </p:spPr>
        <p:txBody>
          <a:bodyPr wrap="square" rtlCol="0">
            <a:spAutoFit/>
          </a:bodyPr>
          <a:lstStyle/>
          <a:p>
            <a:r>
              <a:rPr lang="en-IN" dirty="0"/>
              <a:t>You can see that we don’t have values that are null hence no data is missing and inaccurate we have cleaned our data. Now we have to chose one column from the data on which we will perform the further computations  for predicting our future price. So, we have two columns that are fulfilling our needs that are – close price , Adjusted close price . We chose adjusted close price because it provides more precise data.</a:t>
            </a:r>
          </a:p>
          <a:p>
            <a:r>
              <a:rPr lang="en-IN" dirty="0"/>
              <a:t>Now We have to also ensure that how many days of data is required to train our model for predicting a specific day data . We have to select amount of data to train our model attentively because if we take a large dataset than our predictions are far than the actual price and if we take short data set than our model will also not able to perform predictions accurately and small up downs in market will cause huge difference in our predicted and original price.</a:t>
            </a:r>
          </a:p>
        </p:txBody>
      </p:sp>
    </p:spTree>
    <p:extLst>
      <p:ext uri="{BB962C8B-B14F-4D97-AF65-F5344CB8AC3E}">
        <p14:creationId xmlns:p14="http://schemas.microsoft.com/office/powerpoint/2010/main" val="339307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1041E-A660-3BE4-100D-06FFA7877EDD}"/>
              </a:ext>
            </a:extLst>
          </p:cNvPr>
          <p:cNvSpPr txBox="1"/>
          <p:nvPr/>
        </p:nvSpPr>
        <p:spPr>
          <a:xfrm>
            <a:off x="491613" y="491613"/>
            <a:ext cx="11356258" cy="1200329"/>
          </a:xfrm>
          <a:prstGeom prst="rect">
            <a:avLst/>
          </a:prstGeom>
          <a:noFill/>
        </p:spPr>
        <p:txBody>
          <a:bodyPr wrap="square" rtlCol="0">
            <a:spAutoFit/>
          </a:bodyPr>
          <a:lstStyle/>
          <a:p>
            <a:r>
              <a:rPr lang="en-IN" dirty="0"/>
              <a:t>Hence for getting the idea of the input dataset. we have performed some computations of moving average.</a:t>
            </a:r>
          </a:p>
          <a:p>
            <a:r>
              <a:rPr lang="en-IN" dirty="0"/>
              <a:t>Moving average = Sum of the stock price of n number of days</a:t>
            </a:r>
          </a:p>
          <a:p>
            <a:r>
              <a:rPr lang="en-IN" dirty="0"/>
              <a:t>                                              n number of days </a:t>
            </a:r>
          </a:p>
          <a:p>
            <a:endParaRPr lang="en-IN" dirty="0"/>
          </a:p>
        </p:txBody>
      </p:sp>
      <p:cxnSp>
        <p:nvCxnSpPr>
          <p:cNvPr id="5" name="Straight Connector 4">
            <a:extLst>
              <a:ext uri="{FF2B5EF4-FFF2-40B4-BE49-F238E27FC236}">
                <a16:creationId xmlns:a16="http://schemas.microsoft.com/office/drawing/2014/main" id="{977BDE8D-C237-4212-09DE-D5BA8B21D522}"/>
              </a:ext>
            </a:extLst>
          </p:cNvPr>
          <p:cNvCxnSpPr/>
          <p:nvPr/>
        </p:nvCxnSpPr>
        <p:spPr>
          <a:xfrm>
            <a:off x="2202426" y="1120877"/>
            <a:ext cx="3588774"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AF48BE6-F02D-1804-F262-154813B2FBF2}"/>
              </a:ext>
            </a:extLst>
          </p:cNvPr>
          <p:cNvPicPr>
            <a:picLocks noChangeAspect="1"/>
          </p:cNvPicPr>
          <p:nvPr/>
        </p:nvPicPr>
        <p:blipFill>
          <a:blip r:embed="rId2"/>
          <a:stretch>
            <a:fillRect/>
          </a:stretch>
        </p:blipFill>
        <p:spPr>
          <a:xfrm>
            <a:off x="491613" y="1623116"/>
            <a:ext cx="11432533" cy="3796324"/>
          </a:xfrm>
          <a:prstGeom prst="rect">
            <a:avLst/>
          </a:prstGeom>
        </p:spPr>
      </p:pic>
      <p:sp>
        <p:nvSpPr>
          <p:cNvPr id="8" name="TextBox 7">
            <a:extLst>
              <a:ext uri="{FF2B5EF4-FFF2-40B4-BE49-F238E27FC236}">
                <a16:creationId xmlns:a16="http://schemas.microsoft.com/office/drawing/2014/main" id="{51063448-A6A2-808E-1E63-AFBE4EB6D360}"/>
              </a:ext>
            </a:extLst>
          </p:cNvPr>
          <p:cNvSpPr txBox="1"/>
          <p:nvPr/>
        </p:nvSpPr>
        <p:spPr>
          <a:xfrm>
            <a:off x="816077" y="5419440"/>
            <a:ext cx="10962968" cy="646331"/>
          </a:xfrm>
          <a:prstGeom prst="rect">
            <a:avLst/>
          </a:prstGeom>
          <a:noFill/>
        </p:spPr>
        <p:txBody>
          <a:bodyPr wrap="square" rtlCol="0">
            <a:spAutoFit/>
          </a:bodyPr>
          <a:lstStyle/>
          <a:p>
            <a:r>
              <a:rPr lang="en-IN" dirty="0"/>
              <a:t>Now you can see in the graph that MA of 100 days is close to the actual price hence now we got an idea that how many days data we have to give as input to our model for predicting the next day price</a:t>
            </a:r>
          </a:p>
        </p:txBody>
      </p:sp>
    </p:spTree>
    <p:extLst>
      <p:ext uri="{BB962C8B-B14F-4D97-AF65-F5344CB8AC3E}">
        <p14:creationId xmlns:p14="http://schemas.microsoft.com/office/powerpoint/2010/main" val="152747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070E9-8F22-1AF6-0D14-7DFFE8C7ADE9}"/>
              </a:ext>
            </a:extLst>
          </p:cNvPr>
          <p:cNvSpPr txBox="1"/>
          <p:nvPr/>
        </p:nvSpPr>
        <p:spPr>
          <a:xfrm>
            <a:off x="481781" y="462116"/>
            <a:ext cx="11316929" cy="646331"/>
          </a:xfrm>
          <a:prstGeom prst="rect">
            <a:avLst/>
          </a:prstGeom>
          <a:noFill/>
        </p:spPr>
        <p:txBody>
          <a:bodyPr wrap="square" rtlCol="0">
            <a:spAutoFit/>
          </a:bodyPr>
          <a:lstStyle/>
          <a:p>
            <a:r>
              <a:rPr lang="en-IN" dirty="0"/>
              <a:t>After this we will transform our data b/w 0 to 1 by using  </a:t>
            </a:r>
            <a:r>
              <a:rPr lang="en-IN" dirty="0" err="1"/>
              <a:t>Sklearn</a:t>
            </a:r>
            <a:r>
              <a:rPr lang="en-IN" dirty="0"/>
              <a:t> </a:t>
            </a:r>
            <a:r>
              <a:rPr lang="en-IN" dirty="0" err="1"/>
              <a:t>minmaxscaler</a:t>
            </a:r>
            <a:r>
              <a:rPr lang="en-IN" dirty="0"/>
              <a:t>. For example – </a:t>
            </a:r>
          </a:p>
          <a:p>
            <a:endParaRPr lang="en-IN" dirty="0"/>
          </a:p>
        </p:txBody>
      </p:sp>
      <p:pic>
        <p:nvPicPr>
          <p:cNvPr id="4" name="Picture 3">
            <a:extLst>
              <a:ext uri="{FF2B5EF4-FFF2-40B4-BE49-F238E27FC236}">
                <a16:creationId xmlns:a16="http://schemas.microsoft.com/office/drawing/2014/main" id="{03D2B578-36A3-DC7B-F847-8D673BF49D9D}"/>
              </a:ext>
            </a:extLst>
          </p:cNvPr>
          <p:cNvPicPr>
            <a:picLocks noChangeAspect="1"/>
          </p:cNvPicPr>
          <p:nvPr/>
        </p:nvPicPr>
        <p:blipFill>
          <a:blip r:embed="rId2"/>
          <a:stretch>
            <a:fillRect/>
          </a:stretch>
        </p:blipFill>
        <p:spPr>
          <a:xfrm>
            <a:off x="629266" y="1016697"/>
            <a:ext cx="9340644" cy="3063690"/>
          </a:xfrm>
          <a:prstGeom prst="rect">
            <a:avLst/>
          </a:prstGeom>
        </p:spPr>
      </p:pic>
      <p:pic>
        <p:nvPicPr>
          <p:cNvPr id="7" name="Picture 6">
            <a:extLst>
              <a:ext uri="{FF2B5EF4-FFF2-40B4-BE49-F238E27FC236}">
                <a16:creationId xmlns:a16="http://schemas.microsoft.com/office/drawing/2014/main" id="{4BDE49C2-0D37-9392-6E41-7D4674AB2714}"/>
              </a:ext>
            </a:extLst>
          </p:cNvPr>
          <p:cNvPicPr>
            <a:picLocks noChangeAspect="1"/>
          </p:cNvPicPr>
          <p:nvPr/>
        </p:nvPicPr>
        <p:blipFill>
          <a:blip r:embed="rId3"/>
          <a:stretch>
            <a:fillRect/>
          </a:stretch>
        </p:blipFill>
        <p:spPr>
          <a:xfrm>
            <a:off x="708096" y="4634968"/>
            <a:ext cx="8058763" cy="1932385"/>
          </a:xfrm>
          <a:prstGeom prst="rect">
            <a:avLst/>
          </a:prstGeom>
        </p:spPr>
      </p:pic>
    </p:spTree>
    <p:extLst>
      <p:ext uri="{BB962C8B-B14F-4D97-AF65-F5344CB8AC3E}">
        <p14:creationId xmlns:p14="http://schemas.microsoft.com/office/powerpoint/2010/main" val="80375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0CD53-DAC7-222A-B1F0-D5E91BC0D7EC}"/>
              </a:ext>
            </a:extLst>
          </p:cNvPr>
          <p:cNvSpPr txBox="1"/>
          <p:nvPr/>
        </p:nvSpPr>
        <p:spPr>
          <a:xfrm>
            <a:off x="462116" y="422787"/>
            <a:ext cx="11474245" cy="646331"/>
          </a:xfrm>
          <a:prstGeom prst="rect">
            <a:avLst/>
          </a:prstGeom>
          <a:noFill/>
        </p:spPr>
        <p:txBody>
          <a:bodyPr wrap="square" rtlCol="0">
            <a:spAutoFit/>
          </a:bodyPr>
          <a:lstStyle/>
          <a:p>
            <a:r>
              <a:rPr lang="en-IN" dirty="0"/>
              <a:t>After this we will make 2 arrays from our adjusted closed price to train our model </a:t>
            </a:r>
          </a:p>
          <a:p>
            <a:endParaRPr lang="en-IN" dirty="0"/>
          </a:p>
        </p:txBody>
      </p:sp>
      <p:pic>
        <p:nvPicPr>
          <p:cNvPr id="4" name="Picture 3">
            <a:extLst>
              <a:ext uri="{FF2B5EF4-FFF2-40B4-BE49-F238E27FC236}">
                <a16:creationId xmlns:a16="http://schemas.microsoft.com/office/drawing/2014/main" id="{6F9398F8-3D20-9010-6A0D-8F7DCDC9C562}"/>
              </a:ext>
            </a:extLst>
          </p:cNvPr>
          <p:cNvPicPr>
            <a:picLocks noChangeAspect="1"/>
          </p:cNvPicPr>
          <p:nvPr/>
        </p:nvPicPr>
        <p:blipFill>
          <a:blip r:embed="rId2"/>
          <a:stretch>
            <a:fillRect/>
          </a:stretch>
        </p:blipFill>
        <p:spPr>
          <a:xfrm>
            <a:off x="462116" y="3324655"/>
            <a:ext cx="7502014" cy="3371111"/>
          </a:xfrm>
          <a:prstGeom prst="rect">
            <a:avLst/>
          </a:prstGeom>
        </p:spPr>
      </p:pic>
      <p:pic>
        <p:nvPicPr>
          <p:cNvPr id="6" name="Picture 5">
            <a:extLst>
              <a:ext uri="{FF2B5EF4-FFF2-40B4-BE49-F238E27FC236}">
                <a16:creationId xmlns:a16="http://schemas.microsoft.com/office/drawing/2014/main" id="{42B77B1A-AE90-B837-620B-D2D84A830E7A}"/>
              </a:ext>
            </a:extLst>
          </p:cNvPr>
          <p:cNvPicPr>
            <a:picLocks noChangeAspect="1"/>
          </p:cNvPicPr>
          <p:nvPr/>
        </p:nvPicPr>
        <p:blipFill>
          <a:blip r:embed="rId3"/>
          <a:stretch>
            <a:fillRect/>
          </a:stretch>
        </p:blipFill>
        <p:spPr>
          <a:xfrm>
            <a:off x="584046" y="1069118"/>
            <a:ext cx="5590612" cy="2086266"/>
          </a:xfrm>
          <a:prstGeom prst="rect">
            <a:avLst/>
          </a:prstGeom>
        </p:spPr>
      </p:pic>
    </p:spTree>
    <p:extLst>
      <p:ext uri="{BB962C8B-B14F-4D97-AF65-F5344CB8AC3E}">
        <p14:creationId xmlns:p14="http://schemas.microsoft.com/office/powerpoint/2010/main" val="1956960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193</TotalTime>
  <Words>1439</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Calibri</vt:lpstr>
      <vt:lpstr>Courier New</vt:lpstr>
      <vt:lpstr>Rockwell</vt:lpstr>
      <vt:lpstr>Rockwell Condensed</vt:lpstr>
      <vt:lpstr>Times New Roman</vt:lpstr>
      <vt:lpstr>Wingdings</vt:lpstr>
      <vt:lpstr>Wood Type</vt:lpstr>
      <vt:lpstr>Stock price prediction Application</vt:lpstr>
      <vt:lpstr>Introduction</vt:lpstr>
      <vt:lpstr>PowerPoint Presentation</vt:lpstr>
      <vt:lpstr>1) Data collection</vt:lpstr>
      <vt:lpstr>2) Data preprocessing and preparation</vt:lpstr>
      <vt:lpstr>PowerPoint Presentation</vt:lpstr>
      <vt:lpstr>PowerPoint Presentation</vt:lpstr>
      <vt:lpstr>PowerPoint Presentation</vt:lpstr>
      <vt:lpstr>PowerPoint Presentation</vt:lpstr>
      <vt:lpstr>PowerPoint Presentation</vt:lpstr>
      <vt:lpstr>3. Model selection &amp; Creation of models shape</vt:lpstr>
      <vt:lpstr>PowerPoint Presentation</vt:lpstr>
      <vt:lpstr>PowerPoint Presentation</vt:lpstr>
      <vt:lpstr>4) Training the model</vt:lpstr>
      <vt:lpstr>PowerPoint Presentation</vt:lpstr>
      <vt:lpstr>5) Evaluating and testing the performance of the model</vt:lpstr>
      <vt:lpstr>PowerPoint Presentation</vt:lpstr>
      <vt:lpstr>PowerPoint Presentation</vt:lpstr>
      <vt:lpstr>6) Deployment and predictions </vt:lpstr>
      <vt:lpstr>User interface/Predictions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Application</dc:title>
  <dc:creator>rupesh sharma</dc:creator>
  <cp:lastModifiedBy>rupesh sharma</cp:lastModifiedBy>
  <cp:revision>8</cp:revision>
  <dcterms:created xsi:type="dcterms:W3CDTF">2024-06-10T16:47:28Z</dcterms:created>
  <dcterms:modified xsi:type="dcterms:W3CDTF">2024-06-11T15:35:37Z</dcterms:modified>
</cp:coreProperties>
</file>