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0" r:id="rId4"/>
    <p:sldId id="261" r:id="rId5"/>
    <p:sldId id="269" r:id="rId6"/>
    <p:sldId id="270" r:id="rId7"/>
    <p:sldId id="266" r:id="rId8"/>
    <p:sldId id="263" r:id="rId9"/>
    <p:sldId id="267"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shi Nigade" initials="RN" lastIdx="1" clrIdx="0">
    <p:extLst>
      <p:ext uri="{19B8F6BF-5375-455C-9EA6-DF929625EA0E}">
        <p15:presenceInfo xmlns:p15="http://schemas.microsoft.com/office/powerpoint/2012/main" xmlns="" userId="af29c6a9355630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75" d="100"/>
          <a:sy n="75" d="100"/>
        </p:scale>
        <p:origin x="-45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7/23/2022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7/23/2022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7/23/2022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7/23/2022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23D69C-05B2-1A15-5CCD-2B4A7055371C}"/>
              </a:ext>
            </a:extLst>
          </p:cNvPr>
          <p:cNvSpPr>
            <a:spLocks noGrp="1"/>
          </p:cNvSpPr>
          <p:nvPr>
            <p:ph type="title"/>
          </p:nvPr>
        </p:nvSpPr>
        <p:spPr/>
        <p:txBody>
          <a:bodyPr/>
          <a:lstStyle/>
          <a:p>
            <a:pPr algn="ctr" rtl="0">
              <a:spcBef>
                <a:spcPts val="0"/>
              </a:spcBef>
              <a:spcAft>
                <a:spcPts val="0"/>
              </a:spcAft>
            </a:pPr>
            <a:r>
              <a:rPr lang="en-US" sz="1800" b="1" i="0" u="none" strike="noStrike" dirty="0">
                <a:solidFill>
                  <a:srgbClr val="FFFF00"/>
                </a:solidFill>
                <a:effectLst/>
                <a:latin typeface="Book Antiqua" panose="02040602050305030304" pitchFamily="18" charset="0"/>
              </a:rPr>
              <a:t>        CDAC’s</a:t>
            </a:r>
            <a:r>
              <a:rPr lang="en-US" b="0" dirty="0">
                <a:solidFill>
                  <a:srgbClr val="FFFF00"/>
                </a:solidFill>
                <a:effectLst/>
              </a:rPr>
              <a:t/>
            </a:r>
            <a:br>
              <a:rPr lang="en-US" b="0" dirty="0">
                <a:solidFill>
                  <a:srgbClr val="FFFF00"/>
                </a:solidFill>
                <a:effectLst/>
              </a:rPr>
            </a:br>
            <a:r>
              <a:rPr lang="en-US" sz="1800" b="1" i="0" u="none" strike="noStrike" dirty="0">
                <a:solidFill>
                  <a:srgbClr val="FFFF00"/>
                </a:solidFill>
                <a:effectLst/>
                <a:latin typeface="Book Antiqua" panose="02040602050305030304" pitchFamily="18" charset="0"/>
              </a:rPr>
              <a:t>               Centre For Development of Advance Computing</a:t>
            </a:r>
            <a:r>
              <a:rPr lang="en-US" b="0" dirty="0">
                <a:solidFill>
                  <a:srgbClr val="FFFF00"/>
                </a:solidFill>
                <a:effectLst/>
              </a:rPr>
              <a:t/>
            </a:r>
            <a:br>
              <a:rPr lang="en-US" b="0" dirty="0">
                <a:solidFill>
                  <a:srgbClr val="FFFF00"/>
                </a:solidFill>
                <a:effectLst/>
              </a:rPr>
            </a:br>
            <a:r>
              <a:rPr lang="en-US" sz="1800" b="1" i="0" u="none" strike="noStrike" dirty="0">
                <a:solidFill>
                  <a:srgbClr val="FFFF00"/>
                </a:solidFill>
                <a:effectLst/>
                <a:latin typeface="Book Antiqua" panose="02040602050305030304" pitchFamily="18" charset="0"/>
              </a:rPr>
              <a:t>                 C-DAC Mumbai, Mumbai 410210 </a:t>
            </a:r>
            <a:r>
              <a:rPr lang="en-US" b="0" dirty="0">
                <a:solidFill>
                  <a:srgbClr val="FFFF00"/>
                </a:solidFill>
                <a:effectLst/>
              </a:rPr>
              <a:t/>
            </a:r>
            <a:br>
              <a:rPr lang="en-US" b="0" dirty="0">
                <a:solidFill>
                  <a:srgbClr val="FFFF00"/>
                </a:solidFill>
                <a:effectLst/>
              </a:rPr>
            </a:br>
            <a:r>
              <a:rPr lang="en-US" dirty="0">
                <a:solidFill>
                  <a:srgbClr val="FFFF00"/>
                </a:solidFill>
              </a:rPr>
              <a:t/>
            </a:r>
            <a:br>
              <a:rPr lang="en-US" dirty="0">
                <a:solidFill>
                  <a:srgbClr val="FFFF00"/>
                </a:solidFill>
              </a:rPr>
            </a:br>
            <a:r>
              <a:rPr lang="en-US" dirty="0"/>
              <a:t/>
            </a:r>
            <a:br>
              <a:rPr lang="en-US" dirty="0"/>
            </a:br>
            <a:r>
              <a:rPr lang="en-US" dirty="0"/>
              <a:t/>
            </a:r>
            <a:br>
              <a:rPr lang="en-US" dirty="0"/>
            </a:br>
            <a:r>
              <a:rPr lang="en-US" dirty="0"/>
              <a:t/>
            </a:r>
            <a:br>
              <a:rPr lang="en-US" dirty="0"/>
            </a:br>
            <a:r>
              <a:rPr lang="en-US" dirty="0"/>
              <a:t>																												</a:t>
            </a:r>
          </a:p>
        </p:txBody>
      </p:sp>
      <p:sp>
        <p:nvSpPr>
          <p:cNvPr id="7" name="Content Placeholder 6">
            <a:extLst>
              <a:ext uri="{FF2B5EF4-FFF2-40B4-BE49-F238E27FC236}">
                <a16:creationId xmlns:a16="http://schemas.microsoft.com/office/drawing/2014/main" xmlns="" id="{568EC626-049E-3EFF-841F-EF04B32504D1}"/>
              </a:ext>
            </a:extLst>
          </p:cNvPr>
          <p:cNvSpPr>
            <a:spLocks noGrp="1"/>
          </p:cNvSpPr>
          <p:nvPr>
            <p:ph idx="1"/>
          </p:nvPr>
        </p:nvSpPr>
        <p:spPr/>
        <p:txBody>
          <a:bodyPr>
            <a:normAutofit fontScale="47500" lnSpcReduction="20000"/>
          </a:bodyPr>
          <a:lstStyle/>
          <a:p>
            <a:endParaRPr lang="en-US" dirty="0"/>
          </a:p>
          <a:p>
            <a:pPr marL="0" indent="0">
              <a:buNone/>
            </a:pPr>
            <a:r>
              <a:rPr lang="en-US" dirty="0"/>
              <a:t>		                 </a:t>
            </a:r>
            <a:r>
              <a:rPr lang="en-US" dirty="0" smtClean="0"/>
              <a:t>        			        </a:t>
            </a:r>
            <a:r>
              <a:rPr lang="en-US" dirty="0" smtClean="0"/>
              <a:t>             </a:t>
            </a:r>
            <a:r>
              <a:rPr lang="en-US" sz="3600" dirty="0" smtClean="0"/>
              <a:t>&lt;</a:t>
            </a:r>
            <a:r>
              <a:rPr lang="en-US" sz="3600" b="1" dirty="0" smtClean="0">
                <a:solidFill>
                  <a:srgbClr val="002060"/>
                </a:solidFill>
              </a:rPr>
              <a:t>Farm Book</a:t>
            </a:r>
            <a:r>
              <a:rPr lang="en-US" sz="3600" dirty="0" smtClean="0"/>
              <a:t>&gt;</a:t>
            </a:r>
            <a:endParaRPr lang="en-US" sz="3600" dirty="0"/>
          </a:p>
          <a:p>
            <a:pPr marL="0" indent="0">
              <a:buNone/>
            </a:pPr>
            <a:r>
              <a:rPr lang="en-US" dirty="0"/>
              <a:t>						</a:t>
            </a:r>
            <a:r>
              <a:rPr lang="en-US" sz="2900" dirty="0"/>
              <a:t> </a:t>
            </a:r>
            <a:r>
              <a:rPr lang="en-US" sz="2900" dirty="0" smtClean="0"/>
              <a:t> 	</a:t>
            </a:r>
            <a:r>
              <a:rPr lang="en-US" sz="2900" dirty="0" smtClean="0">
                <a:solidFill>
                  <a:srgbClr val="002060"/>
                </a:solidFill>
              </a:rPr>
              <a:t>    Subject </a:t>
            </a:r>
            <a:r>
              <a:rPr lang="en-US" sz="2900" dirty="0">
                <a:solidFill>
                  <a:srgbClr val="002060"/>
                </a:solidFill>
              </a:rPr>
              <a:t>: </a:t>
            </a:r>
            <a:r>
              <a:rPr lang="en-US" sz="2900" dirty="0" smtClean="0">
                <a:solidFill>
                  <a:srgbClr val="002060"/>
                </a:solidFill>
              </a:rPr>
              <a:t>Final Project</a:t>
            </a:r>
            <a:endParaRPr lang="en-US" dirty="0">
              <a:solidFill>
                <a:srgbClr val="002060"/>
              </a:solidFill>
            </a:endParaRPr>
          </a:p>
          <a:p>
            <a:pPr marL="0" indent="0" algn="ctr" rtl="0">
              <a:spcBef>
                <a:spcPts val="0"/>
              </a:spcBef>
              <a:spcAft>
                <a:spcPts val="0"/>
              </a:spcAft>
              <a:buNone/>
            </a:pPr>
            <a:r>
              <a:rPr lang="en-US" sz="2300" b="1" i="0" u="none" strike="noStrike" dirty="0" smtClean="0">
                <a:solidFill>
                  <a:srgbClr val="002060"/>
                </a:solidFill>
                <a:effectLst/>
                <a:latin typeface="Calibri" panose="020F0502020204030204" pitchFamily="34" charset="0"/>
              </a:rPr>
              <a:t> </a:t>
            </a:r>
            <a:r>
              <a:rPr lang="en-US" sz="2300" b="1" i="0" u="none" strike="noStrike" dirty="0">
                <a:solidFill>
                  <a:srgbClr val="002060"/>
                </a:solidFill>
                <a:effectLst/>
                <a:latin typeface="Calibri" panose="020F0502020204030204" pitchFamily="34" charset="0"/>
              </a:rPr>
              <a:t>Presentation on </a:t>
            </a:r>
            <a:r>
              <a:rPr lang="en-US" sz="2300" b="1" dirty="0">
                <a:solidFill>
                  <a:srgbClr val="002060"/>
                </a:solidFill>
                <a:latin typeface="Calibri" panose="020F0502020204030204" pitchFamily="34" charset="0"/>
              </a:rPr>
              <a:t>Mini-</a:t>
            </a:r>
            <a:r>
              <a:rPr lang="en-US" sz="2300" b="1" i="0" u="none" strike="noStrike" dirty="0">
                <a:solidFill>
                  <a:srgbClr val="002060"/>
                </a:solidFill>
                <a:effectLst/>
                <a:latin typeface="Calibri" panose="020F0502020204030204" pitchFamily="34" charset="0"/>
              </a:rPr>
              <a:t>Project</a:t>
            </a:r>
            <a:r>
              <a:rPr lang="en-US" sz="1800" b="1" i="0" u="none" strike="noStrike" dirty="0">
                <a:solidFill>
                  <a:srgbClr val="002060"/>
                </a:solidFill>
                <a:effectLst/>
                <a:latin typeface="Calibri" panose="020F0502020204030204" pitchFamily="34" charset="0"/>
              </a:rPr>
              <a:t/>
            </a:r>
            <a:br>
              <a:rPr lang="en-US" sz="1800" b="1" i="0" u="none" strike="noStrike" dirty="0">
                <a:solidFill>
                  <a:srgbClr val="002060"/>
                </a:solidFill>
                <a:effectLst/>
                <a:latin typeface="Calibri" panose="020F0502020204030204" pitchFamily="34" charset="0"/>
              </a:rPr>
            </a:br>
            <a:r>
              <a:rPr lang="en-US" sz="2600" b="1" i="0" u="none" strike="noStrike" dirty="0">
                <a:solidFill>
                  <a:srgbClr val="002060"/>
                </a:solidFill>
                <a:effectLst/>
                <a:latin typeface="Calibri" panose="020F0502020204030204" pitchFamily="34" charset="0"/>
              </a:rPr>
              <a:t>(Day &amp; Date: Saturday, </a:t>
            </a:r>
            <a:r>
              <a:rPr lang="en-US" sz="2600" b="1" dirty="0" smtClean="0">
                <a:solidFill>
                  <a:srgbClr val="002060"/>
                </a:solidFill>
                <a:latin typeface="Calibri" panose="020F0502020204030204" pitchFamily="34" charset="0"/>
              </a:rPr>
              <a:t>25</a:t>
            </a:r>
            <a:r>
              <a:rPr lang="en-US" sz="2600" b="1" i="0" u="none" strike="noStrike" baseline="30000" dirty="0" smtClean="0">
                <a:solidFill>
                  <a:srgbClr val="002060"/>
                </a:solidFill>
                <a:effectLst/>
                <a:latin typeface="Calibri" panose="020F0502020204030204" pitchFamily="34" charset="0"/>
              </a:rPr>
              <a:t>th</a:t>
            </a:r>
            <a:r>
              <a:rPr lang="en-US" sz="2600" b="1" i="0" u="none" strike="noStrike" dirty="0" smtClean="0">
                <a:solidFill>
                  <a:srgbClr val="002060"/>
                </a:solidFill>
                <a:effectLst/>
                <a:latin typeface="Calibri" panose="020F0502020204030204" pitchFamily="34" charset="0"/>
              </a:rPr>
              <a:t> </a:t>
            </a:r>
            <a:r>
              <a:rPr lang="en-US" sz="2600" b="1" i="0" u="none" strike="noStrike" dirty="0">
                <a:solidFill>
                  <a:srgbClr val="002060"/>
                </a:solidFill>
                <a:effectLst/>
                <a:latin typeface="Calibri" panose="020F0502020204030204" pitchFamily="34" charset="0"/>
              </a:rPr>
              <a:t>July 2022)</a:t>
            </a:r>
            <a:br>
              <a:rPr lang="en-US" sz="2600" b="1" i="0" u="none" strike="noStrike" dirty="0">
                <a:solidFill>
                  <a:srgbClr val="002060"/>
                </a:solidFill>
                <a:effectLst/>
                <a:latin typeface="Calibri" panose="020F0502020204030204" pitchFamily="34" charset="0"/>
              </a:rPr>
            </a:br>
            <a:r>
              <a:rPr lang="en-US" sz="2600" b="1" i="0" u="none" strike="noStrike" dirty="0">
                <a:solidFill>
                  <a:srgbClr val="833C0B"/>
                </a:solidFill>
                <a:effectLst/>
                <a:latin typeface="Calibri" panose="020F0502020204030204" pitchFamily="34" charset="0"/>
              </a:rPr>
              <a:t/>
            </a:r>
            <a:br>
              <a:rPr lang="en-US" sz="2600" b="1" i="0" u="none" strike="noStrike" dirty="0">
                <a:solidFill>
                  <a:srgbClr val="833C0B"/>
                </a:solidFill>
                <a:effectLst/>
                <a:latin typeface="Calibri" panose="020F0502020204030204" pitchFamily="34" charset="0"/>
              </a:rPr>
            </a:br>
            <a:endParaRPr lang="en-US" sz="1600" b="0" dirty="0">
              <a:effectLst/>
            </a:endParaRPr>
          </a:p>
          <a:p>
            <a:pPr marL="0" indent="0" rtl="0">
              <a:spcBef>
                <a:spcPts val="1000"/>
              </a:spcBef>
              <a:spcAft>
                <a:spcPts val="0"/>
              </a:spcAft>
              <a:buNone/>
            </a:pPr>
            <a:endParaRPr lang="en-US" sz="1600" dirty="0"/>
          </a:p>
          <a:p>
            <a:pPr marL="0" indent="0" rtl="0">
              <a:spcBef>
                <a:spcPts val="1000"/>
              </a:spcBef>
              <a:spcAft>
                <a:spcPts val="0"/>
              </a:spcAft>
              <a:buNone/>
            </a:pPr>
            <a:r>
              <a:rPr lang="en-US" sz="1600" dirty="0" smtClean="0"/>
              <a:t>  </a:t>
            </a:r>
            <a:r>
              <a:rPr lang="en-US" sz="3300" b="1" dirty="0"/>
              <a:t/>
            </a:r>
            <a:br>
              <a:rPr lang="en-US" sz="3300" b="1" dirty="0"/>
            </a:br>
            <a:r>
              <a:rPr lang="en-US" sz="3300" b="1" dirty="0" smtClean="0"/>
              <a:t>   </a:t>
            </a:r>
            <a:r>
              <a:rPr lang="en-US" sz="3300" b="1" i="0" u="none" strike="noStrike" dirty="0" smtClean="0">
                <a:effectLst/>
                <a:latin typeface="Calibri" panose="020F0502020204030204" pitchFamily="34" charset="0"/>
              </a:rPr>
              <a:t>Presentation </a:t>
            </a:r>
            <a:r>
              <a:rPr lang="en-US" sz="3300" b="1" i="0" u="none" strike="noStrike" dirty="0">
                <a:effectLst/>
                <a:latin typeface="Calibri" panose="020F0502020204030204" pitchFamily="34" charset="0"/>
              </a:rPr>
              <a:t>By  </a:t>
            </a:r>
            <a:r>
              <a:rPr lang="en-US" sz="1800" b="0" i="0" u="none" strike="noStrike" dirty="0">
                <a:effectLst/>
                <a:latin typeface="Calibri" panose="020F0502020204030204" pitchFamily="34" charset="0"/>
              </a:rPr>
              <a:t>      </a:t>
            </a:r>
            <a:r>
              <a:rPr lang="en-US" sz="1800" b="0" i="0" u="none" strike="noStrike" dirty="0" smtClean="0">
                <a:effectLst/>
                <a:latin typeface="Calibri" panose="020F0502020204030204" pitchFamily="34" charset="0"/>
              </a:rPr>
              <a:t> </a:t>
            </a:r>
            <a:r>
              <a:rPr lang="en-US" sz="1800" b="0" i="0" u="none" strike="noStrike" dirty="0">
                <a:effectLst/>
                <a:latin typeface="Calibri" panose="020F0502020204030204" pitchFamily="34" charset="0"/>
              </a:rPr>
              <a:t>                                                                                                                                       </a:t>
            </a:r>
            <a:r>
              <a:rPr lang="en-US" sz="3300" b="1" i="0" u="none" strike="noStrike" dirty="0" smtClean="0">
                <a:effectLst/>
                <a:latin typeface="Calibri" panose="020F0502020204030204" pitchFamily="34" charset="0"/>
              </a:rPr>
              <a:t>                     		Instructor</a:t>
            </a:r>
            <a:endParaRPr lang="en-US" sz="3300" b="1" dirty="0">
              <a:effectLst/>
            </a:endParaRPr>
          </a:p>
          <a:p>
            <a:pPr rtl="0">
              <a:spcBef>
                <a:spcPts val="1000"/>
              </a:spcBef>
              <a:spcAft>
                <a:spcPts val="0"/>
              </a:spcAft>
              <a:buFont typeface="Wingdings" panose="05000000000000000000" pitchFamily="2" charset="2"/>
              <a:buChar char="q"/>
            </a:pPr>
            <a:r>
              <a:rPr lang="en-US" sz="2300" dirty="0" err="1" smtClean="0">
                <a:latin typeface="Calibri" panose="020F0502020204030204" pitchFamily="34" charset="0"/>
              </a:rPr>
              <a:t>Sakshi</a:t>
            </a:r>
            <a:r>
              <a:rPr lang="en-US" sz="2300" dirty="0" smtClean="0">
                <a:latin typeface="Calibri" panose="020F0502020204030204" pitchFamily="34" charset="0"/>
              </a:rPr>
              <a:t> Sharma (PL)</a:t>
            </a:r>
          </a:p>
          <a:p>
            <a:pPr rtl="0">
              <a:spcBef>
                <a:spcPts val="1000"/>
              </a:spcBef>
              <a:spcAft>
                <a:spcPts val="0"/>
              </a:spcAft>
              <a:buFont typeface="Wingdings" panose="05000000000000000000" pitchFamily="2" charset="2"/>
              <a:buChar char="q"/>
            </a:pPr>
            <a:r>
              <a:rPr lang="en-US" sz="2300" dirty="0" err="1" smtClean="0">
                <a:latin typeface="Calibri" panose="020F0502020204030204" pitchFamily="34" charset="0"/>
              </a:rPr>
              <a:t>Rupesh</a:t>
            </a:r>
            <a:r>
              <a:rPr lang="en-US" sz="2300" dirty="0" smtClean="0">
                <a:latin typeface="Calibri" panose="020F0502020204030204" pitchFamily="34" charset="0"/>
              </a:rPr>
              <a:t> Fuse</a:t>
            </a:r>
            <a:r>
              <a:rPr lang="en-US" sz="2300" i="0" u="none" strike="noStrike" dirty="0" smtClean="0">
                <a:effectLst/>
                <a:latin typeface="Calibri" panose="020F0502020204030204" pitchFamily="34" charset="0"/>
              </a:rPr>
              <a:t>                                                                                                                                                                                     Prof</a:t>
            </a:r>
            <a:r>
              <a:rPr lang="en-US" sz="2300" i="0" u="none" strike="noStrike" dirty="0">
                <a:effectLst/>
                <a:latin typeface="Calibri" panose="020F0502020204030204" pitchFamily="34" charset="0"/>
              </a:rPr>
              <a:t>. Kiran Waghmare</a:t>
            </a:r>
          </a:p>
          <a:p>
            <a:pPr>
              <a:buFont typeface="Wingdings" panose="05000000000000000000" pitchFamily="2" charset="2"/>
              <a:buChar char="q"/>
            </a:pPr>
            <a:r>
              <a:rPr lang="en-US" dirty="0" err="1" smtClean="0">
                <a:effectLst/>
              </a:rPr>
              <a:t>Pankaj</a:t>
            </a:r>
            <a:r>
              <a:rPr lang="en-US" dirty="0" smtClean="0">
                <a:effectLst/>
              </a:rPr>
              <a:t> </a:t>
            </a:r>
            <a:r>
              <a:rPr lang="en-US" dirty="0" err="1" smtClean="0">
                <a:effectLst/>
              </a:rPr>
              <a:t>Lohar</a:t>
            </a:r>
            <a:r>
              <a:rPr lang="en-US" dirty="0" smtClean="0">
                <a:effectLst/>
              </a:rPr>
              <a:t>													     </a:t>
            </a:r>
            <a:r>
              <a:rPr lang="en-US" i="0" u="none" strike="noStrike" dirty="0" smtClean="0">
                <a:effectLst/>
                <a:latin typeface="Calibri" panose="020F0502020204030204" pitchFamily="34" charset="0"/>
              </a:rPr>
              <a:t>Dr</a:t>
            </a:r>
            <a:r>
              <a:rPr lang="en-US" i="0" u="none" strike="noStrike" dirty="0">
                <a:effectLst/>
                <a:latin typeface="Calibri" panose="020F0502020204030204" pitchFamily="34" charset="0"/>
              </a:rPr>
              <a:t>. C.P. Johnson</a:t>
            </a:r>
            <a:endParaRPr lang="en-US" dirty="0">
              <a:effectLst/>
            </a:endParaRPr>
          </a:p>
          <a:p>
            <a:pPr>
              <a:buFont typeface="Wingdings" panose="05000000000000000000" pitchFamily="2" charset="2"/>
              <a:buChar char="q"/>
            </a:pPr>
            <a:r>
              <a:rPr lang="en-US" dirty="0" err="1" smtClean="0">
                <a:effectLst/>
              </a:rPr>
              <a:t>Santosh</a:t>
            </a:r>
            <a:r>
              <a:rPr lang="en-US" dirty="0" smtClean="0">
                <a:effectLst/>
              </a:rPr>
              <a:t> </a:t>
            </a:r>
            <a:r>
              <a:rPr lang="en-US" dirty="0" err="1" smtClean="0">
                <a:effectLst/>
              </a:rPr>
              <a:t>Dound</a:t>
            </a:r>
            <a:r>
              <a:rPr lang="en-US" dirty="0" smtClean="0">
                <a:effectLst/>
              </a:rPr>
              <a:t>	</a:t>
            </a:r>
            <a:r>
              <a:rPr lang="en-US" dirty="0"/>
              <a:t>     											</a:t>
            </a:r>
            <a:r>
              <a:rPr lang="en-US" dirty="0" smtClean="0"/>
              <a:t>             </a:t>
            </a:r>
            <a:r>
              <a:rPr lang="en-US" dirty="0">
                <a:latin typeface="Calibri" panose="020F0502020204030204" pitchFamily="34" charset="0"/>
              </a:rPr>
              <a:t>Director, CDAC (Mumbai)</a:t>
            </a:r>
            <a:endParaRPr lang="en-US" dirty="0" smtClean="0">
              <a:effectLst/>
            </a:endParaRPr>
          </a:p>
          <a:p>
            <a:pPr>
              <a:buFont typeface="Wingdings" panose="05000000000000000000" pitchFamily="2" charset="2"/>
              <a:buChar char="q"/>
            </a:pPr>
            <a:r>
              <a:rPr lang="en-US" dirty="0" err="1" smtClean="0"/>
              <a:t>Kundan</a:t>
            </a:r>
            <a:r>
              <a:rPr lang="en-US" dirty="0" smtClean="0"/>
              <a:t> </a:t>
            </a:r>
            <a:r>
              <a:rPr lang="en-US" dirty="0" err="1" smtClean="0"/>
              <a:t>Patil</a:t>
            </a:r>
            <a:r>
              <a:rPr lang="en-US" dirty="0" smtClean="0">
                <a:effectLst/>
              </a:rPr>
              <a:t>								</a:t>
            </a:r>
            <a:r>
              <a:rPr lang="en-US" i="0" u="none" strike="noStrike" dirty="0">
                <a:effectLst/>
                <a:latin typeface="Calibri" panose="020F0502020204030204" pitchFamily="34" charset="0"/>
              </a:rPr>
              <a:t>                                                                                                                                                                                                                                                                                                                                         </a:t>
            </a:r>
            <a:r>
              <a:rPr lang="en-US" sz="1600" dirty="0"/>
              <a:t/>
            </a:r>
            <a:br>
              <a:rPr lang="en-US" sz="1600" dirty="0"/>
            </a:br>
            <a:r>
              <a:rPr lang="en-US" sz="1800" b="1" i="0" u="none" strike="noStrike" dirty="0">
                <a:solidFill>
                  <a:srgbClr val="833C0B"/>
                </a:solidFill>
                <a:effectLst/>
                <a:latin typeface="Calibri" panose="020F0502020204030204" pitchFamily="34" charset="0"/>
              </a:rPr>
              <a:t/>
            </a:r>
            <a:br>
              <a:rPr lang="en-US" sz="1800" b="1" i="0" u="none" strike="noStrike" dirty="0">
                <a:solidFill>
                  <a:srgbClr val="833C0B"/>
                </a:solidFill>
                <a:effectLst/>
                <a:latin typeface="Calibri" panose="020F0502020204030204" pitchFamily="34" charset="0"/>
              </a:rPr>
            </a:br>
            <a:endParaRPr lang="en-US" dirty="0"/>
          </a:p>
        </p:txBody>
      </p:sp>
      <p:pic>
        <p:nvPicPr>
          <p:cNvPr id="11" name="Picture 10">
            <a:extLst>
              <a:ext uri="{FF2B5EF4-FFF2-40B4-BE49-F238E27FC236}">
                <a16:creationId xmlns:a16="http://schemas.microsoft.com/office/drawing/2014/main" xmlns="" id="{4D0C7A27-6E04-B73D-2CA3-0D01373D8166}"/>
              </a:ext>
            </a:extLst>
          </p:cNvPr>
          <p:cNvPicPr>
            <a:picLocks noChangeAspect="1"/>
          </p:cNvPicPr>
          <p:nvPr/>
        </p:nvPicPr>
        <p:blipFill>
          <a:blip r:embed="rId2"/>
          <a:stretch>
            <a:fillRect/>
          </a:stretch>
        </p:blipFill>
        <p:spPr>
          <a:xfrm>
            <a:off x="1103312" y="190831"/>
            <a:ext cx="1400530" cy="1400530"/>
          </a:xfrm>
          <a:prstGeom prst="rect">
            <a:avLst/>
          </a:prstGeom>
        </p:spPr>
      </p:pic>
    </p:spTree>
    <p:extLst>
      <p:ext uri="{BB962C8B-B14F-4D97-AF65-F5344CB8AC3E}">
        <p14:creationId xmlns:p14="http://schemas.microsoft.com/office/powerpoint/2010/main" val="1317969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B217BD-5CD0-0284-84FD-BF7BC27E3D2A}"/>
              </a:ext>
            </a:extLst>
          </p:cNvPr>
          <p:cNvSpPr>
            <a:spLocks noGrp="1"/>
          </p:cNvSpPr>
          <p:nvPr>
            <p:ph type="title"/>
          </p:nvPr>
        </p:nvSpPr>
        <p:spPr>
          <a:xfrm>
            <a:off x="1512803" y="2728735"/>
            <a:ext cx="9404723" cy="1400530"/>
          </a:xfrm>
        </p:spPr>
        <p:txBody>
          <a:bodyPr/>
          <a:lstStyle/>
          <a:p>
            <a:r>
              <a:rPr lang="en-US" dirty="0"/>
              <a:t>                 </a:t>
            </a:r>
            <a:r>
              <a:rPr lang="en-US" sz="6000" i="1" dirty="0"/>
              <a:t>Thank You</a:t>
            </a:r>
          </a:p>
        </p:txBody>
      </p:sp>
    </p:spTree>
    <p:extLst>
      <p:ext uri="{BB962C8B-B14F-4D97-AF65-F5344CB8AC3E}">
        <p14:creationId xmlns:p14="http://schemas.microsoft.com/office/powerpoint/2010/main" val="2872730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F9AD33-E2B2-D13C-447D-106357DF77BD}"/>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xmlns="" id="{007AC13A-5106-0916-C898-27488B28B97F}"/>
              </a:ext>
            </a:extLst>
          </p:cNvPr>
          <p:cNvSpPr>
            <a:spLocks noGrp="1"/>
          </p:cNvSpPr>
          <p:nvPr>
            <p:ph idx="1"/>
          </p:nvPr>
        </p:nvSpPr>
        <p:spPr/>
        <p:txBody>
          <a:bodyPr/>
          <a:lstStyle/>
          <a:p>
            <a:pPr marL="0" indent="0">
              <a:buNone/>
            </a:pPr>
            <a:endParaRPr lang="en-US" dirty="0"/>
          </a:p>
          <a:p>
            <a:r>
              <a:rPr lang="en-US" dirty="0" smtClean="0"/>
              <a:t>Introduction</a:t>
            </a:r>
          </a:p>
          <a:p>
            <a:r>
              <a:rPr lang="en-US" dirty="0" smtClean="0"/>
              <a:t>Modules</a:t>
            </a:r>
          </a:p>
          <a:p>
            <a:r>
              <a:rPr lang="en-US" dirty="0" smtClean="0"/>
              <a:t>Features</a:t>
            </a:r>
            <a:endParaRPr lang="en-US" dirty="0"/>
          </a:p>
          <a:p>
            <a:r>
              <a:rPr lang="en-US" dirty="0" smtClean="0"/>
              <a:t>Tools And Technologies</a:t>
            </a:r>
          </a:p>
          <a:p>
            <a:r>
              <a:rPr lang="en-US" dirty="0" smtClean="0"/>
              <a:t>Advantages and Disadvantages</a:t>
            </a:r>
            <a:endParaRPr lang="en-US" dirty="0"/>
          </a:p>
          <a:p>
            <a:r>
              <a:rPr lang="en-US" dirty="0"/>
              <a:t>Conclusion </a:t>
            </a:r>
          </a:p>
        </p:txBody>
      </p:sp>
    </p:spTree>
    <p:extLst>
      <p:ext uri="{BB962C8B-B14F-4D97-AF65-F5344CB8AC3E}">
        <p14:creationId xmlns:p14="http://schemas.microsoft.com/office/powerpoint/2010/main" val="3179835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33DFF8-EE4F-68C2-AB07-7256EE04BBE6}"/>
              </a:ext>
            </a:extLst>
          </p:cNvPr>
          <p:cNvSpPr>
            <a:spLocks noGrp="1"/>
          </p:cNvSpPr>
          <p:nvPr>
            <p:ph type="title"/>
          </p:nvPr>
        </p:nvSpPr>
        <p:spPr/>
        <p:txBody>
          <a:bodyPr/>
          <a:lstStyle/>
          <a:p>
            <a:r>
              <a:rPr lang="en-US" dirty="0"/>
              <a:t>Introduction</a:t>
            </a:r>
            <a:br>
              <a:rPr lang="en-US" dirty="0"/>
            </a:br>
            <a:endParaRPr lang="en-US" dirty="0"/>
          </a:p>
        </p:txBody>
      </p:sp>
      <p:sp>
        <p:nvSpPr>
          <p:cNvPr id="3" name="Content Placeholder 2">
            <a:extLst>
              <a:ext uri="{FF2B5EF4-FFF2-40B4-BE49-F238E27FC236}">
                <a16:creationId xmlns:a16="http://schemas.microsoft.com/office/drawing/2014/main" xmlns="" id="{1CBCF2EA-3E11-1EEF-E809-0AD79701EFEC}"/>
              </a:ext>
            </a:extLst>
          </p:cNvPr>
          <p:cNvSpPr>
            <a:spLocks noGrp="1"/>
          </p:cNvSpPr>
          <p:nvPr>
            <p:ph idx="1"/>
          </p:nvPr>
        </p:nvSpPr>
        <p:spPr/>
        <p:txBody>
          <a:bodyPr>
            <a:normAutofit/>
          </a:bodyPr>
          <a:lstStyle/>
          <a:p>
            <a:pPr marL="0" indent="0">
              <a:buNone/>
            </a:pPr>
            <a:r>
              <a:rPr lang="en-US" dirty="0"/>
              <a:t>	 </a:t>
            </a:r>
            <a:br>
              <a:rPr lang="en-US" dirty="0"/>
            </a:br>
            <a:r>
              <a:rPr lang="en-US" dirty="0"/>
              <a:t>	</a:t>
            </a:r>
            <a:r>
              <a:rPr lang="en-US" dirty="0" smtClean="0"/>
              <a:t>    </a:t>
            </a:r>
            <a:r>
              <a:rPr lang="en-US" b="1" dirty="0" smtClean="0"/>
              <a:t>We </a:t>
            </a:r>
            <a:r>
              <a:rPr lang="en-US" b="1" dirty="0"/>
              <a:t>are Garuda </a:t>
            </a:r>
            <a:r>
              <a:rPr lang="en-US" b="1" dirty="0" smtClean="0"/>
              <a:t>, </a:t>
            </a:r>
            <a:r>
              <a:rPr lang="en-US" b="1" dirty="0"/>
              <a:t>the eye that thinks, acts and enables</a:t>
            </a:r>
            <a:r>
              <a:rPr lang="en-US" b="1" dirty="0" smtClean="0"/>
              <a:t>.</a:t>
            </a:r>
          </a:p>
          <a:p>
            <a:endParaRPr lang="en-US" b="1" dirty="0"/>
          </a:p>
          <a:p>
            <a:r>
              <a:rPr lang="en-US" dirty="0"/>
              <a:t>Crafting human-centric technologies that lead to intelligence building &amp; impact creation. Mining information dimensions that enable efficiencies and reduce redundancies, delivering analytics and insights that create large-scale impacts and propel overhauls is our mantle. We are a Drone-as-a-Service corporation </a:t>
            </a:r>
            <a:r>
              <a:rPr lang="en-US" dirty="0" smtClean="0"/>
              <a:t>.</a:t>
            </a:r>
          </a:p>
          <a:p>
            <a:pPr marL="0" indent="0">
              <a:buNone/>
            </a:pPr>
            <a:r>
              <a:rPr lang="en-US" dirty="0" smtClean="0"/>
              <a:t>                              </a:t>
            </a:r>
          </a:p>
          <a:p>
            <a:pPr marL="0" indent="0">
              <a:buNone/>
            </a:pPr>
            <a:r>
              <a:rPr lang="en-US" dirty="0"/>
              <a:t> </a:t>
            </a:r>
            <a:r>
              <a:rPr lang="en-US" dirty="0" smtClean="0"/>
              <a:t>                             We </a:t>
            </a:r>
            <a:r>
              <a:rPr lang="en-US" dirty="0"/>
              <a:t>are built to scale</a:t>
            </a:r>
          </a:p>
          <a:p>
            <a:endParaRPr lang="en-US" dirty="0"/>
          </a:p>
          <a:p>
            <a:endParaRPr lang="en-US" dirty="0"/>
          </a:p>
        </p:txBody>
      </p:sp>
    </p:spTree>
    <p:extLst>
      <p:ext uri="{BB962C8B-B14F-4D97-AF65-F5344CB8AC3E}">
        <p14:creationId xmlns:p14="http://schemas.microsoft.com/office/powerpoint/2010/main" val="7984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877718-5419-907E-9CAE-78BAD782042D}"/>
              </a:ext>
            </a:extLst>
          </p:cNvPr>
          <p:cNvSpPr>
            <a:spLocks noGrp="1"/>
          </p:cNvSpPr>
          <p:nvPr>
            <p:ph type="title"/>
          </p:nvPr>
        </p:nvSpPr>
        <p:spPr/>
        <p:txBody>
          <a:bodyPr/>
          <a:lstStyle/>
          <a:p>
            <a:r>
              <a:rPr lang="en-US" dirty="0" smtClean="0"/>
              <a:t>Modules</a:t>
            </a:r>
            <a:endParaRPr lang="en-US" dirty="0"/>
          </a:p>
        </p:txBody>
      </p:sp>
      <p:sp>
        <p:nvSpPr>
          <p:cNvPr id="3" name="Content Placeholder 2">
            <a:extLst>
              <a:ext uri="{FF2B5EF4-FFF2-40B4-BE49-F238E27FC236}">
                <a16:creationId xmlns:a16="http://schemas.microsoft.com/office/drawing/2014/main" xmlns="" id="{7B92D5A3-5324-07FC-52AB-5ED2AA281A5B}"/>
              </a:ext>
            </a:extLst>
          </p:cNvPr>
          <p:cNvSpPr>
            <a:spLocks noGrp="1"/>
          </p:cNvSpPr>
          <p:nvPr>
            <p:ph idx="1"/>
          </p:nvPr>
        </p:nvSpPr>
        <p:spPr>
          <a:xfrm>
            <a:off x="119062" y="1189318"/>
            <a:ext cx="8946541" cy="4195481"/>
          </a:xfrm>
        </p:spPr>
        <p:txBody>
          <a:bodyPr>
            <a:normAutofit/>
          </a:bodyPr>
          <a:lstStyle/>
          <a:p>
            <a:pPr marL="0" indent="0">
              <a:buNone/>
            </a:pPr>
            <a:endParaRPr lang="en-US" b="1" dirty="0"/>
          </a:p>
          <a:p>
            <a:r>
              <a:rPr lang="en-US" sz="3600" b="1" dirty="0">
                <a:solidFill>
                  <a:srgbClr val="FFC000"/>
                </a:solidFill>
              </a:rPr>
              <a:t>Admin</a:t>
            </a:r>
            <a:r>
              <a:rPr lang="en-US" sz="3600" b="1" dirty="0" smtClean="0">
                <a:solidFill>
                  <a:srgbClr val="FFC000"/>
                </a:solidFill>
              </a:rPr>
              <a:t>:</a:t>
            </a:r>
          </a:p>
          <a:p>
            <a:endParaRPr lang="en-US" b="1" dirty="0"/>
          </a:p>
          <a:p>
            <a:r>
              <a:rPr lang="en-US" dirty="0" smtClean="0"/>
              <a:t> Admin manager </a:t>
            </a:r>
            <a:r>
              <a:rPr lang="en-US" dirty="0"/>
              <a:t>can add </a:t>
            </a:r>
            <a:r>
              <a:rPr lang="en-US" dirty="0" smtClean="0"/>
              <a:t>details .</a:t>
            </a:r>
            <a:endParaRPr lang="en-US" dirty="0"/>
          </a:p>
          <a:p>
            <a:r>
              <a:rPr lang="en-US" dirty="0" smtClean="0"/>
              <a:t> </a:t>
            </a:r>
            <a:r>
              <a:rPr lang="en-US" dirty="0"/>
              <a:t>Admin can add </a:t>
            </a:r>
            <a:r>
              <a:rPr lang="en-US" dirty="0" smtClean="0"/>
              <a:t>price and discount </a:t>
            </a:r>
            <a:r>
              <a:rPr lang="en-US" dirty="0"/>
              <a:t>for the respective </a:t>
            </a:r>
            <a:r>
              <a:rPr lang="en-US" dirty="0" smtClean="0"/>
              <a:t>drone.</a:t>
            </a:r>
            <a:endParaRPr lang="en-US" dirty="0"/>
          </a:p>
          <a:p>
            <a:r>
              <a:rPr lang="en-US" dirty="0"/>
              <a:t> Admin can view booking done and the user details.</a:t>
            </a:r>
          </a:p>
          <a:p>
            <a:endParaRPr lang="en-US" b="1" dirty="0"/>
          </a:p>
          <a:p>
            <a:endParaRPr lang="en-US" dirty="0"/>
          </a:p>
        </p:txBody>
      </p:sp>
    </p:spTree>
    <p:extLst>
      <p:ext uri="{BB962C8B-B14F-4D97-AF65-F5344CB8AC3E}">
        <p14:creationId xmlns:p14="http://schemas.microsoft.com/office/powerpoint/2010/main" val="3532052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877718-5419-907E-9CAE-78BAD782042D}"/>
              </a:ext>
            </a:extLst>
          </p:cNvPr>
          <p:cNvSpPr>
            <a:spLocks noGrp="1"/>
          </p:cNvSpPr>
          <p:nvPr>
            <p:ph type="title"/>
          </p:nvPr>
        </p:nvSpPr>
        <p:spPr/>
        <p:txBody>
          <a:bodyPr/>
          <a:lstStyle/>
          <a:p>
            <a:r>
              <a:rPr lang="en-US" dirty="0" smtClean="0"/>
              <a:t>Modules</a:t>
            </a:r>
            <a:br>
              <a:rPr lang="en-US" dirty="0" smtClean="0"/>
            </a:br>
            <a:endParaRPr lang="en-US" dirty="0"/>
          </a:p>
        </p:txBody>
      </p:sp>
      <p:sp>
        <p:nvSpPr>
          <p:cNvPr id="3" name="Content Placeholder 2">
            <a:extLst>
              <a:ext uri="{FF2B5EF4-FFF2-40B4-BE49-F238E27FC236}">
                <a16:creationId xmlns:a16="http://schemas.microsoft.com/office/drawing/2014/main" xmlns="" id="{7B92D5A3-5324-07FC-52AB-5ED2AA281A5B}"/>
              </a:ext>
            </a:extLst>
          </p:cNvPr>
          <p:cNvSpPr>
            <a:spLocks noGrp="1"/>
          </p:cNvSpPr>
          <p:nvPr>
            <p:ph idx="1"/>
          </p:nvPr>
        </p:nvSpPr>
        <p:spPr>
          <a:xfrm>
            <a:off x="647700" y="1333499"/>
            <a:ext cx="10751529" cy="5118101"/>
          </a:xfrm>
        </p:spPr>
        <p:txBody>
          <a:bodyPr>
            <a:normAutofit fontScale="47500" lnSpcReduction="20000"/>
          </a:bodyPr>
          <a:lstStyle/>
          <a:p>
            <a:r>
              <a:rPr lang="en-US" sz="9000" b="1" dirty="0">
                <a:solidFill>
                  <a:srgbClr val="FFC000"/>
                </a:solidFill>
              </a:rPr>
              <a:t>Users Login</a:t>
            </a:r>
            <a:r>
              <a:rPr lang="en-US" sz="9000" b="1" dirty="0" smtClean="0">
                <a:solidFill>
                  <a:srgbClr val="FFC000"/>
                </a:solidFill>
              </a:rPr>
              <a:t>:</a:t>
            </a:r>
          </a:p>
          <a:p>
            <a:endParaRPr lang="en-US" sz="9000" b="1" dirty="0">
              <a:solidFill>
                <a:srgbClr val="FFC000"/>
              </a:solidFill>
            </a:endParaRPr>
          </a:p>
          <a:p>
            <a:r>
              <a:rPr lang="en-US" sz="6000" b="1" dirty="0"/>
              <a:t>Check </a:t>
            </a:r>
            <a:r>
              <a:rPr lang="en-US" sz="6000" b="1" dirty="0" smtClean="0"/>
              <a:t>Drone:</a:t>
            </a:r>
            <a:r>
              <a:rPr lang="en-US" sz="6000" dirty="0"/>
              <a:t> Users can check for </a:t>
            </a:r>
            <a:r>
              <a:rPr lang="en-US" sz="6000" dirty="0" smtClean="0"/>
              <a:t>drone </a:t>
            </a:r>
            <a:r>
              <a:rPr lang="en-US" sz="6000" dirty="0"/>
              <a:t>of nearby locations and prices.</a:t>
            </a:r>
          </a:p>
          <a:p>
            <a:r>
              <a:rPr lang="en-US" sz="6000" b="1" dirty="0"/>
              <a:t>Check Availability:</a:t>
            </a:r>
            <a:r>
              <a:rPr lang="en-US" sz="6000" dirty="0"/>
              <a:t> User can see the availability of the respective </a:t>
            </a:r>
            <a:r>
              <a:rPr lang="en-US" sz="6000" dirty="0" smtClean="0"/>
              <a:t>drone </a:t>
            </a:r>
            <a:r>
              <a:rPr lang="en-US" sz="6000" dirty="0"/>
              <a:t>which is selected by him.</a:t>
            </a:r>
          </a:p>
          <a:p>
            <a:r>
              <a:rPr lang="en-US" sz="6000" b="1" dirty="0"/>
              <a:t>Book </a:t>
            </a:r>
            <a:r>
              <a:rPr lang="en-US" sz="6000" b="1" dirty="0" smtClean="0"/>
              <a:t>drone:</a:t>
            </a:r>
            <a:r>
              <a:rPr lang="en-US" sz="6000" dirty="0"/>
              <a:t> User can provide the date, time and other personal details and he can also do the payment.</a:t>
            </a:r>
          </a:p>
          <a:p>
            <a:r>
              <a:rPr lang="en-US" sz="6000" dirty="0"/>
              <a:t> Wallet.</a:t>
            </a:r>
          </a:p>
          <a:p>
            <a:r>
              <a:rPr lang="en-US" sz="6000" dirty="0"/>
              <a:t>Money Transfer Between Accounts</a:t>
            </a:r>
            <a:r>
              <a:rPr lang="en-US" sz="6000" dirty="0" smtClean="0"/>
              <a:t>.</a:t>
            </a:r>
          </a:p>
          <a:p>
            <a:endParaRPr lang="en-US" sz="6000" dirty="0"/>
          </a:p>
        </p:txBody>
      </p:sp>
    </p:spTree>
    <p:extLst>
      <p:ext uri="{BB962C8B-B14F-4D97-AF65-F5344CB8AC3E}">
        <p14:creationId xmlns:p14="http://schemas.microsoft.com/office/powerpoint/2010/main" val="712590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877718-5419-907E-9CAE-78BAD782042D}"/>
              </a:ext>
            </a:extLst>
          </p:cNvPr>
          <p:cNvSpPr>
            <a:spLocks noGrp="1"/>
          </p:cNvSpPr>
          <p:nvPr>
            <p:ph type="title"/>
          </p:nvPr>
        </p:nvSpPr>
        <p:spPr/>
        <p:txBody>
          <a:bodyPr/>
          <a:lstStyle/>
          <a:p>
            <a:r>
              <a:rPr lang="en-US" dirty="0" smtClean="0"/>
              <a:t>Features</a:t>
            </a:r>
            <a:br>
              <a:rPr lang="en-US" dirty="0" smtClean="0"/>
            </a:br>
            <a:endParaRPr lang="en-US" dirty="0"/>
          </a:p>
        </p:txBody>
      </p:sp>
      <p:sp>
        <p:nvSpPr>
          <p:cNvPr id="3" name="Content Placeholder 2">
            <a:extLst>
              <a:ext uri="{FF2B5EF4-FFF2-40B4-BE49-F238E27FC236}">
                <a16:creationId xmlns:a16="http://schemas.microsoft.com/office/drawing/2014/main" xmlns="" id="{7B92D5A3-5324-07FC-52AB-5ED2AA281A5B}"/>
              </a:ext>
            </a:extLst>
          </p:cNvPr>
          <p:cNvSpPr>
            <a:spLocks noGrp="1"/>
          </p:cNvSpPr>
          <p:nvPr>
            <p:ph idx="1"/>
          </p:nvPr>
        </p:nvSpPr>
        <p:spPr>
          <a:xfrm>
            <a:off x="647700" y="1168400"/>
            <a:ext cx="10751529" cy="4724399"/>
          </a:xfrm>
        </p:spPr>
        <p:txBody>
          <a:bodyPr>
            <a:noAutofit/>
          </a:bodyPr>
          <a:lstStyle/>
          <a:p>
            <a:r>
              <a:rPr lang="en-US" b="1" dirty="0" smtClean="0"/>
              <a:t>Login</a:t>
            </a:r>
            <a:r>
              <a:rPr lang="en-US" b="1" dirty="0"/>
              <a:t>:</a:t>
            </a:r>
            <a:r>
              <a:rPr lang="en-US" dirty="0"/>
              <a:t> The manager can log in with the credentials provided by the user.</a:t>
            </a:r>
          </a:p>
          <a:p>
            <a:r>
              <a:rPr lang="en-US" b="1" dirty="0"/>
              <a:t>Check Rates:</a:t>
            </a:r>
            <a:r>
              <a:rPr lang="en-US" dirty="0"/>
              <a:t> The manager can check rates for the respective location turf.</a:t>
            </a:r>
          </a:p>
          <a:p>
            <a:r>
              <a:rPr lang="en-US" b="1" dirty="0"/>
              <a:t>View Request:</a:t>
            </a:r>
            <a:r>
              <a:rPr lang="en-US" dirty="0"/>
              <a:t> The manager can view the request for turf bookings.</a:t>
            </a:r>
          </a:p>
          <a:p>
            <a:r>
              <a:rPr lang="en-US" b="1" dirty="0"/>
              <a:t>Confirm Booking:</a:t>
            </a:r>
            <a:r>
              <a:rPr lang="en-US" dirty="0"/>
              <a:t> Manager can confirm the booking of the turf.</a:t>
            </a:r>
          </a:p>
          <a:p>
            <a:r>
              <a:rPr lang="en-US" b="1" dirty="0"/>
              <a:t>Bill Generation:</a:t>
            </a:r>
            <a:r>
              <a:rPr lang="en-US" dirty="0"/>
              <a:t> The manager can generate bills as per the rates.</a:t>
            </a:r>
          </a:p>
          <a:p>
            <a:r>
              <a:rPr lang="en-US" b="1" dirty="0"/>
              <a:t>Bookings History:</a:t>
            </a:r>
            <a:r>
              <a:rPr lang="en-US" dirty="0"/>
              <a:t> Manager can check previous booking history</a:t>
            </a:r>
            <a:r>
              <a:rPr lang="en-US" dirty="0" smtClean="0"/>
              <a:t>.</a:t>
            </a:r>
          </a:p>
          <a:p>
            <a:r>
              <a:rPr lang="en-US" dirty="0" smtClean="0"/>
              <a:t>.</a:t>
            </a:r>
            <a:endParaRPr lang="en-US" dirty="0"/>
          </a:p>
          <a:p>
            <a:endParaRPr lang="en-US" dirty="0"/>
          </a:p>
          <a:p>
            <a:endParaRPr lang="en-US" dirty="0"/>
          </a:p>
        </p:txBody>
      </p:sp>
    </p:spTree>
    <p:extLst>
      <p:ext uri="{BB962C8B-B14F-4D97-AF65-F5344CB8AC3E}">
        <p14:creationId xmlns:p14="http://schemas.microsoft.com/office/powerpoint/2010/main" val="244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6401FD-703F-1D11-25E3-68044488838E}"/>
              </a:ext>
            </a:extLst>
          </p:cNvPr>
          <p:cNvSpPr>
            <a:spLocks noGrp="1"/>
          </p:cNvSpPr>
          <p:nvPr>
            <p:ph type="title"/>
          </p:nvPr>
        </p:nvSpPr>
        <p:spPr/>
        <p:txBody>
          <a:bodyPr/>
          <a:lstStyle/>
          <a:p>
            <a:r>
              <a:rPr lang="en-IN" dirty="0"/>
              <a:t>Tools and </a:t>
            </a:r>
            <a:r>
              <a:rPr lang="en-IN" b="1" dirty="0"/>
              <a:t/>
            </a:r>
            <a:br>
              <a:rPr lang="en-IN" b="1" dirty="0"/>
            </a:br>
            <a:r>
              <a:rPr lang="en-US" dirty="0" smtClean="0"/>
              <a:t>Technologies</a:t>
            </a:r>
            <a:r>
              <a:rPr lang="en-US" dirty="0"/>
              <a:t>		</a:t>
            </a:r>
            <a:br>
              <a:rPr lang="en-US" dirty="0"/>
            </a:br>
            <a:r>
              <a:rPr lang="en-US" dirty="0"/>
              <a:t/>
            </a:r>
            <a:br>
              <a:rPr lang="en-US" dirty="0"/>
            </a:br>
            <a:endParaRPr lang="en-US" dirty="0"/>
          </a:p>
        </p:txBody>
      </p:sp>
      <p:sp>
        <p:nvSpPr>
          <p:cNvPr id="3" name="Content Placeholder 2">
            <a:extLst>
              <a:ext uri="{FF2B5EF4-FFF2-40B4-BE49-F238E27FC236}">
                <a16:creationId xmlns:a16="http://schemas.microsoft.com/office/drawing/2014/main" xmlns="" id="{63532A5E-153C-1029-6C38-03CA646A9ABE}"/>
              </a:ext>
            </a:extLst>
          </p:cNvPr>
          <p:cNvSpPr>
            <a:spLocks noGrp="1"/>
          </p:cNvSpPr>
          <p:nvPr>
            <p:ph idx="1"/>
          </p:nvPr>
        </p:nvSpPr>
        <p:spPr/>
        <p:txBody>
          <a:bodyPr/>
          <a:lstStyle/>
          <a:p>
            <a:r>
              <a:rPr lang="en-US" dirty="0"/>
              <a:t>S/W Requirements : </a:t>
            </a:r>
          </a:p>
          <a:p>
            <a:pPr>
              <a:buFont typeface="Wingdings" panose="05000000000000000000" pitchFamily="2" charset="2"/>
              <a:buChar char="q"/>
            </a:pPr>
            <a:r>
              <a:rPr lang="en-US" dirty="0"/>
              <a:t>	Front-End : </a:t>
            </a:r>
            <a:r>
              <a:rPr lang="en-US" dirty="0" smtClean="0"/>
              <a:t>HTML, CSS, React, </a:t>
            </a:r>
            <a:r>
              <a:rPr lang="en-US" dirty="0"/>
              <a:t>JavaScript</a:t>
            </a:r>
          </a:p>
          <a:p>
            <a:pPr>
              <a:buFont typeface="Wingdings" panose="05000000000000000000" pitchFamily="2" charset="2"/>
              <a:buChar char="q"/>
            </a:pPr>
            <a:r>
              <a:rPr lang="en-US" dirty="0"/>
              <a:t>	Back-End : </a:t>
            </a:r>
            <a:r>
              <a:rPr lang="en-US" dirty="0" smtClean="0"/>
              <a:t>Spring Security, Hibernate, Spring Boot</a:t>
            </a:r>
            <a:endParaRPr lang="en-US" dirty="0"/>
          </a:p>
          <a:p>
            <a:pPr>
              <a:buFont typeface="Wingdings" panose="05000000000000000000" pitchFamily="2" charset="2"/>
              <a:buChar char="q"/>
            </a:pPr>
            <a:r>
              <a:rPr lang="en-US" dirty="0"/>
              <a:t>	Database  : </a:t>
            </a:r>
            <a:r>
              <a:rPr lang="en-US" dirty="0" smtClean="0"/>
              <a:t>MySQL</a:t>
            </a:r>
          </a:p>
          <a:p>
            <a:pPr>
              <a:buFont typeface="Wingdings" panose="05000000000000000000" pitchFamily="2" charset="2"/>
              <a:buChar char="q"/>
            </a:pPr>
            <a:r>
              <a:rPr lang="en-IN" dirty="0" smtClean="0"/>
              <a:t>  Server    </a:t>
            </a:r>
            <a:r>
              <a:rPr lang="en-IN" b="1" dirty="0" smtClean="0"/>
              <a:t>: </a:t>
            </a:r>
            <a:r>
              <a:rPr lang="en-IN" dirty="0"/>
              <a:t> </a:t>
            </a:r>
            <a:r>
              <a:rPr lang="en-IN" dirty="0" smtClean="0"/>
              <a:t>Tomcat  9.0</a:t>
            </a:r>
            <a:endParaRPr lang="en-US" dirty="0"/>
          </a:p>
        </p:txBody>
      </p:sp>
    </p:spTree>
    <p:extLst>
      <p:ext uri="{BB962C8B-B14F-4D97-AF65-F5344CB8AC3E}">
        <p14:creationId xmlns:p14="http://schemas.microsoft.com/office/powerpoint/2010/main" val="327081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2C3EBC-8881-95BD-CD99-116E7A484EEA}"/>
              </a:ext>
            </a:extLst>
          </p:cNvPr>
          <p:cNvSpPr>
            <a:spLocks noGrp="1"/>
          </p:cNvSpPr>
          <p:nvPr>
            <p:ph type="title"/>
          </p:nvPr>
        </p:nvSpPr>
        <p:spPr/>
        <p:txBody>
          <a:bodyPr/>
          <a:lstStyle/>
          <a:p>
            <a:pPr fontAlgn="base"/>
            <a:r>
              <a:rPr lang="en-US" dirty="0" smtClean="0"/>
              <a:t>Advantages &amp; Disadvantages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96069E05-CDD4-A4FC-CEF4-29C072D5757C}"/>
              </a:ext>
            </a:extLst>
          </p:cNvPr>
          <p:cNvSpPr>
            <a:spLocks noGrp="1"/>
          </p:cNvSpPr>
          <p:nvPr>
            <p:ph idx="1"/>
          </p:nvPr>
        </p:nvSpPr>
        <p:spPr>
          <a:xfrm>
            <a:off x="1055078" y="1770185"/>
            <a:ext cx="9956068" cy="4876799"/>
          </a:xfrm>
        </p:spPr>
        <p:txBody>
          <a:bodyPr/>
          <a:lstStyle/>
          <a:p>
            <a:pPr fontAlgn="base"/>
            <a:r>
              <a:rPr lang="en-US" dirty="0" smtClean="0"/>
              <a:t>Advantages</a:t>
            </a:r>
          </a:p>
          <a:p>
            <a:pPr fontAlgn="base"/>
            <a:r>
              <a:rPr lang="en-US" dirty="0" smtClean="0"/>
              <a:t>All Drones are available with specifications.</a:t>
            </a:r>
            <a:endParaRPr lang="en-US" dirty="0"/>
          </a:p>
          <a:p>
            <a:pPr fontAlgn="base"/>
            <a:r>
              <a:rPr lang="en-US" dirty="0" smtClean="0"/>
              <a:t>Drone booking </a:t>
            </a:r>
            <a:r>
              <a:rPr lang="en-US" dirty="0"/>
              <a:t>can be done just by sitting at home</a:t>
            </a:r>
            <a:r>
              <a:rPr lang="en-US" dirty="0" smtClean="0"/>
              <a:t>.</a:t>
            </a:r>
          </a:p>
          <a:p>
            <a:r>
              <a:rPr lang="en-US" dirty="0"/>
              <a:t>Saves time (availability of all </a:t>
            </a:r>
            <a:r>
              <a:rPr lang="en-US" dirty="0" smtClean="0"/>
              <a:t>drone at </a:t>
            </a:r>
            <a:r>
              <a:rPr lang="en-US" dirty="0"/>
              <a:t>a single platform).</a:t>
            </a:r>
          </a:p>
          <a:p>
            <a:r>
              <a:rPr lang="en-US" dirty="0"/>
              <a:t>Easy to access the system anywhere and anytime.</a:t>
            </a:r>
          </a:p>
          <a:p>
            <a:pPr fontAlgn="base"/>
            <a:endParaRPr lang="en-US" dirty="0" smtClean="0"/>
          </a:p>
          <a:p>
            <a:pPr fontAlgn="base"/>
            <a:endParaRPr lang="en-US" dirty="0" smtClean="0"/>
          </a:p>
          <a:p>
            <a:pPr fontAlgn="base"/>
            <a:endParaRPr lang="en-US" dirty="0"/>
          </a:p>
          <a:p>
            <a:pPr fontAlgn="base"/>
            <a:endParaRPr lang="en-US" dirty="0"/>
          </a:p>
          <a:p>
            <a:pPr fontAlgn="base"/>
            <a:r>
              <a:rPr lang="en-US" dirty="0" smtClean="0"/>
              <a:t>Disadvantages</a:t>
            </a:r>
            <a:endParaRPr lang="en-US" dirty="0"/>
          </a:p>
          <a:p>
            <a:pPr fontAlgn="base"/>
            <a:r>
              <a:rPr lang="en-US" dirty="0" smtClean="0"/>
              <a:t>It required only  </a:t>
            </a:r>
            <a:r>
              <a:rPr lang="en-US" dirty="0"/>
              <a:t>active internet connection.</a:t>
            </a:r>
          </a:p>
        </p:txBody>
      </p:sp>
    </p:spTree>
    <p:extLst>
      <p:ext uri="{BB962C8B-B14F-4D97-AF65-F5344CB8AC3E}">
        <p14:creationId xmlns:p14="http://schemas.microsoft.com/office/powerpoint/2010/main" val="3632799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2C3EBC-8881-95BD-CD99-116E7A484EEA}"/>
              </a:ext>
            </a:extLst>
          </p:cNvPr>
          <p:cNvSpPr>
            <a:spLocks noGrp="1"/>
          </p:cNvSpPr>
          <p:nvPr>
            <p:ph type="title"/>
          </p:nvPr>
        </p:nvSpPr>
        <p:spPr/>
        <p:txBody>
          <a:bodyPr/>
          <a:lstStyle/>
          <a:p>
            <a:pPr fontAlgn="base"/>
            <a:r>
              <a:rPr lang="en-US" dirty="0" smtClean="0"/>
              <a:t>Conclusion </a:t>
            </a:r>
            <a:endParaRPr lang="en-US" dirty="0"/>
          </a:p>
        </p:txBody>
      </p:sp>
      <p:sp>
        <p:nvSpPr>
          <p:cNvPr id="3" name="Content Placeholder 2">
            <a:extLst>
              <a:ext uri="{FF2B5EF4-FFF2-40B4-BE49-F238E27FC236}">
                <a16:creationId xmlns:a16="http://schemas.microsoft.com/office/drawing/2014/main" xmlns="" id="{96069E05-CDD4-A4FC-CEF4-29C072D5757C}"/>
              </a:ext>
            </a:extLst>
          </p:cNvPr>
          <p:cNvSpPr>
            <a:spLocks noGrp="1"/>
          </p:cNvSpPr>
          <p:nvPr>
            <p:ph idx="1"/>
          </p:nvPr>
        </p:nvSpPr>
        <p:spPr>
          <a:xfrm>
            <a:off x="1055078" y="1770185"/>
            <a:ext cx="9956068" cy="4876799"/>
          </a:xfrm>
        </p:spPr>
        <p:txBody>
          <a:bodyPr/>
          <a:lstStyle/>
          <a:p>
            <a:endParaRPr lang="en-US" b="1" dirty="0"/>
          </a:p>
          <a:p>
            <a:r>
              <a:rPr lang="en-US" dirty="0"/>
              <a:t>We have plentiful evidence that drones are a useful - and increasingly widely used - technology for collecting spatial and operational data in support of humanitarian </a:t>
            </a:r>
            <a:r>
              <a:rPr lang="en-US" dirty="0" smtClean="0"/>
              <a:t>operations.</a:t>
            </a:r>
          </a:p>
          <a:p>
            <a:r>
              <a:rPr lang="en-US" dirty="0"/>
              <a:t>Twenty-six National Societies are using or plan to use drones, in a variety of ways. These use-cases include monitoring IDP camp construction; community mapping for resiliency projects; conducting search and rescue operations; post-disaster mapping after landslides and earthquakes; and capturing photographs and video for communications purposes. More use cases are likely to be added in the near future, as Societies grow more comfortable with drones and find new applications for the technology.</a:t>
            </a:r>
          </a:p>
        </p:txBody>
      </p:sp>
    </p:spTree>
    <p:extLst>
      <p:ext uri="{BB962C8B-B14F-4D97-AF65-F5344CB8AC3E}">
        <p14:creationId xmlns:p14="http://schemas.microsoft.com/office/powerpoint/2010/main" val="602836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271</TotalTime>
  <Words>215</Words>
  <Application>Microsoft Office PowerPoint</Application>
  <PresentationFormat>Custom</PresentationFormat>
  <Paragraphs>72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        CDAC’s                Centre For Development of Advance Computing                  C-DAC Mumbai, Mumbai 410210                                  </vt:lpstr>
      <vt:lpstr>Contents</vt:lpstr>
      <vt:lpstr>Introduction </vt:lpstr>
      <vt:lpstr>Modules</vt:lpstr>
      <vt:lpstr>Modules </vt:lpstr>
      <vt:lpstr>Features </vt:lpstr>
      <vt:lpstr>Tools and  Technologies    </vt:lpstr>
      <vt:lpstr>Advantages &amp; Disadvantages </vt:lpstr>
      <vt:lpstr>Conclusion </vt:lpstr>
      <vt:lpstr>                 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CDAC’s                Centre For Development of Advance Computing                  C-DAC Mumbai, Mumbai 410210                                  </dc:title>
  <dc:creator>Rushi Nigade</dc:creator>
  <cp:lastModifiedBy>Lenovo</cp:lastModifiedBy>
  <cp:revision>21</cp:revision>
  <dcterms:created xsi:type="dcterms:W3CDTF">2022-07-15T15:07:36Z</dcterms:created>
  <dcterms:modified xsi:type="dcterms:W3CDTF">2022-07-23T17:16:48Z</dcterms:modified>
</cp:coreProperties>
</file>