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60" r:id="rId4"/>
    <p:sldId id="261" r:id="rId5"/>
    <p:sldId id="271" r:id="rId6"/>
    <p:sldId id="269" r:id="rId7"/>
    <p:sldId id="270" r:id="rId8"/>
    <p:sldId id="266" r:id="rId9"/>
    <p:sldId id="263" r:id="rId10"/>
    <p:sldId id="267"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shi Nigade" initials="RN" lastIdx="1" clrIdx="0">
    <p:extLst>
      <p:ext uri="{19B8F6BF-5375-455C-9EA6-DF929625EA0E}">
        <p15:presenceInfo xmlns="" xmlns:p15="http://schemas.microsoft.com/office/powerpoint/2012/main" userId="af29c6a93556305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75" d="100"/>
          <a:sy n="75" d="100"/>
        </p:scale>
        <p:origin x="-45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7/23/2022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7/23/2022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7/23/2022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7/23/2022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7/23/2022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7/23/2022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23D69C-05B2-1A15-5CCD-2B4A7055371C}"/>
              </a:ext>
            </a:extLst>
          </p:cNvPr>
          <p:cNvSpPr>
            <a:spLocks noGrp="1"/>
          </p:cNvSpPr>
          <p:nvPr>
            <p:ph type="title"/>
          </p:nvPr>
        </p:nvSpPr>
        <p:spPr/>
        <p:txBody>
          <a:bodyPr/>
          <a:lstStyle/>
          <a:p>
            <a:pPr algn="ctr" rtl="0">
              <a:spcBef>
                <a:spcPts val="0"/>
              </a:spcBef>
              <a:spcAft>
                <a:spcPts val="0"/>
              </a:spcAft>
            </a:pPr>
            <a:r>
              <a:rPr lang="en-US" sz="1800" b="1" i="0" u="none" strike="noStrike" dirty="0">
                <a:solidFill>
                  <a:srgbClr val="FFFF00"/>
                </a:solidFill>
                <a:effectLst/>
                <a:latin typeface="Book Antiqua" panose="02040602050305030304" pitchFamily="18" charset="0"/>
              </a:rPr>
              <a:t>        CDAC’s</a:t>
            </a:r>
            <a:r>
              <a:rPr lang="en-US" b="0" dirty="0">
                <a:solidFill>
                  <a:srgbClr val="FFFF00"/>
                </a:solidFill>
                <a:effectLst/>
              </a:rPr>
              <a:t/>
            </a:r>
            <a:br>
              <a:rPr lang="en-US" b="0" dirty="0">
                <a:solidFill>
                  <a:srgbClr val="FFFF00"/>
                </a:solidFill>
                <a:effectLst/>
              </a:rPr>
            </a:br>
            <a:r>
              <a:rPr lang="en-US" sz="1800" b="1" i="0" u="none" strike="noStrike" dirty="0">
                <a:solidFill>
                  <a:srgbClr val="FFFF00"/>
                </a:solidFill>
                <a:effectLst/>
                <a:latin typeface="Book Antiqua" panose="02040602050305030304" pitchFamily="18" charset="0"/>
              </a:rPr>
              <a:t>               Centre For Development of Advance Computing</a:t>
            </a:r>
            <a:r>
              <a:rPr lang="en-US" b="0" dirty="0">
                <a:solidFill>
                  <a:srgbClr val="FFFF00"/>
                </a:solidFill>
                <a:effectLst/>
              </a:rPr>
              <a:t/>
            </a:r>
            <a:br>
              <a:rPr lang="en-US" b="0" dirty="0">
                <a:solidFill>
                  <a:srgbClr val="FFFF00"/>
                </a:solidFill>
                <a:effectLst/>
              </a:rPr>
            </a:br>
            <a:r>
              <a:rPr lang="en-US" sz="1800" b="1" i="0" u="none" strike="noStrike" dirty="0">
                <a:solidFill>
                  <a:srgbClr val="FFFF00"/>
                </a:solidFill>
                <a:effectLst/>
                <a:latin typeface="Book Antiqua" panose="02040602050305030304" pitchFamily="18" charset="0"/>
              </a:rPr>
              <a:t>                 C-DAC Mumbai, Mumbai 410210 </a:t>
            </a:r>
            <a:r>
              <a:rPr lang="en-US" b="0" dirty="0">
                <a:solidFill>
                  <a:srgbClr val="FFFF00"/>
                </a:solidFill>
                <a:effectLst/>
              </a:rPr>
              <a:t/>
            </a:r>
            <a:br>
              <a:rPr lang="en-US" b="0" dirty="0">
                <a:solidFill>
                  <a:srgbClr val="FFFF00"/>
                </a:solidFill>
                <a:effectLst/>
              </a:rPr>
            </a:br>
            <a:r>
              <a:rPr lang="en-US" dirty="0">
                <a:solidFill>
                  <a:srgbClr val="FFFF00"/>
                </a:solidFill>
              </a:rPr>
              <a:t/>
            </a:r>
            <a:br>
              <a:rPr lang="en-US" dirty="0">
                <a:solidFill>
                  <a:srgbClr val="FFFF00"/>
                </a:solidFill>
              </a:rPr>
            </a:br>
            <a:r>
              <a:rPr lang="en-US" dirty="0"/>
              <a:t/>
            </a:r>
            <a:br>
              <a:rPr lang="en-US" dirty="0"/>
            </a:br>
            <a:r>
              <a:rPr lang="en-US" dirty="0"/>
              <a:t/>
            </a:r>
            <a:br>
              <a:rPr lang="en-US" dirty="0"/>
            </a:br>
            <a:r>
              <a:rPr lang="en-US" dirty="0"/>
              <a:t/>
            </a:r>
            <a:br>
              <a:rPr lang="en-US" dirty="0"/>
            </a:br>
            <a:r>
              <a:rPr lang="en-US" dirty="0"/>
              <a:t>																												</a:t>
            </a:r>
          </a:p>
        </p:txBody>
      </p:sp>
      <p:sp>
        <p:nvSpPr>
          <p:cNvPr id="7" name="Content Placeholder 6">
            <a:extLst>
              <a:ext uri="{FF2B5EF4-FFF2-40B4-BE49-F238E27FC236}">
                <a16:creationId xmlns="" xmlns:a16="http://schemas.microsoft.com/office/drawing/2014/main" id="{568EC626-049E-3EFF-841F-EF04B32504D1}"/>
              </a:ext>
            </a:extLst>
          </p:cNvPr>
          <p:cNvSpPr>
            <a:spLocks noGrp="1"/>
          </p:cNvSpPr>
          <p:nvPr>
            <p:ph idx="1"/>
          </p:nvPr>
        </p:nvSpPr>
        <p:spPr/>
        <p:txBody>
          <a:bodyPr>
            <a:normAutofit fontScale="47500" lnSpcReduction="20000"/>
          </a:bodyPr>
          <a:lstStyle/>
          <a:p>
            <a:endParaRPr lang="en-US" dirty="0"/>
          </a:p>
          <a:p>
            <a:pPr marL="0" indent="0">
              <a:buNone/>
            </a:pPr>
            <a:r>
              <a:rPr lang="en-US" dirty="0"/>
              <a:t>		                 </a:t>
            </a:r>
            <a:r>
              <a:rPr lang="en-US" dirty="0" smtClean="0"/>
              <a:t>        			        </a:t>
            </a:r>
            <a:r>
              <a:rPr lang="en-US" dirty="0" smtClean="0"/>
              <a:t>   </a:t>
            </a:r>
            <a:r>
              <a:rPr lang="en-US" sz="3600" dirty="0" smtClean="0"/>
              <a:t>&lt;</a:t>
            </a:r>
            <a:r>
              <a:rPr lang="en-US" sz="3600" b="1" dirty="0" smtClean="0">
                <a:solidFill>
                  <a:srgbClr val="002060"/>
                </a:solidFill>
              </a:rPr>
              <a:t>Turf Booking System</a:t>
            </a:r>
            <a:r>
              <a:rPr lang="en-US" sz="3600" dirty="0" smtClean="0"/>
              <a:t>&gt;</a:t>
            </a:r>
            <a:endParaRPr lang="en-US" sz="3600" dirty="0"/>
          </a:p>
          <a:p>
            <a:pPr marL="0" indent="0">
              <a:buNone/>
            </a:pPr>
            <a:r>
              <a:rPr lang="en-US" dirty="0"/>
              <a:t>						</a:t>
            </a:r>
            <a:r>
              <a:rPr lang="en-US" sz="2900" dirty="0"/>
              <a:t> </a:t>
            </a:r>
            <a:r>
              <a:rPr lang="en-US" sz="2900" dirty="0" smtClean="0"/>
              <a:t> 	</a:t>
            </a:r>
            <a:r>
              <a:rPr lang="en-US" sz="2900" dirty="0" smtClean="0">
                <a:solidFill>
                  <a:srgbClr val="002060"/>
                </a:solidFill>
              </a:rPr>
              <a:t>    Subject </a:t>
            </a:r>
            <a:r>
              <a:rPr lang="en-US" sz="2900" dirty="0">
                <a:solidFill>
                  <a:srgbClr val="002060"/>
                </a:solidFill>
              </a:rPr>
              <a:t>: </a:t>
            </a:r>
            <a:r>
              <a:rPr lang="en-US" sz="2900" dirty="0" smtClean="0">
                <a:solidFill>
                  <a:srgbClr val="002060"/>
                </a:solidFill>
              </a:rPr>
              <a:t>Final Project</a:t>
            </a:r>
            <a:endParaRPr lang="en-US" dirty="0">
              <a:solidFill>
                <a:srgbClr val="002060"/>
              </a:solidFill>
            </a:endParaRPr>
          </a:p>
          <a:p>
            <a:pPr marL="0" indent="0" algn="ctr" rtl="0">
              <a:spcBef>
                <a:spcPts val="0"/>
              </a:spcBef>
              <a:spcAft>
                <a:spcPts val="0"/>
              </a:spcAft>
              <a:buNone/>
            </a:pPr>
            <a:r>
              <a:rPr lang="en-US" sz="2300" b="1" i="0" u="none" strike="noStrike" dirty="0" smtClean="0">
                <a:solidFill>
                  <a:srgbClr val="002060"/>
                </a:solidFill>
                <a:effectLst/>
                <a:latin typeface="Calibri" panose="020F0502020204030204" pitchFamily="34" charset="0"/>
              </a:rPr>
              <a:t> </a:t>
            </a:r>
            <a:r>
              <a:rPr lang="en-US" sz="2300" b="1" i="0" u="none" strike="noStrike" dirty="0">
                <a:solidFill>
                  <a:srgbClr val="002060"/>
                </a:solidFill>
                <a:effectLst/>
                <a:latin typeface="Calibri" panose="020F0502020204030204" pitchFamily="34" charset="0"/>
              </a:rPr>
              <a:t>Presentation on </a:t>
            </a:r>
            <a:r>
              <a:rPr lang="en-US" sz="2300" b="1" dirty="0">
                <a:solidFill>
                  <a:srgbClr val="002060"/>
                </a:solidFill>
                <a:latin typeface="Calibri" panose="020F0502020204030204" pitchFamily="34" charset="0"/>
              </a:rPr>
              <a:t>Mini-</a:t>
            </a:r>
            <a:r>
              <a:rPr lang="en-US" sz="2300" b="1" i="0" u="none" strike="noStrike" dirty="0">
                <a:solidFill>
                  <a:srgbClr val="002060"/>
                </a:solidFill>
                <a:effectLst/>
                <a:latin typeface="Calibri" panose="020F0502020204030204" pitchFamily="34" charset="0"/>
              </a:rPr>
              <a:t>Project</a:t>
            </a:r>
            <a:r>
              <a:rPr lang="en-US" sz="1800" b="1" i="0" u="none" strike="noStrike" dirty="0">
                <a:solidFill>
                  <a:srgbClr val="002060"/>
                </a:solidFill>
                <a:effectLst/>
                <a:latin typeface="Calibri" panose="020F0502020204030204" pitchFamily="34" charset="0"/>
              </a:rPr>
              <a:t/>
            </a:r>
            <a:br>
              <a:rPr lang="en-US" sz="1800" b="1" i="0" u="none" strike="noStrike" dirty="0">
                <a:solidFill>
                  <a:srgbClr val="002060"/>
                </a:solidFill>
                <a:effectLst/>
                <a:latin typeface="Calibri" panose="020F0502020204030204" pitchFamily="34" charset="0"/>
              </a:rPr>
            </a:br>
            <a:r>
              <a:rPr lang="en-US" sz="2600" b="1" i="0" u="none" strike="noStrike" dirty="0">
                <a:solidFill>
                  <a:srgbClr val="002060"/>
                </a:solidFill>
                <a:effectLst/>
                <a:latin typeface="Calibri" panose="020F0502020204030204" pitchFamily="34" charset="0"/>
              </a:rPr>
              <a:t>(Day &amp; Date: Saturday, </a:t>
            </a:r>
            <a:r>
              <a:rPr lang="en-US" sz="2600" b="1" dirty="0" smtClean="0">
                <a:solidFill>
                  <a:srgbClr val="002060"/>
                </a:solidFill>
                <a:latin typeface="Calibri" panose="020F0502020204030204" pitchFamily="34" charset="0"/>
              </a:rPr>
              <a:t>25</a:t>
            </a:r>
            <a:r>
              <a:rPr lang="en-US" sz="2600" b="1" i="0" u="none" strike="noStrike" baseline="30000" dirty="0" smtClean="0">
                <a:solidFill>
                  <a:srgbClr val="002060"/>
                </a:solidFill>
                <a:effectLst/>
                <a:latin typeface="Calibri" panose="020F0502020204030204" pitchFamily="34" charset="0"/>
              </a:rPr>
              <a:t>th</a:t>
            </a:r>
            <a:r>
              <a:rPr lang="en-US" sz="2600" b="1" i="0" u="none" strike="noStrike" dirty="0" smtClean="0">
                <a:solidFill>
                  <a:srgbClr val="002060"/>
                </a:solidFill>
                <a:effectLst/>
                <a:latin typeface="Calibri" panose="020F0502020204030204" pitchFamily="34" charset="0"/>
              </a:rPr>
              <a:t> </a:t>
            </a:r>
            <a:r>
              <a:rPr lang="en-US" sz="2600" b="1" i="0" u="none" strike="noStrike" dirty="0">
                <a:solidFill>
                  <a:srgbClr val="002060"/>
                </a:solidFill>
                <a:effectLst/>
                <a:latin typeface="Calibri" panose="020F0502020204030204" pitchFamily="34" charset="0"/>
              </a:rPr>
              <a:t>July 2022)</a:t>
            </a:r>
            <a:br>
              <a:rPr lang="en-US" sz="2600" b="1" i="0" u="none" strike="noStrike" dirty="0">
                <a:solidFill>
                  <a:srgbClr val="002060"/>
                </a:solidFill>
                <a:effectLst/>
                <a:latin typeface="Calibri" panose="020F0502020204030204" pitchFamily="34" charset="0"/>
              </a:rPr>
            </a:br>
            <a:r>
              <a:rPr lang="en-US" sz="2600" b="1" i="0" u="none" strike="noStrike" dirty="0">
                <a:solidFill>
                  <a:srgbClr val="833C0B"/>
                </a:solidFill>
                <a:effectLst/>
                <a:latin typeface="Calibri" panose="020F0502020204030204" pitchFamily="34" charset="0"/>
              </a:rPr>
              <a:t/>
            </a:r>
            <a:br>
              <a:rPr lang="en-US" sz="2600" b="1" i="0" u="none" strike="noStrike" dirty="0">
                <a:solidFill>
                  <a:srgbClr val="833C0B"/>
                </a:solidFill>
                <a:effectLst/>
                <a:latin typeface="Calibri" panose="020F0502020204030204" pitchFamily="34" charset="0"/>
              </a:rPr>
            </a:br>
            <a:endParaRPr lang="en-US" sz="1600" b="0" dirty="0">
              <a:effectLst/>
            </a:endParaRPr>
          </a:p>
          <a:p>
            <a:pPr marL="0" indent="0" rtl="0">
              <a:spcBef>
                <a:spcPts val="1000"/>
              </a:spcBef>
              <a:spcAft>
                <a:spcPts val="0"/>
              </a:spcAft>
              <a:buNone/>
            </a:pPr>
            <a:endParaRPr lang="en-US" sz="1600" dirty="0"/>
          </a:p>
          <a:p>
            <a:pPr marL="0" indent="0" rtl="0">
              <a:spcBef>
                <a:spcPts val="1000"/>
              </a:spcBef>
              <a:spcAft>
                <a:spcPts val="0"/>
              </a:spcAft>
              <a:buNone/>
            </a:pPr>
            <a:r>
              <a:rPr lang="en-US" sz="1600" dirty="0" smtClean="0"/>
              <a:t>  </a:t>
            </a:r>
            <a:r>
              <a:rPr lang="en-US" sz="3300" b="1" dirty="0"/>
              <a:t/>
            </a:r>
            <a:br>
              <a:rPr lang="en-US" sz="3300" b="1" dirty="0"/>
            </a:br>
            <a:r>
              <a:rPr lang="en-US" sz="3300" b="1" dirty="0" smtClean="0"/>
              <a:t>   </a:t>
            </a:r>
            <a:r>
              <a:rPr lang="en-US" sz="3300" b="1" i="0" u="none" strike="noStrike" dirty="0" smtClean="0">
                <a:effectLst/>
                <a:latin typeface="Calibri" panose="020F0502020204030204" pitchFamily="34" charset="0"/>
              </a:rPr>
              <a:t>Presentation </a:t>
            </a:r>
            <a:r>
              <a:rPr lang="en-US" sz="3300" b="1" i="0" u="none" strike="noStrike" dirty="0">
                <a:effectLst/>
                <a:latin typeface="Calibri" panose="020F0502020204030204" pitchFamily="34" charset="0"/>
              </a:rPr>
              <a:t>By  </a:t>
            </a:r>
            <a:r>
              <a:rPr lang="en-US" sz="1800" b="0" i="0" u="none" strike="noStrike" dirty="0">
                <a:effectLst/>
                <a:latin typeface="Calibri" panose="020F0502020204030204" pitchFamily="34" charset="0"/>
              </a:rPr>
              <a:t>      </a:t>
            </a:r>
            <a:r>
              <a:rPr lang="en-US" sz="1800" b="0" i="0" u="none" strike="noStrike" dirty="0" smtClean="0">
                <a:effectLst/>
                <a:latin typeface="Calibri" panose="020F0502020204030204" pitchFamily="34" charset="0"/>
              </a:rPr>
              <a:t> </a:t>
            </a:r>
            <a:r>
              <a:rPr lang="en-US" sz="1800" b="0" i="0" u="none" strike="noStrike" dirty="0">
                <a:effectLst/>
                <a:latin typeface="Calibri" panose="020F0502020204030204" pitchFamily="34" charset="0"/>
              </a:rPr>
              <a:t>                                                                                                                                       </a:t>
            </a:r>
            <a:r>
              <a:rPr lang="en-US" sz="3300" b="1" i="0" u="none" strike="noStrike" dirty="0" smtClean="0">
                <a:effectLst/>
                <a:latin typeface="Calibri" panose="020F0502020204030204" pitchFamily="34" charset="0"/>
              </a:rPr>
              <a:t>                     		Instructor</a:t>
            </a:r>
            <a:endParaRPr lang="en-US" sz="3300" b="1" dirty="0">
              <a:effectLst/>
            </a:endParaRPr>
          </a:p>
          <a:p>
            <a:pPr rtl="0">
              <a:spcBef>
                <a:spcPts val="1000"/>
              </a:spcBef>
              <a:spcAft>
                <a:spcPts val="0"/>
              </a:spcAft>
              <a:buFont typeface="Wingdings" panose="05000000000000000000" pitchFamily="2" charset="2"/>
              <a:buChar char="q"/>
            </a:pPr>
            <a:r>
              <a:rPr lang="en-US" sz="2300" dirty="0" err="1" smtClean="0">
                <a:latin typeface="Calibri" panose="020F0502020204030204" pitchFamily="34" charset="0"/>
              </a:rPr>
              <a:t>Sakshi</a:t>
            </a:r>
            <a:r>
              <a:rPr lang="en-US" sz="2300" dirty="0" smtClean="0">
                <a:latin typeface="Calibri" panose="020F0502020204030204" pitchFamily="34" charset="0"/>
              </a:rPr>
              <a:t> Sharma (PL)</a:t>
            </a:r>
          </a:p>
          <a:p>
            <a:pPr rtl="0">
              <a:spcBef>
                <a:spcPts val="1000"/>
              </a:spcBef>
              <a:spcAft>
                <a:spcPts val="0"/>
              </a:spcAft>
              <a:buFont typeface="Wingdings" panose="05000000000000000000" pitchFamily="2" charset="2"/>
              <a:buChar char="q"/>
            </a:pPr>
            <a:r>
              <a:rPr lang="en-US" sz="2300" dirty="0" err="1" smtClean="0">
                <a:latin typeface="Calibri" panose="020F0502020204030204" pitchFamily="34" charset="0"/>
              </a:rPr>
              <a:t>Rupesh</a:t>
            </a:r>
            <a:r>
              <a:rPr lang="en-US" sz="2300" dirty="0" smtClean="0">
                <a:latin typeface="Calibri" panose="020F0502020204030204" pitchFamily="34" charset="0"/>
              </a:rPr>
              <a:t> Fuse</a:t>
            </a:r>
            <a:r>
              <a:rPr lang="en-US" sz="2300" i="0" u="none" strike="noStrike" dirty="0" smtClean="0">
                <a:effectLst/>
                <a:latin typeface="Calibri" panose="020F0502020204030204" pitchFamily="34" charset="0"/>
              </a:rPr>
              <a:t>                                                                                                                                                                                     Prof</a:t>
            </a:r>
            <a:r>
              <a:rPr lang="en-US" sz="2300" i="0" u="none" strike="noStrike" dirty="0">
                <a:effectLst/>
                <a:latin typeface="Calibri" panose="020F0502020204030204" pitchFamily="34" charset="0"/>
              </a:rPr>
              <a:t>. Kiran Waghmare</a:t>
            </a:r>
          </a:p>
          <a:p>
            <a:pPr>
              <a:buFont typeface="Wingdings" panose="05000000000000000000" pitchFamily="2" charset="2"/>
              <a:buChar char="q"/>
            </a:pPr>
            <a:r>
              <a:rPr lang="en-US" dirty="0" err="1" smtClean="0">
                <a:effectLst/>
              </a:rPr>
              <a:t>Pankaj</a:t>
            </a:r>
            <a:r>
              <a:rPr lang="en-US" dirty="0" smtClean="0">
                <a:effectLst/>
              </a:rPr>
              <a:t> </a:t>
            </a:r>
            <a:r>
              <a:rPr lang="en-US" dirty="0" err="1" smtClean="0">
                <a:effectLst/>
              </a:rPr>
              <a:t>Lohar</a:t>
            </a:r>
            <a:r>
              <a:rPr lang="en-US" dirty="0" smtClean="0">
                <a:effectLst/>
              </a:rPr>
              <a:t>													     </a:t>
            </a:r>
            <a:r>
              <a:rPr lang="en-US" i="0" u="none" strike="noStrike" dirty="0" smtClean="0">
                <a:effectLst/>
                <a:latin typeface="Calibri" panose="020F0502020204030204" pitchFamily="34" charset="0"/>
              </a:rPr>
              <a:t>Dr</a:t>
            </a:r>
            <a:r>
              <a:rPr lang="en-US" i="0" u="none" strike="noStrike" dirty="0">
                <a:effectLst/>
                <a:latin typeface="Calibri" panose="020F0502020204030204" pitchFamily="34" charset="0"/>
              </a:rPr>
              <a:t>. C.P. Johnson</a:t>
            </a:r>
            <a:endParaRPr lang="en-US" dirty="0">
              <a:effectLst/>
            </a:endParaRPr>
          </a:p>
          <a:p>
            <a:pPr>
              <a:buFont typeface="Wingdings" panose="05000000000000000000" pitchFamily="2" charset="2"/>
              <a:buChar char="q"/>
            </a:pPr>
            <a:r>
              <a:rPr lang="en-US" dirty="0" err="1" smtClean="0">
                <a:effectLst/>
              </a:rPr>
              <a:t>Santosh</a:t>
            </a:r>
            <a:r>
              <a:rPr lang="en-US" dirty="0" smtClean="0">
                <a:effectLst/>
              </a:rPr>
              <a:t> </a:t>
            </a:r>
            <a:r>
              <a:rPr lang="en-US" dirty="0" err="1" smtClean="0">
                <a:effectLst/>
              </a:rPr>
              <a:t>Dound</a:t>
            </a:r>
            <a:r>
              <a:rPr lang="en-US" dirty="0" smtClean="0">
                <a:effectLst/>
              </a:rPr>
              <a:t>	</a:t>
            </a:r>
            <a:r>
              <a:rPr lang="en-US" dirty="0"/>
              <a:t>     											</a:t>
            </a:r>
            <a:r>
              <a:rPr lang="en-US" dirty="0" smtClean="0"/>
              <a:t>             </a:t>
            </a:r>
            <a:r>
              <a:rPr lang="en-US" dirty="0">
                <a:latin typeface="Calibri" panose="020F0502020204030204" pitchFamily="34" charset="0"/>
              </a:rPr>
              <a:t>Director, CDAC (Mumbai)</a:t>
            </a:r>
            <a:endParaRPr lang="en-US" dirty="0" smtClean="0">
              <a:effectLst/>
            </a:endParaRPr>
          </a:p>
          <a:p>
            <a:pPr>
              <a:buFont typeface="Wingdings" panose="05000000000000000000" pitchFamily="2" charset="2"/>
              <a:buChar char="q"/>
            </a:pPr>
            <a:r>
              <a:rPr lang="en-US" dirty="0" err="1" smtClean="0"/>
              <a:t>Kundan</a:t>
            </a:r>
            <a:r>
              <a:rPr lang="en-US" dirty="0" smtClean="0"/>
              <a:t> </a:t>
            </a:r>
            <a:r>
              <a:rPr lang="en-US" dirty="0" err="1" smtClean="0"/>
              <a:t>Patil</a:t>
            </a:r>
            <a:r>
              <a:rPr lang="en-US" dirty="0" smtClean="0">
                <a:effectLst/>
              </a:rPr>
              <a:t>								</a:t>
            </a:r>
            <a:r>
              <a:rPr lang="en-US" i="0" u="none" strike="noStrike" dirty="0">
                <a:effectLst/>
                <a:latin typeface="Calibri" panose="020F0502020204030204" pitchFamily="34" charset="0"/>
              </a:rPr>
              <a:t>                                                                                                                                                                                                                                                                                                                                         </a:t>
            </a:r>
            <a:r>
              <a:rPr lang="en-US" sz="1600" dirty="0"/>
              <a:t/>
            </a:r>
            <a:br>
              <a:rPr lang="en-US" sz="1600" dirty="0"/>
            </a:br>
            <a:r>
              <a:rPr lang="en-US" sz="1800" b="1" i="0" u="none" strike="noStrike" dirty="0">
                <a:solidFill>
                  <a:srgbClr val="833C0B"/>
                </a:solidFill>
                <a:effectLst/>
                <a:latin typeface="Calibri" panose="020F0502020204030204" pitchFamily="34" charset="0"/>
              </a:rPr>
              <a:t/>
            </a:r>
            <a:br>
              <a:rPr lang="en-US" sz="1800" b="1" i="0" u="none" strike="noStrike" dirty="0">
                <a:solidFill>
                  <a:srgbClr val="833C0B"/>
                </a:solidFill>
                <a:effectLst/>
                <a:latin typeface="Calibri" panose="020F0502020204030204" pitchFamily="34" charset="0"/>
              </a:rPr>
            </a:br>
            <a:endParaRPr lang="en-US" dirty="0"/>
          </a:p>
        </p:txBody>
      </p:sp>
      <p:pic>
        <p:nvPicPr>
          <p:cNvPr id="11" name="Picture 10">
            <a:extLst>
              <a:ext uri="{FF2B5EF4-FFF2-40B4-BE49-F238E27FC236}">
                <a16:creationId xmlns="" xmlns:a16="http://schemas.microsoft.com/office/drawing/2014/main" id="{4D0C7A27-6E04-B73D-2CA3-0D01373D8166}"/>
              </a:ext>
            </a:extLst>
          </p:cNvPr>
          <p:cNvPicPr>
            <a:picLocks noChangeAspect="1"/>
          </p:cNvPicPr>
          <p:nvPr/>
        </p:nvPicPr>
        <p:blipFill>
          <a:blip r:embed="rId2"/>
          <a:stretch>
            <a:fillRect/>
          </a:stretch>
        </p:blipFill>
        <p:spPr>
          <a:xfrm>
            <a:off x="1103312" y="190831"/>
            <a:ext cx="1400530" cy="1400530"/>
          </a:xfrm>
          <a:prstGeom prst="rect">
            <a:avLst/>
          </a:prstGeom>
        </p:spPr>
      </p:pic>
    </p:spTree>
    <p:extLst>
      <p:ext uri="{BB962C8B-B14F-4D97-AF65-F5344CB8AC3E}">
        <p14:creationId xmlns:p14="http://schemas.microsoft.com/office/powerpoint/2010/main" val="1317969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2C3EBC-8881-95BD-CD99-116E7A484EEA}"/>
              </a:ext>
            </a:extLst>
          </p:cNvPr>
          <p:cNvSpPr>
            <a:spLocks noGrp="1"/>
          </p:cNvSpPr>
          <p:nvPr>
            <p:ph type="title"/>
          </p:nvPr>
        </p:nvSpPr>
        <p:spPr/>
        <p:txBody>
          <a:bodyPr/>
          <a:lstStyle/>
          <a:p>
            <a:pPr fontAlgn="base"/>
            <a:r>
              <a:rPr lang="en-US" dirty="0" smtClean="0"/>
              <a:t>Conclusion </a:t>
            </a:r>
            <a:endParaRPr lang="en-US" dirty="0"/>
          </a:p>
        </p:txBody>
      </p:sp>
      <p:sp>
        <p:nvSpPr>
          <p:cNvPr id="3" name="Content Placeholder 2">
            <a:extLst>
              <a:ext uri="{FF2B5EF4-FFF2-40B4-BE49-F238E27FC236}">
                <a16:creationId xmlns="" xmlns:a16="http://schemas.microsoft.com/office/drawing/2014/main" id="{96069E05-CDD4-A4FC-CEF4-29C072D5757C}"/>
              </a:ext>
            </a:extLst>
          </p:cNvPr>
          <p:cNvSpPr>
            <a:spLocks noGrp="1"/>
          </p:cNvSpPr>
          <p:nvPr>
            <p:ph idx="1"/>
          </p:nvPr>
        </p:nvSpPr>
        <p:spPr>
          <a:xfrm>
            <a:off x="1055078" y="1770185"/>
            <a:ext cx="9956068" cy="4876799"/>
          </a:xfrm>
        </p:spPr>
        <p:txBody>
          <a:bodyPr/>
          <a:lstStyle/>
          <a:p>
            <a:r>
              <a:rPr lang="en-US" dirty="0"/>
              <a:t>Online Sports Turf Playground Booking System this project Sends message reminders to managers and users whenever slots are booked, canceled or rescheduled. And your users can easily and securely authenticate themselves by linking their existing service (or by Facebook) by using a password.</a:t>
            </a:r>
          </a:p>
        </p:txBody>
      </p:sp>
    </p:spTree>
    <p:extLst>
      <p:ext uri="{BB962C8B-B14F-4D97-AF65-F5344CB8AC3E}">
        <p14:creationId xmlns:p14="http://schemas.microsoft.com/office/powerpoint/2010/main" val="602836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B217BD-5CD0-0284-84FD-BF7BC27E3D2A}"/>
              </a:ext>
            </a:extLst>
          </p:cNvPr>
          <p:cNvSpPr>
            <a:spLocks noGrp="1"/>
          </p:cNvSpPr>
          <p:nvPr>
            <p:ph type="title"/>
          </p:nvPr>
        </p:nvSpPr>
        <p:spPr>
          <a:xfrm>
            <a:off x="1512803" y="2728735"/>
            <a:ext cx="9404723" cy="1400530"/>
          </a:xfrm>
        </p:spPr>
        <p:txBody>
          <a:bodyPr/>
          <a:lstStyle/>
          <a:p>
            <a:r>
              <a:rPr lang="en-US" dirty="0"/>
              <a:t>                 </a:t>
            </a:r>
            <a:r>
              <a:rPr lang="en-US" sz="6000" i="1" dirty="0"/>
              <a:t>Thank You</a:t>
            </a:r>
          </a:p>
        </p:txBody>
      </p:sp>
    </p:spTree>
    <p:extLst>
      <p:ext uri="{BB962C8B-B14F-4D97-AF65-F5344CB8AC3E}">
        <p14:creationId xmlns:p14="http://schemas.microsoft.com/office/powerpoint/2010/main" val="2872730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F9AD33-E2B2-D13C-447D-106357DF77BD}"/>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 xmlns:a16="http://schemas.microsoft.com/office/drawing/2014/main" id="{007AC13A-5106-0916-C898-27488B28B97F}"/>
              </a:ext>
            </a:extLst>
          </p:cNvPr>
          <p:cNvSpPr>
            <a:spLocks noGrp="1"/>
          </p:cNvSpPr>
          <p:nvPr>
            <p:ph idx="1"/>
          </p:nvPr>
        </p:nvSpPr>
        <p:spPr/>
        <p:txBody>
          <a:bodyPr/>
          <a:lstStyle/>
          <a:p>
            <a:pPr marL="0" indent="0">
              <a:buNone/>
            </a:pPr>
            <a:endParaRPr lang="en-US" dirty="0"/>
          </a:p>
          <a:p>
            <a:r>
              <a:rPr lang="en-US" dirty="0" smtClean="0"/>
              <a:t>Introduction</a:t>
            </a:r>
          </a:p>
          <a:p>
            <a:r>
              <a:rPr lang="en-US" dirty="0" smtClean="0"/>
              <a:t>Modules</a:t>
            </a:r>
          </a:p>
          <a:p>
            <a:r>
              <a:rPr lang="en-US" dirty="0" smtClean="0"/>
              <a:t>Features</a:t>
            </a:r>
            <a:endParaRPr lang="en-US" dirty="0"/>
          </a:p>
          <a:p>
            <a:r>
              <a:rPr lang="en-US" dirty="0" smtClean="0"/>
              <a:t>Tools And Technologies</a:t>
            </a:r>
          </a:p>
          <a:p>
            <a:r>
              <a:rPr lang="en-US" dirty="0" smtClean="0"/>
              <a:t>Advantages and Disadvantages</a:t>
            </a:r>
            <a:endParaRPr lang="en-US" dirty="0"/>
          </a:p>
          <a:p>
            <a:r>
              <a:rPr lang="en-US" dirty="0"/>
              <a:t>Conclusion </a:t>
            </a:r>
          </a:p>
        </p:txBody>
      </p:sp>
    </p:spTree>
    <p:extLst>
      <p:ext uri="{BB962C8B-B14F-4D97-AF65-F5344CB8AC3E}">
        <p14:creationId xmlns:p14="http://schemas.microsoft.com/office/powerpoint/2010/main" val="3179835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33DFF8-EE4F-68C2-AB07-7256EE04BBE6}"/>
              </a:ext>
            </a:extLst>
          </p:cNvPr>
          <p:cNvSpPr>
            <a:spLocks noGrp="1"/>
          </p:cNvSpPr>
          <p:nvPr>
            <p:ph type="title"/>
          </p:nvPr>
        </p:nvSpPr>
        <p:spPr/>
        <p:txBody>
          <a:bodyPr/>
          <a:lstStyle/>
          <a:p>
            <a:r>
              <a:rPr lang="en-US" dirty="0"/>
              <a:t>Introduction</a:t>
            </a:r>
            <a:br>
              <a:rPr lang="en-US" dirty="0"/>
            </a:br>
            <a:endParaRPr lang="en-US" dirty="0"/>
          </a:p>
        </p:txBody>
      </p:sp>
      <p:sp>
        <p:nvSpPr>
          <p:cNvPr id="3" name="Content Placeholder 2">
            <a:extLst>
              <a:ext uri="{FF2B5EF4-FFF2-40B4-BE49-F238E27FC236}">
                <a16:creationId xmlns="" xmlns:a16="http://schemas.microsoft.com/office/drawing/2014/main" id="{1CBCF2EA-3E11-1EEF-E809-0AD79701EFEC}"/>
              </a:ext>
            </a:extLst>
          </p:cNvPr>
          <p:cNvSpPr>
            <a:spLocks noGrp="1"/>
          </p:cNvSpPr>
          <p:nvPr>
            <p:ph idx="1"/>
          </p:nvPr>
        </p:nvSpPr>
        <p:spPr/>
        <p:txBody>
          <a:bodyPr>
            <a:normAutofit lnSpcReduction="10000"/>
          </a:bodyPr>
          <a:lstStyle/>
          <a:p>
            <a:pPr marL="0" indent="0">
              <a:buNone/>
            </a:pPr>
            <a:r>
              <a:rPr lang="en-US" dirty="0"/>
              <a:t>This application is intended to manage all the activities of Online Turf Booking. Admin is the main user of the website who will manage every activity. This project is developed in Java and the database used here is MYSQL using MVC architecture. In the backend, we have used Servlet. Any turf owners or any user who wants to do the booking online of Turf can use this application.</a:t>
            </a:r>
          </a:p>
          <a:p>
            <a:pPr marL="0" indent="0">
              <a:buNone/>
            </a:pPr>
            <a:endParaRPr lang="en-US" dirty="0"/>
          </a:p>
          <a:p>
            <a:pPr marL="0" indent="0">
              <a:buNone/>
            </a:pPr>
            <a:r>
              <a:rPr lang="en-US" dirty="0"/>
              <a:t>This online platform of Turf booking will help the cricket &amp; Football enthusiastic users to book their choice of available slots online. Users can not only book the turf for their favorite sports but also can view their booking history. This system has replaced the manual process of going to the location to book with an automated online process. Through this application, the admin can view, add and Manage users and turf.</a:t>
            </a:r>
          </a:p>
        </p:txBody>
      </p:sp>
    </p:spTree>
    <p:extLst>
      <p:ext uri="{BB962C8B-B14F-4D97-AF65-F5344CB8AC3E}">
        <p14:creationId xmlns:p14="http://schemas.microsoft.com/office/powerpoint/2010/main" val="79847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877718-5419-907E-9CAE-78BAD782042D}"/>
              </a:ext>
            </a:extLst>
          </p:cNvPr>
          <p:cNvSpPr>
            <a:spLocks noGrp="1"/>
          </p:cNvSpPr>
          <p:nvPr>
            <p:ph type="title"/>
          </p:nvPr>
        </p:nvSpPr>
        <p:spPr/>
        <p:txBody>
          <a:bodyPr/>
          <a:lstStyle/>
          <a:p>
            <a:r>
              <a:rPr lang="en-US" dirty="0" smtClean="0"/>
              <a:t>Modules</a:t>
            </a:r>
            <a:endParaRPr lang="en-US" dirty="0"/>
          </a:p>
        </p:txBody>
      </p:sp>
      <p:sp>
        <p:nvSpPr>
          <p:cNvPr id="3" name="Content Placeholder 2">
            <a:extLst>
              <a:ext uri="{FF2B5EF4-FFF2-40B4-BE49-F238E27FC236}">
                <a16:creationId xmlns="" xmlns:a16="http://schemas.microsoft.com/office/drawing/2014/main" id="{7B92D5A3-5324-07FC-52AB-5ED2AA281A5B}"/>
              </a:ext>
            </a:extLst>
          </p:cNvPr>
          <p:cNvSpPr>
            <a:spLocks noGrp="1"/>
          </p:cNvSpPr>
          <p:nvPr>
            <p:ph idx="1"/>
          </p:nvPr>
        </p:nvSpPr>
        <p:spPr>
          <a:xfrm>
            <a:off x="119062" y="1189318"/>
            <a:ext cx="8946541" cy="4195481"/>
          </a:xfrm>
        </p:spPr>
        <p:txBody>
          <a:bodyPr>
            <a:normAutofit/>
          </a:bodyPr>
          <a:lstStyle/>
          <a:p>
            <a:pPr marL="0" indent="0">
              <a:buNone/>
            </a:pPr>
            <a:endParaRPr lang="en-US" b="1" dirty="0"/>
          </a:p>
          <a:p>
            <a:r>
              <a:rPr lang="en-US" sz="3600" b="1" dirty="0">
                <a:solidFill>
                  <a:srgbClr val="FFC000"/>
                </a:solidFill>
              </a:rPr>
              <a:t>Admin</a:t>
            </a:r>
            <a:r>
              <a:rPr lang="en-US" sz="3600" b="1" dirty="0" smtClean="0">
                <a:solidFill>
                  <a:srgbClr val="FFC000"/>
                </a:solidFill>
              </a:rPr>
              <a:t>:</a:t>
            </a:r>
          </a:p>
          <a:p>
            <a:endParaRPr lang="en-US" b="1" dirty="0"/>
          </a:p>
          <a:p>
            <a:pPr fontAlgn="base"/>
            <a:r>
              <a:rPr lang="en-US" b="1" dirty="0"/>
              <a:t>Add Manager</a:t>
            </a:r>
            <a:r>
              <a:rPr lang="en-US" dirty="0"/>
              <a:t>: Admin can add turf location and manager of the respective turf location.</a:t>
            </a:r>
          </a:p>
          <a:p>
            <a:pPr fontAlgn="base"/>
            <a:r>
              <a:rPr lang="en-US" b="1" dirty="0"/>
              <a:t>Add Price List</a:t>
            </a:r>
            <a:r>
              <a:rPr lang="en-US" dirty="0"/>
              <a:t>: Admin can add price for the respective turfs.</a:t>
            </a:r>
          </a:p>
          <a:p>
            <a:pPr fontAlgn="base"/>
            <a:r>
              <a:rPr lang="en-US" b="1" dirty="0"/>
              <a:t>Manage Turf</a:t>
            </a:r>
            <a:r>
              <a:rPr lang="en-US" dirty="0"/>
              <a:t>: Admin can manage turf by allocating turf</a:t>
            </a:r>
          </a:p>
          <a:p>
            <a:pPr fontAlgn="base"/>
            <a:r>
              <a:rPr lang="en-US" b="1" dirty="0"/>
              <a:t>View Booking:</a:t>
            </a:r>
            <a:r>
              <a:rPr lang="en-US" dirty="0"/>
              <a:t> Admin can view booking done and the user details.</a:t>
            </a:r>
          </a:p>
          <a:p>
            <a:pPr marL="0" indent="0" fontAlgn="base">
              <a:buNone/>
            </a:pPr>
            <a:endParaRPr lang="en-US" b="1" cap="all" dirty="0"/>
          </a:p>
          <a:p>
            <a:endParaRPr lang="en-US" dirty="0"/>
          </a:p>
        </p:txBody>
      </p:sp>
    </p:spTree>
    <p:extLst>
      <p:ext uri="{BB962C8B-B14F-4D97-AF65-F5344CB8AC3E}">
        <p14:creationId xmlns:p14="http://schemas.microsoft.com/office/powerpoint/2010/main" val="3532052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877718-5419-907E-9CAE-78BAD782042D}"/>
              </a:ext>
            </a:extLst>
          </p:cNvPr>
          <p:cNvSpPr>
            <a:spLocks noGrp="1"/>
          </p:cNvSpPr>
          <p:nvPr>
            <p:ph type="title"/>
          </p:nvPr>
        </p:nvSpPr>
        <p:spPr/>
        <p:txBody>
          <a:bodyPr/>
          <a:lstStyle/>
          <a:p>
            <a:r>
              <a:rPr lang="en-US" dirty="0" smtClean="0"/>
              <a:t>Modules</a:t>
            </a:r>
            <a:endParaRPr lang="en-US" dirty="0"/>
          </a:p>
        </p:txBody>
      </p:sp>
      <p:sp>
        <p:nvSpPr>
          <p:cNvPr id="3" name="Content Placeholder 2">
            <a:extLst>
              <a:ext uri="{FF2B5EF4-FFF2-40B4-BE49-F238E27FC236}">
                <a16:creationId xmlns="" xmlns:a16="http://schemas.microsoft.com/office/drawing/2014/main" id="{7B92D5A3-5324-07FC-52AB-5ED2AA281A5B}"/>
              </a:ext>
            </a:extLst>
          </p:cNvPr>
          <p:cNvSpPr>
            <a:spLocks noGrp="1"/>
          </p:cNvSpPr>
          <p:nvPr>
            <p:ph idx="1"/>
          </p:nvPr>
        </p:nvSpPr>
        <p:spPr>
          <a:xfrm>
            <a:off x="119062" y="1189318"/>
            <a:ext cx="8946541" cy="4195481"/>
          </a:xfrm>
        </p:spPr>
        <p:txBody>
          <a:bodyPr>
            <a:normAutofit/>
          </a:bodyPr>
          <a:lstStyle/>
          <a:p>
            <a:pPr fontAlgn="base"/>
            <a:r>
              <a:rPr lang="en-US" sz="2400" b="1" cap="all" dirty="0">
                <a:solidFill>
                  <a:srgbClr val="FFC000"/>
                </a:solidFill>
              </a:rPr>
              <a:t>MANAGER:</a:t>
            </a:r>
          </a:p>
          <a:p>
            <a:pPr fontAlgn="base"/>
            <a:r>
              <a:rPr lang="en-US" b="1" dirty="0"/>
              <a:t>Login:</a:t>
            </a:r>
            <a:r>
              <a:rPr lang="en-US" dirty="0"/>
              <a:t> The manager can log in with the credentials provided by the user.</a:t>
            </a:r>
          </a:p>
          <a:p>
            <a:pPr fontAlgn="base"/>
            <a:r>
              <a:rPr lang="en-US" b="1" dirty="0"/>
              <a:t>Check Rates:</a:t>
            </a:r>
            <a:r>
              <a:rPr lang="en-US" dirty="0"/>
              <a:t> The manager can check rates for the respective location turf.</a:t>
            </a:r>
          </a:p>
          <a:p>
            <a:pPr fontAlgn="base"/>
            <a:r>
              <a:rPr lang="en-US" b="1" dirty="0"/>
              <a:t>View Request:</a:t>
            </a:r>
            <a:r>
              <a:rPr lang="en-US" dirty="0"/>
              <a:t> The manager can view the request for turf bookings.</a:t>
            </a:r>
          </a:p>
          <a:p>
            <a:pPr fontAlgn="base"/>
            <a:r>
              <a:rPr lang="en-US" b="1" dirty="0"/>
              <a:t>Confirm Booking:</a:t>
            </a:r>
            <a:r>
              <a:rPr lang="en-US" dirty="0"/>
              <a:t> Manager can confirm the booking of the turf.</a:t>
            </a:r>
          </a:p>
          <a:p>
            <a:pPr fontAlgn="base"/>
            <a:r>
              <a:rPr lang="en-US" b="1" dirty="0"/>
              <a:t>Bill Generation:</a:t>
            </a:r>
            <a:r>
              <a:rPr lang="en-US" dirty="0"/>
              <a:t> The manager can generate bills as per the rates.</a:t>
            </a:r>
          </a:p>
          <a:p>
            <a:pPr fontAlgn="base"/>
            <a:r>
              <a:rPr lang="en-US" b="1" dirty="0"/>
              <a:t>Bookings History:</a:t>
            </a:r>
            <a:r>
              <a:rPr lang="en-US" dirty="0"/>
              <a:t> Manager can check previous booking history.</a:t>
            </a:r>
          </a:p>
        </p:txBody>
      </p:sp>
    </p:spTree>
    <p:extLst>
      <p:ext uri="{BB962C8B-B14F-4D97-AF65-F5344CB8AC3E}">
        <p14:creationId xmlns:p14="http://schemas.microsoft.com/office/powerpoint/2010/main" val="791330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877718-5419-907E-9CAE-78BAD782042D}"/>
              </a:ext>
            </a:extLst>
          </p:cNvPr>
          <p:cNvSpPr>
            <a:spLocks noGrp="1"/>
          </p:cNvSpPr>
          <p:nvPr>
            <p:ph type="title"/>
          </p:nvPr>
        </p:nvSpPr>
        <p:spPr/>
        <p:txBody>
          <a:bodyPr/>
          <a:lstStyle/>
          <a:p>
            <a:r>
              <a:rPr lang="en-US" dirty="0" smtClean="0"/>
              <a:t>Modules</a:t>
            </a:r>
            <a:br>
              <a:rPr lang="en-US" dirty="0" smtClean="0"/>
            </a:br>
            <a:endParaRPr lang="en-US" dirty="0"/>
          </a:p>
        </p:txBody>
      </p:sp>
      <p:sp>
        <p:nvSpPr>
          <p:cNvPr id="3" name="Content Placeholder 2">
            <a:extLst>
              <a:ext uri="{FF2B5EF4-FFF2-40B4-BE49-F238E27FC236}">
                <a16:creationId xmlns="" xmlns:a16="http://schemas.microsoft.com/office/drawing/2014/main" id="{7B92D5A3-5324-07FC-52AB-5ED2AA281A5B}"/>
              </a:ext>
            </a:extLst>
          </p:cNvPr>
          <p:cNvSpPr>
            <a:spLocks noGrp="1"/>
          </p:cNvSpPr>
          <p:nvPr>
            <p:ph idx="1"/>
          </p:nvPr>
        </p:nvSpPr>
        <p:spPr>
          <a:xfrm>
            <a:off x="647700" y="1333499"/>
            <a:ext cx="10751529" cy="5118101"/>
          </a:xfrm>
        </p:spPr>
        <p:txBody>
          <a:bodyPr>
            <a:normAutofit/>
          </a:bodyPr>
          <a:lstStyle/>
          <a:p>
            <a:r>
              <a:rPr lang="en-US" sz="3600" b="1" dirty="0">
                <a:solidFill>
                  <a:srgbClr val="FFC000"/>
                </a:solidFill>
              </a:rPr>
              <a:t>Users Login</a:t>
            </a:r>
            <a:r>
              <a:rPr lang="en-US" sz="3600" b="1" dirty="0" smtClean="0">
                <a:solidFill>
                  <a:srgbClr val="FFC000"/>
                </a:solidFill>
              </a:rPr>
              <a:t>:</a:t>
            </a:r>
          </a:p>
          <a:p>
            <a:r>
              <a:rPr lang="en-US" sz="2900" b="1" dirty="0"/>
              <a:t>Check Turf:</a:t>
            </a:r>
            <a:r>
              <a:rPr lang="en-US" sz="2900" dirty="0"/>
              <a:t> Users can check for turf of nearby </a:t>
            </a:r>
            <a:r>
              <a:rPr lang="en-US" sz="2900" dirty="0" smtClean="0"/>
              <a:t>locations </a:t>
            </a:r>
            <a:r>
              <a:rPr lang="en-IN" sz="3200" dirty="0"/>
              <a:t>and prices.</a:t>
            </a:r>
            <a:r>
              <a:rPr lang="en-US" sz="2900" dirty="0" smtClean="0"/>
              <a:t> </a:t>
            </a:r>
          </a:p>
          <a:p>
            <a:r>
              <a:rPr lang="en-US" sz="2800" b="1" dirty="0" smtClean="0"/>
              <a:t>Check </a:t>
            </a:r>
            <a:r>
              <a:rPr lang="en-US" sz="2800" b="1" dirty="0"/>
              <a:t>Availability:</a:t>
            </a:r>
            <a:r>
              <a:rPr lang="en-US" sz="2800" dirty="0"/>
              <a:t> User can see the availability of the respective turf which is selected by him.</a:t>
            </a:r>
          </a:p>
          <a:p>
            <a:pPr fontAlgn="base"/>
            <a:r>
              <a:rPr lang="en-US" sz="2800" b="1" dirty="0"/>
              <a:t>Book Turf:</a:t>
            </a:r>
            <a:r>
              <a:rPr lang="en-US" sz="2800" dirty="0"/>
              <a:t> User can provide the date, time and other personal details and he can also do the payment.</a:t>
            </a:r>
          </a:p>
          <a:p>
            <a:endParaRPr lang="en-US" sz="6000" dirty="0"/>
          </a:p>
        </p:txBody>
      </p:sp>
    </p:spTree>
    <p:extLst>
      <p:ext uri="{BB962C8B-B14F-4D97-AF65-F5344CB8AC3E}">
        <p14:creationId xmlns:p14="http://schemas.microsoft.com/office/powerpoint/2010/main" val="712590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877718-5419-907E-9CAE-78BAD782042D}"/>
              </a:ext>
            </a:extLst>
          </p:cNvPr>
          <p:cNvSpPr>
            <a:spLocks noGrp="1"/>
          </p:cNvSpPr>
          <p:nvPr>
            <p:ph type="title"/>
          </p:nvPr>
        </p:nvSpPr>
        <p:spPr/>
        <p:txBody>
          <a:bodyPr/>
          <a:lstStyle/>
          <a:p>
            <a:r>
              <a:rPr lang="en-US" dirty="0" smtClean="0"/>
              <a:t>Features</a:t>
            </a:r>
            <a:br>
              <a:rPr lang="en-US" dirty="0" smtClean="0"/>
            </a:br>
            <a:endParaRPr lang="en-US" dirty="0"/>
          </a:p>
        </p:txBody>
      </p:sp>
      <p:sp>
        <p:nvSpPr>
          <p:cNvPr id="3" name="Content Placeholder 2">
            <a:extLst>
              <a:ext uri="{FF2B5EF4-FFF2-40B4-BE49-F238E27FC236}">
                <a16:creationId xmlns="" xmlns:a16="http://schemas.microsoft.com/office/drawing/2014/main" id="{7B92D5A3-5324-07FC-52AB-5ED2AA281A5B}"/>
              </a:ext>
            </a:extLst>
          </p:cNvPr>
          <p:cNvSpPr>
            <a:spLocks noGrp="1"/>
          </p:cNvSpPr>
          <p:nvPr>
            <p:ph idx="1"/>
          </p:nvPr>
        </p:nvSpPr>
        <p:spPr>
          <a:xfrm>
            <a:off x="647700" y="1168400"/>
            <a:ext cx="10751529" cy="5943600"/>
          </a:xfrm>
        </p:spPr>
        <p:txBody>
          <a:bodyPr>
            <a:noAutofit/>
          </a:bodyPr>
          <a:lstStyle/>
          <a:p>
            <a:pPr fontAlgn="base"/>
            <a:r>
              <a:rPr lang="en-US" sz="1800" b="1" dirty="0">
                <a:solidFill>
                  <a:srgbClr val="002060"/>
                </a:solidFill>
              </a:rPr>
              <a:t>Admin is the main user here who will manage all the activity such as</a:t>
            </a:r>
          </a:p>
          <a:p>
            <a:pPr fontAlgn="base"/>
            <a:r>
              <a:rPr lang="en-US" sz="1600" dirty="0"/>
              <a:t>Admin can VIEW the registered users.</a:t>
            </a:r>
          </a:p>
          <a:p>
            <a:pPr fontAlgn="base"/>
            <a:r>
              <a:rPr lang="en-US" sz="1600" dirty="0"/>
              <a:t>Admin can search users by Name and Email id.</a:t>
            </a:r>
          </a:p>
          <a:p>
            <a:pPr fontAlgn="base"/>
            <a:r>
              <a:rPr lang="en-US" sz="1600" dirty="0"/>
              <a:t>Admin can ADD/UPDATE/DELETE/VIEW Turf List.</a:t>
            </a:r>
          </a:p>
          <a:p>
            <a:pPr fontAlgn="base"/>
            <a:r>
              <a:rPr lang="en-US" sz="1600" dirty="0"/>
              <a:t>Admin can Manage Turf Timing and price.</a:t>
            </a:r>
          </a:p>
          <a:p>
            <a:pPr fontAlgn="base"/>
            <a:r>
              <a:rPr lang="en-US" sz="1600" dirty="0"/>
              <a:t>Admin can UPDATE/DELETE Turf Timing and price.</a:t>
            </a:r>
          </a:p>
          <a:p>
            <a:pPr fontAlgn="base"/>
            <a:r>
              <a:rPr lang="en-US" sz="1600" dirty="0"/>
              <a:t>Admin can VIEW Booking.</a:t>
            </a:r>
          </a:p>
          <a:p>
            <a:pPr fontAlgn="base"/>
            <a:r>
              <a:rPr lang="en-US" sz="1800" b="1" dirty="0">
                <a:solidFill>
                  <a:srgbClr val="002060"/>
                </a:solidFill>
              </a:rPr>
              <a:t>User/Customer.</a:t>
            </a:r>
          </a:p>
          <a:p>
            <a:pPr fontAlgn="base"/>
            <a:r>
              <a:rPr lang="en-US" sz="1600" dirty="0"/>
              <a:t>Users can VIEW the Turf list.</a:t>
            </a:r>
          </a:p>
          <a:p>
            <a:pPr fontAlgn="base"/>
            <a:r>
              <a:rPr lang="en-US" sz="1600" dirty="0"/>
              <a:t>Users can VIEW the Turf availability.</a:t>
            </a:r>
          </a:p>
          <a:p>
            <a:pPr fontAlgn="base"/>
            <a:r>
              <a:rPr lang="en-US" sz="1600" dirty="0"/>
              <a:t>Users can Book the Turf.</a:t>
            </a:r>
          </a:p>
          <a:p>
            <a:pPr fontAlgn="base"/>
            <a:r>
              <a:rPr lang="en-US" sz="1600" dirty="0"/>
              <a:t>Users can View the Booking History.</a:t>
            </a:r>
          </a:p>
          <a:p>
            <a:pPr fontAlgn="base"/>
            <a:r>
              <a:rPr lang="en-US" sz="1600" dirty="0"/>
              <a:t>Users can VIEW/UPDATE the profile.</a:t>
            </a:r>
          </a:p>
          <a:p>
            <a:pPr fontAlgn="base"/>
            <a:r>
              <a:rPr lang="en-US" sz="1600" dirty="0"/>
              <a:t>Users can UPDATE the password.</a:t>
            </a:r>
          </a:p>
        </p:txBody>
      </p:sp>
    </p:spTree>
    <p:extLst>
      <p:ext uri="{BB962C8B-B14F-4D97-AF65-F5344CB8AC3E}">
        <p14:creationId xmlns:p14="http://schemas.microsoft.com/office/powerpoint/2010/main" val="2442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6401FD-703F-1D11-25E3-68044488838E}"/>
              </a:ext>
            </a:extLst>
          </p:cNvPr>
          <p:cNvSpPr>
            <a:spLocks noGrp="1"/>
          </p:cNvSpPr>
          <p:nvPr>
            <p:ph type="title"/>
          </p:nvPr>
        </p:nvSpPr>
        <p:spPr/>
        <p:txBody>
          <a:bodyPr/>
          <a:lstStyle/>
          <a:p>
            <a:r>
              <a:rPr lang="en-IN" dirty="0"/>
              <a:t>Tools and </a:t>
            </a:r>
            <a:r>
              <a:rPr lang="en-IN" b="1" dirty="0"/>
              <a:t/>
            </a:r>
            <a:br>
              <a:rPr lang="en-IN" b="1" dirty="0"/>
            </a:br>
            <a:r>
              <a:rPr lang="en-US" dirty="0" smtClean="0"/>
              <a:t>Technologies</a:t>
            </a:r>
            <a:r>
              <a:rPr lang="en-US" dirty="0"/>
              <a:t>		</a:t>
            </a:r>
            <a:br>
              <a:rPr lang="en-US" dirty="0"/>
            </a:br>
            <a:r>
              <a:rPr lang="en-US" dirty="0"/>
              <a:t/>
            </a:r>
            <a:br>
              <a:rPr lang="en-US" dirty="0"/>
            </a:br>
            <a:endParaRPr lang="en-US" dirty="0"/>
          </a:p>
        </p:txBody>
      </p:sp>
      <p:sp>
        <p:nvSpPr>
          <p:cNvPr id="3" name="Content Placeholder 2">
            <a:extLst>
              <a:ext uri="{FF2B5EF4-FFF2-40B4-BE49-F238E27FC236}">
                <a16:creationId xmlns="" xmlns:a16="http://schemas.microsoft.com/office/drawing/2014/main" id="{63532A5E-153C-1029-6C38-03CA646A9ABE}"/>
              </a:ext>
            </a:extLst>
          </p:cNvPr>
          <p:cNvSpPr>
            <a:spLocks noGrp="1"/>
          </p:cNvSpPr>
          <p:nvPr>
            <p:ph idx="1"/>
          </p:nvPr>
        </p:nvSpPr>
        <p:spPr/>
        <p:txBody>
          <a:bodyPr/>
          <a:lstStyle/>
          <a:p>
            <a:r>
              <a:rPr lang="en-US" dirty="0"/>
              <a:t>S/W Requirements : </a:t>
            </a:r>
          </a:p>
          <a:p>
            <a:pPr>
              <a:buFont typeface="Wingdings" panose="05000000000000000000" pitchFamily="2" charset="2"/>
              <a:buChar char="q"/>
            </a:pPr>
            <a:r>
              <a:rPr lang="en-US" dirty="0"/>
              <a:t>	Front-End : </a:t>
            </a:r>
            <a:r>
              <a:rPr lang="en-US" dirty="0" smtClean="0"/>
              <a:t>HTML, CSS, React, </a:t>
            </a:r>
            <a:r>
              <a:rPr lang="en-US" dirty="0"/>
              <a:t>JavaScript</a:t>
            </a:r>
          </a:p>
          <a:p>
            <a:pPr>
              <a:buFont typeface="Wingdings" panose="05000000000000000000" pitchFamily="2" charset="2"/>
              <a:buChar char="q"/>
            </a:pPr>
            <a:r>
              <a:rPr lang="en-US" dirty="0"/>
              <a:t>	Back-End : </a:t>
            </a:r>
            <a:r>
              <a:rPr lang="en-US" dirty="0" smtClean="0"/>
              <a:t>Spring Security, Hibernate, Spring Boot</a:t>
            </a:r>
            <a:endParaRPr lang="en-US" dirty="0"/>
          </a:p>
          <a:p>
            <a:pPr>
              <a:buFont typeface="Wingdings" panose="05000000000000000000" pitchFamily="2" charset="2"/>
              <a:buChar char="q"/>
            </a:pPr>
            <a:r>
              <a:rPr lang="en-US" dirty="0"/>
              <a:t>	Database  : </a:t>
            </a:r>
            <a:r>
              <a:rPr lang="en-US" dirty="0" smtClean="0"/>
              <a:t>MySQL</a:t>
            </a:r>
          </a:p>
          <a:p>
            <a:pPr>
              <a:buFont typeface="Wingdings" panose="05000000000000000000" pitchFamily="2" charset="2"/>
              <a:buChar char="q"/>
            </a:pPr>
            <a:r>
              <a:rPr lang="en-IN" dirty="0" smtClean="0"/>
              <a:t>  Server    </a:t>
            </a:r>
            <a:r>
              <a:rPr lang="en-IN" b="1" dirty="0" smtClean="0"/>
              <a:t>: </a:t>
            </a:r>
            <a:r>
              <a:rPr lang="en-IN" dirty="0"/>
              <a:t> </a:t>
            </a:r>
            <a:r>
              <a:rPr lang="en-IN" dirty="0" smtClean="0"/>
              <a:t>Tomcat  9.0</a:t>
            </a:r>
            <a:endParaRPr lang="en-US" dirty="0"/>
          </a:p>
        </p:txBody>
      </p:sp>
    </p:spTree>
    <p:extLst>
      <p:ext uri="{BB962C8B-B14F-4D97-AF65-F5344CB8AC3E}">
        <p14:creationId xmlns:p14="http://schemas.microsoft.com/office/powerpoint/2010/main" val="327081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2C3EBC-8881-95BD-CD99-116E7A484EEA}"/>
              </a:ext>
            </a:extLst>
          </p:cNvPr>
          <p:cNvSpPr>
            <a:spLocks noGrp="1"/>
          </p:cNvSpPr>
          <p:nvPr>
            <p:ph type="title"/>
          </p:nvPr>
        </p:nvSpPr>
        <p:spPr/>
        <p:txBody>
          <a:bodyPr/>
          <a:lstStyle/>
          <a:p>
            <a:pPr fontAlgn="base"/>
            <a:r>
              <a:rPr lang="en-US" dirty="0" smtClean="0"/>
              <a:t>Advantages &amp; Disadvantages</a:t>
            </a:r>
            <a:r>
              <a:rPr lang="en-US" dirty="0"/>
              <a:t/>
            </a:r>
            <a:br>
              <a:rPr lang="en-US" dirty="0"/>
            </a:br>
            <a:endParaRPr lang="en-US" dirty="0"/>
          </a:p>
        </p:txBody>
      </p:sp>
      <p:sp>
        <p:nvSpPr>
          <p:cNvPr id="3" name="Content Placeholder 2">
            <a:extLst>
              <a:ext uri="{FF2B5EF4-FFF2-40B4-BE49-F238E27FC236}">
                <a16:creationId xmlns="" xmlns:a16="http://schemas.microsoft.com/office/drawing/2014/main" id="{96069E05-CDD4-A4FC-CEF4-29C072D5757C}"/>
              </a:ext>
            </a:extLst>
          </p:cNvPr>
          <p:cNvSpPr>
            <a:spLocks noGrp="1"/>
          </p:cNvSpPr>
          <p:nvPr>
            <p:ph idx="1"/>
          </p:nvPr>
        </p:nvSpPr>
        <p:spPr>
          <a:xfrm>
            <a:off x="1055078" y="1770185"/>
            <a:ext cx="9956068" cy="4876799"/>
          </a:xfrm>
        </p:spPr>
        <p:txBody>
          <a:bodyPr/>
          <a:lstStyle/>
          <a:p>
            <a:pPr fontAlgn="base"/>
            <a:r>
              <a:rPr lang="en-US" dirty="0" smtClean="0"/>
              <a:t>Advantages</a:t>
            </a:r>
          </a:p>
          <a:p>
            <a:pPr fontAlgn="base"/>
            <a:r>
              <a:rPr lang="en-US" dirty="0" smtClean="0"/>
              <a:t>All </a:t>
            </a:r>
            <a:r>
              <a:rPr lang="en-US" dirty="0"/>
              <a:t>Turf </a:t>
            </a:r>
            <a:r>
              <a:rPr lang="en-US" dirty="0" smtClean="0"/>
              <a:t>are available with specifications.</a:t>
            </a:r>
            <a:endParaRPr lang="en-US" dirty="0"/>
          </a:p>
          <a:p>
            <a:pPr fontAlgn="base"/>
            <a:r>
              <a:rPr lang="en-US" dirty="0" smtClean="0"/>
              <a:t>Turf </a:t>
            </a:r>
            <a:r>
              <a:rPr lang="en-US" dirty="0" smtClean="0"/>
              <a:t>booking </a:t>
            </a:r>
            <a:r>
              <a:rPr lang="en-US" dirty="0"/>
              <a:t>can be done just by sitting at home</a:t>
            </a:r>
            <a:r>
              <a:rPr lang="en-US" dirty="0" smtClean="0"/>
              <a:t>.</a:t>
            </a:r>
          </a:p>
          <a:p>
            <a:r>
              <a:rPr lang="en-US" dirty="0"/>
              <a:t>Saves time (availability of all </a:t>
            </a:r>
            <a:r>
              <a:rPr lang="en-US" dirty="0" smtClean="0"/>
              <a:t>drone at </a:t>
            </a:r>
            <a:r>
              <a:rPr lang="en-US" dirty="0"/>
              <a:t>a single platform).</a:t>
            </a:r>
          </a:p>
          <a:p>
            <a:r>
              <a:rPr lang="en-US" dirty="0"/>
              <a:t>Easy to access the system anywhere and anytime.</a:t>
            </a:r>
          </a:p>
          <a:p>
            <a:pPr fontAlgn="base"/>
            <a:endParaRPr lang="en-US" dirty="0" smtClean="0"/>
          </a:p>
          <a:p>
            <a:pPr fontAlgn="base"/>
            <a:endParaRPr lang="en-US" dirty="0" smtClean="0"/>
          </a:p>
          <a:p>
            <a:pPr fontAlgn="base"/>
            <a:endParaRPr lang="en-US" dirty="0"/>
          </a:p>
          <a:p>
            <a:pPr fontAlgn="base"/>
            <a:endParaRPr lang="en-US" dirty="0"/>
          </a:p>
          <a:p>
            <a:pPr fontAlgn="base"/>
            <a:r>
              <a:rPr lang="en-US" dirty="0" smtClean="0"/>
              <a:t>Disadvantages</a:t>
            </a:r>
            <a:endParaRPr lang="en-US" dirty="0"/>
          </a:p>
          <a:p>
            <a:pPr fontAlgn="base"/>
            <a:r>
              <a:rPr lang="en-US" dirty="0" smtClean="0"/>
              <a:t>It required only  </a:t>
            </a:r>
            <a:r>
              <a:rPr lang="en-US" dirty="0"/>
              <a:t>active internet connection.</a:t>
            </a:r>
          </a:p>
        </p:txBody>
      </p:sp>
    </p:spTree>
    <p:extLst>
      <p:ext uri="{BB962C8B-B14F-4D97-AF65-F5344CB8AC3E}">
        <p14:creationId xmlns:p14="http://schemas.microsoft.com/office/powerpoint/2010/main" val="36327996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272</TotalTime>
  <Words>431</Words>
  <Application>Microsoft Office PowerPoint</Application>
  <PresentationFormat>Custom</PresentationFormat>
  <Paragraphs>81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vt:lpstr>
      <vt:lpstr>        CDAC’s                Centre For Development of Advance Computing                  C-DAC Mumbai, Mumbai 410210                                  </vt:lpstr>
      <vt:lpstr>Contents</vt:lpstr>
      <vt:lpstr>Introduction </vt:lpstr>
      <vt:lpstr>Modules</vt:lpstr>
      <vt:lpstr>Modules</vt:lpstr>
      <vt:lpstr>Modules </vt:lpstr>
      <vt:lpstr>Features </vt:lpstr>
      <vt:lpstr>Tools and  Technologies    </vt:lpstr>
      <vt:lpstr>Advantages &amp; Disadvantages </vt:lpstr>
      <vt:lpstr>Conclusion </vt:lpstr>
      <vt:lpstr>                 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CDAC’s                Centre For Development of Advance Computing                  C-DAC Mumbai, Mumbai 410210                                  </dc:title>
  <dc:creator>Rushi Nigade</dc:creator>
  <cp:lastModifiedBy>Lenovo</cp:lastModifiedBy>
  <cp:revision>29</cp:revision>
  <dcterms:created xsi:type="dcterms:W3CDTF">2022-07-15T15:07:36Z</dcterms:created>
  <dcterms:modified xsi:type="dcterms:W3CDTF">2022-07-23T17:28:18Z</dcterms:modified>
</cp:coreProperties>
</file>