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2"/>
  </p:notesMasterIdLst>
  <p:sldIdLst>
    <p:sldId id="256" r:id="rId2"/>
    <p:sldId id="257" r:id="rId3"/>
    <p:sldId id="260" r:id="rId4"/>
    <p:sldId id="261" r:id="rId5"/>
    <p:sldId id="262" r:id="rId6"/>
    <p:sldId id="264" r:id="rId7"/>
    <p:sldId id="279" r:id="rId8"/>
    <p:sldId id="265" r:id="rId9"/>
    <p:sldId id="280" r:id="rId10"/>
    <p:sldId id="281" r:id="rId11"/>
    <p:sldId id="266" r:id="rId12"/>
    <p:sldId id="267" r:id="rId13"/>
    <p:sldId id="275" r:id="rId14"/>
    <p:sldId id="276" r:id="rId15"/>
    <p:sldId id="277" r:id="rId16"/>
    <p:sldId id="268" r:id="rId17"/>
    <p:sldId id="270" r:id="rId18"/>
    <p:sldId id="278" r:id="rId19"/>
    <p:sldId id="274" r:id="rId20"/>
    <p:sldId id="25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931" y="-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9A7872-D52B-4812-8F0F-D8700BD78A7E}" type="datetimeFigureOut">
              <a:rPr lang="en-US" smtClean="0"/>
              <a:pPr/>
              <a:t>3/28/2015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B197C-0C7A-4433-BBD8-AE519657F5FE}" type="slidenum">
              <a:rPr lang="en-US" smtClean="0"/>
              <a:pPr/>
              <a:t>‹#›</a:t>
            </a:fld>
            <a:endParaRPr lang="en-US"/>
          </a:p>
        </p:txBody>
      </p:sp>
    </p:spTree>
    <p:extLst>
      <p:ext uri="{BB962C8B-B14F-4D97-AF65-F5344CB8AC3E}">
        <p14:creationId xmlns:p14="http://schemas.microsoft.com/office/powerpoint/2010/main" val="326201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a:t>
            </a:fld>
            <a:endParaRPr lang="en-US"/>
          </a:p>
        </p:txBody>
      </p:sp>
    </p:spTree>
    <p:extLst>
      <p:ext uri="{BB962C8B-B14F-4D97-AF65-F5344CB8AC3E}">
        <p14:creationId xmlns:p14="http://schemas.microsoft.com/office/powerpoint/2010/main" val="314047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13</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14</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15</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16</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17</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18</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19</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3</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4</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5</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6</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8</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11</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12</a:t>
            </a:fld>
            <a:endParaRPr lang="en-US"/>
          </a:p>
        </p:txBody>
      </p:sp>
    </p:spTree>
    <p:extLst>
      <p:ext uri="{BB962C8B-B14F-4D97-AF65-F5344CB8AC3E}">
        <p14:creationId xmlns:p14="http://schemas.microsoft.com/office/powerpoint/2010/main" val="1363867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08AF9D-15A3-4F42-A4AC-FD5DCD896512}" type="datetime1">
              <a:rPr lang="en-US" smtClean="0"/>
              <a:pPr/>
              <a:t>3/28/2015</a:t>
            </a:fld>
            <a:endParaRPr lang="en-US"/>
          </a:p>
        </p:txBody>
      </p:sp>
      <p:sp>
        <p:nvSpPr>
          <p:cNvPr id="17" name="Footer Placeholder 16"/>
          <p:cNvSpPr>
            <a:spLocks noGrp="1"/>
          </p:cNvSpPr>
          <p:nvPr>
            <p:ph type="ftr" sz="quarter" idx="11"/>
          </p:nvPr>
        </p:nvSpPr>
        <p:spPr/>
        <p:txBody>
          <a:bodyPr/>
          <a:lstStyle/>
          <a:p>
            <a:r>
              <a:rPr lang="en-US" smtClean="0"/>
              <a:t>SFIT- IT department                     Project Title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BBC6685-0B53-4B4E-AE18-5FC646DDFD4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169514-D967-4532-8271-A8D96FD1CDE3}" type="datetime1">
              <a:rPr lang="en-US" smtClean="0"/>
              <a:pPr/>
              <a:t>3/28/2015</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10F6BB-485D-4067-AB6A-D9F46A28CB85}" type="datetime1">
              <a:rPr lang="en-US" smtClean="0"/>
              <a:pPr/>
              <a:t>3/28/2015</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D92F99-C674-430F-9A97-9B082ADD592F}" type="datetime1">
              <a:rPr lang="en-US" smtClean="0"/>
              <a:pPr/>
              <a:t>3/28/2015</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F1EF144-A8DD-4A21-A57B-E3C515DE9988}" type="datetime1">
              <a:rPr lang="en-US" smtClean="0"/>
              <a:pPr/>
              <a:t>3/28/2015</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SFIT- IT department                     Project Title                                  </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F90C9D-2254-4025-8D82-98F04A0C8476}" type="datetime1">
              <a:rPr lang="en-US" smtClean="0"/>
              <a:pPr/>
              <a:t>3/28/2015</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FF8DA5C-1005-4380-ADEA-9EA823819E9F}" type="datetime1">
              <a:rPr lang="en-US" smtClean="0"/>
              <a:pPr/>
              <a:t>3/28/2015</a:t>
            </a:fld>
            <a:endParaRPr lang="en-US"/>
          </a:p>
        </p:txBody>
      </p:sp>
      <p:sp>
        <p:nvSpPr>
          <p:cNvPr id="8" name="Footer Placeholder 7"/>
          <p:cNvSpPr>
            <a:spLocks noGrp="1"/>
          </p:cNvSpPr>
          <p:nvPr>
            <p:ph type="ftr" sz="quarter" idx="11"/>
          </p:nvPr>
        </p:nvSpPr>
        <p:spPr/>
        <p:txBody>
          <a:bodyPr/>
          <a:lstStyle/>
          <a:p>
            <a:r>
              <a:rPr lang="en-US" smtClean="0"/>
              <a:t>SFIT- IT department                     Project Title                                  </a:t>
            </a:r>
            <a:endParaRPr lang="en-US"/>
          </a:p>
        </p:txBody>
      </p:sp>
      <p:sp>
        <p:nvSpPr>
          <p:cNvPr id="9" name="Slide Number Placeholder 8"/>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6B8549-DBA7-414A-B192-0236C4BE6BEA}" type="datetime1">
              <a:rPr lang="en-US" smtClean="0"/>
              <a:pPr/>
              <a:t>3/28/2015</a:t>
            </a:fld>
            <a:endParaRPr lang="en-US"/>
          </a:p>
        </p:txBody>
      </p:sp>
      <p:sp>
        <p:nvSpPr>
          <p:cNvPr id="4" name="Footer Placeholder 3"/>
          <p:cNvSpPr>
            <a:spLocks noGrp="1"/>
          </p:cNvSpPr>
          <p:nvPr>
            <p:ph type="ftr" sz="quarter" idx="11"/>
          </p:nvPr>
        </p:nvSpPr>
        <p:spPr/>
        <p:txBody>
          <a:bodyPr/>
          <a:lstStyle/>
          <a:p>
            <a:r>
              <a:rPr lang="en-US" smtClean="0"/>
              <a:t>SFIT- IT department                     Project Title                                  </a:t>
            </a:r>
            <a:endParaRPr lang="en-US"/>
          </a:p>
        </p:txBody>
      </p:sp>
      <p:sp>
        <p:nvSpPr>
          <p:cNvPr id="5" name="Slide Number Placeholder 4"/>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5FFF0-3196-4A4A-9093-6F81F15D6F33}" type="datetime1">
              <a:rPr lang="en-US" smtClean="0"/>
              <a:pPr/>
              <a:t>3/28/2015</a:t>
            </a:fld>
            <a:endParaRPr lang="en-US"/>
          </a:p>
        </p:txBody>
      </p:sp>
      <p:sp>
        <p:nvSpPr>
          <p:cNvPr id="3" name="Footer Placeholder 2"/>
          <p:cNvSpPr>
            <a:spLocks noGrp="1"/>
          </p:cNvSpPr>
          <p:nvPr>
            <p:ph type="ftr" sz="quarter" idx="11"/>
          </p:nvPr>
        </p:nvSpPr>
        <p:spPr/>
        <p:txBody>
          <a:bodyPr/>
          <a:lstStyle/>
          <a:p>
            <a:r>
              <a:rPr lang="en-US" smtClean="0"/>
              <a:t>SFIT- IT department                     Project Title                                  </a:t>
            </a:r>
            <a:endParaRPr lang="en-US"/>
          </a:p>
        </p:txBody>
      </p:sp>
      <p:sp>
        <p:nvSpPr>
          <p:cNvPr id="4" name="Slide Number Placeholder 3"/>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A61B28-A004-476D-9CFC-FC6D5F6FF780}" type="datetime1">
              <a:rPr lang="en-US" smtClean="0"/>
              <a:pPr/>
              <a:t>3/28/2015</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AE63FB-0FCA-4670-916D-973DBD2EA069}" type="datetime1">
              <a:rPr lang="en-US" smtClean="0"/>
              <a:pPr/>
              <a:t>3/28/2015</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3B1B3D-87E8-4467-9EF2-8E5C6635D9F3}" type="datetime1">
              <a:rPr lang="en-US" smtClean="0"/>
              <a:pPr/>
              <a:t>3/28/2015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SFIT- IT department                     Project Title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BBC6685-0B53-4B4E-AE18-5FC646DDFD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200400"/>
            <a:ext cx="6400800" cy="3124200"/>
          </a:xfrm>
        </p:spPr>
        <p:txBody>
          <a:bodyPr>
            <a:normAutofit fontScale="92500" lnSpcReduction="20000"/>
          </a:bodyPr>
          <a:lstStyle/>
          <a:p>
            <a:r>
              <a:rPr lang="en-US" dirty="0" err="1">
                <a:solidFill>
                  <a:schemeClr val="tx1"/>
                </a:solidFill>
              </a:rPr>
              <a:t>Dilipkumar</a:t>
            </a:r>
            <a:r>
              <a:rPr lang="en-US" dirty="0">
                <a:solidFill>
                  <a:schemeClr val="tx1"/>
                </a:solidFill>
              </a:rPr>
              <a:t>  </a:t>
            </a:r>
            <a:r>
              <a:rPr lang="en-US" dirty="0" err="1">
                <a:solidFill>
                  <a:schemeClr val="tx1"/>
                </a:solidFill>
              </a:rPr>
              <a:t>Prajapati</a:t>
            </a:r>
            <a:r>
              <a:rPr lang="en-US" dirty="0">
                <a:solidFill>
                  <a:schemeClr val="tx1"/>
                </a:solidFill>
              </a:rPr>
              <a:t>  -               112095</a:t>
            </a:r>
          </a:p>
          <a:p>
            <a:r>
              <a:rPr lang="en-US" dirty="0">
                <a:solidFill>
                  <a:schemeClr val="tx1"/>
                </a:solidFill>
              </a:rPr>
              <a:t>      </a:t>
            </a:r>
            <a:r>
              <a:rPr lang="en-US" dirty="0" err="1" smtClean="0">
                <a:solidFill>
                  <a:schemeClr val="tx1"/>
                </a:solidFill>
              </a:rPr>
              <a:t>Rupesh</a:t>
            </a:r>
            <a:r>
              <a:rPr lang="en-US" dirty="0" smtClean="0">
                <a:solidFill>
                  <a:schemeClr val="tx1"/>
                </a:solidFill>
              </a:rPr>
              <a:t>  </a:t>
            </a:r>
            <a:r>
              <a:rPr lang="en-US" dirty="0" err="1">
                <a:solidFill>
                  <a:schemeClr val="tx1"/>
                </a:solidFill>
              </a:rPr>
              <a:t>Surve</a:t>
            </a:r>
            <a:r>
              <a:rPr lang="en-US" dirty="0">
                <a:solidFill>
                  <a:schemeClr val="tx1"/>
                </a:solidFill>
              </a:rPr>
              <a:t>             -          122274      </a:t>
            </a:r>
          </a:p>
          <a:p>
            <a:endParaRPr lang="en-US" dirty="0"/>
          </a:p>
          <a:p>
            <a:r>
              <a:rPr lang="en-US" dirty="0" smtClean="0"/>
              <a:t> Date </a:t>
            </a:r>
            <a:r>
              <a:rPr lang="en-US" dirty="0"/>
              <a:t>of Presentation:26-02-2015</a:t>
            </a:r>
            <a:endParaRPr lang="en-US" dirty="0" smtClean="0"/>
          </a:p>
          <a:p>
            <a:r>
              <a:rPr lang="en-US" dirty="0" smtClean="0"/>
              <a:t>         Under </a:t>
            </a:r>
            <a:r>
              <a:rPr lang="en-US" dirty="0" smtClean="0"/>
              <a:t>the guidance of</a:t>
            </a:r>
            <a:r>
              <a:rPr lang="en-US" dirty="0"/>
              <a:t>: Ms. </a:t>
            </a:r>
            <a:r>
              <a:rPr lang="en-US" dirty="0" err="1"/>
              <a:t>Bidisha</a:t>
            </a:r>
            <a:r>
              <a:rPr lang="en-US" dirty="0"/>
              <a:t> Roy</a:t>
            </a:r>
            <a:endParaRPr lang="en-US" dirty="0" smtClean="0"/>
          </a:p>
          <a:p>
            <a:pPr defTabSz="914293">
              <a:defRPr/>
            </a:pPr>
            <a:endParaRPr lang="en-US" i="1" dirty="0" smtClean="0"/>
          </a:p>
          <a:p>
            <a:pPr defTabSz="914293">
              <a:defRPr/>
            </a:pPr>
            <a:r>
              <a:rPr lang="en-US" i="1" dirty="0" smtClean="0"/>
              <a:t>Department of Computer Engineering</a:t>
            </a:r>
            <a:r>
              <a:rPr lang="en-US" dirty="0" smtClean="0"/>
              <a:t>, </a:t>
            </a:r>
            <a:endParaRPr lang="en-US" dirty="0"/>
          </a:p>
          <a:p>
            <a:pPr defTabSz="914293">
              <a:defRPr/>
            </a:pPr>
            <a:r>
              <a:rPr lang="en-US" dirty="0"/>
              <a:t>St. Francis Institute of Technology</a:t>
            </a:r>
          </a:p>
          <a:p>
            <a:endParaRPr lang="en-US" dirty="0" smtClean="0"/>
          </a:p>
        </p:txBody>
      </p:sp>
      <p:sp>
        <p:nvSpPr>
          <p:cNvPr id="2" name="Title 1"/>
          <p:cNvSpPr>
            <a:spLocks noGrp="1"/>
          </p:cNvSpPr>
          <p:nvPr>
            <p:ph type="ctrTitle"/>
          </p:nvPr>
        </p:nvSpPr>
        <p:spPr>
          <a:xfrm>
            <a:off x="762000" y="1600200"/>
            <a:ext cx="7772400" cy="1165225"/>
          </a:xfrm>
        </p:spPr>
        <p:txBody>
          <a:bodyPr>
            <a:normAutofit fontScale="90000"/>
          </a:bodyPr>
          <a:lstStyle/>
          <a:p>
            <a:r>
              <a:rPr lang="en-US" dirty="0" smtClean="0"/>
              <a:t>Project Presentation </a:t>
            </a:r>
            <a:r>
              <a:rPr lang="en-US" dirty="0" smtClean="0"/>
              <a:t>– </a:t>
            </a:r>
            <a:r>
              <a:rPr lang="en-US" dirty="0" smtClean="0"/>
              <a:t>DSS IN FOOD</a:t>
            </a:r>
            <a:br>
              <a:rPr lang="en-US" dirty="0" smtClean="0"/>
            </a:br>
            <a:r>
              <a:rPr lang="en-US" dirty="0" smtClean="0"/>
              <a:t>PROCESSING INDUSTRY</a:t>
            </a:r>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638800"/>
            <a:ext cx="522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328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lstStyle/>
          <a:p>
            <a:r>
              <a:rPr lang="en-US" dirty="0"/>
              <a:t>System description</a:t>
            </a:r>
          </a:p>
        </p:txBody>
      </p:sp>
      <p:sp>
        <p:nvSpPr>
          <p:cNvPr id="3" name="Footer Placeholder 2"/>
          <p:cNvSpPr>
            <a:spLocks noGrp="1"/>
          </p:cNvSpPr>
          <p:nvPr>
            <p:ph type="ftr" sz="quarter" idx="11"/>
          </p:nvPr>
        </p:nvSpPr>
        <p:spPr/>
        <p:txBody>
          <a:bodyPr/>
          <a:lstStyle/>
          <a:p>
            <a:r>
              <a:rPr lang="en-US" smtClean="0"/>
              <a:t>SFIT- IT department                     Project Title                                  </a:t>
            </a:r>
            <a:endParaRPr lang="en-US"/>
          </a:p>
        </p:txBody>
      </p:sp>
      <p:sp>
        <p:nvSpPr>
          <p:cNvPr id="4" name="Slide Number Placeholder 3"/>
          <p:cNvSpPr>
            <a:spLocks noGrp="1"/>
          </p:cNvSpPr>
          <p:nvPr>
            <p:ph type="sldNum" sz="quarter" idx="12"/>
          </p:nvPr>
        </p:nvSpPr>
        <p:spPr/>
        <p:txBody>
          <a:bodyPr/>
          <a:lstStyle/>
          <a:p>
            <a:fld id="{CBBC6685-0B53-4B4E-AE18-5FC646DDFD4A}" type="slidenum">
              <a:rPr lang="en-US" smtClean="0"/>
              <a:pPr/>
              <a:t>10</a:t>
            </a:fld>
            <a:endParaRPr lang="en-US"/>
          </a:p>
        </p:txBody>
      </p:sp>
      <p:sp>
        <p:nvSpPr>
          <p:cNvPr id="5" name="Content Placeholder 4"/>
          <p:cNvSpPr>
            <a:spLocks noGrp="1"/>
          </p:cNvSpPr>
          <p:nvPr>
            <p:ph sz="quarter" idx="1"/>
          </p:nvPr>
        </p:nvSpPr>
        <p:spPr/>
        <p:txBody>
          <a:bodyPr>
            <a:normAutofit fontScale="62500" lnSpcReduction="20000"/>
          </a:bodyPr>
          <a:lstStyle/>
          <a:p>
            <a:pPr marL="0" indent="0">
              <a:buNone/>
            </a:pPr>
            <a:r>
              <a:rPr lang="en-US" sz="3200" dirty="0">
                <a:latin typeface="Times New Roman" pitchFamily="18" charset="0"/>
                <a:cs typeface="Times New Roman" pitchFamily="18" charset="0"/>
              </a:rPr>
              <a:t>The system will storing status and the quality report which includes: product-id, product-name, quantities, Dates and Location etc.</a:t>
            </a:r>
          </a:p>
          <a:p>
            <a:pPr marL="0" indent="0">
              <a:buNone/>
            </a:pPr>
            <a:r>
              <a:rPr lang="en-US" sz="3200" dirty="0">
                <a:latin typeface="Times New Roman" pitchFamily="18" charset="0"/>
                <a:cs typeface="Times New Roman" pitchFamily="18" charset="0"/>
              </a:rPr>
              <a:t>The system will generate following types of Decisions:</a:t>
            </a:r>
          </a:p>
          <a:p>
            <a:pPr lvl="0">
              <a:buSzPct val="150000"/>
              <a:buFont typeface="Arial" pitchFamily="34" charset="0"/>
              <a:buChar char="•"/>
            </a:pPr>
            <a:r>
              <a:rPr lang="en-US" sz="2800" dirty="0">
                <a:latin typeface="Times New Roman" pitchFamily="18" charset="0"/>
                <a:cs typeface="Times New Roman" pitchFamily="18" charset="0"/>
              </a:rPr>
              <a:t>It  Determines  the Quality of the product.</a:t>
            </a:r>
          </a:p>
          <a:p>
            <a:pPr lvl="0">
              <a:buSzPct val="150000"/>
              <a:buFont typeface="Arial" pitchFamily="34" charset="0"/>
              <a:buChar char="•"/>
            </a:pPr>
            <a:r>
              <a:rPr lang="en-US" sz="2800" dirty="0">
                <a:latin typeface="Times New Roman" pitchFamily="18" charset="0"/>
                <a:cs typeface="Times New Roman" pitchFamily="18" charset="0"/>
              </a:rPr>
              <a:t>It Determines the new location with temperature value.</a:t>
            </a:r>
          </a:p>
          <a:p>
            <a:pPr lvl="0">
              <a:buSzPct val="150000"/>
              <a:buFont typeface="Arial" pitchFamily="34" charset="0"/>
              <a:buChar char="•"/>
            </a:pPr>
            <a:r>
              <a:rPr lang="en-US" sz="2800" dirty="0">
                <a:latin typeface="Times New Roman" pitchFamily="18" charset="0"/>
                <a:cs typeface="Times New Roman" pitchFamily="18" charset="0"/>
              </a:rPr>
              <a:t>It  Display the available Fruits Stocks  in  the fruits Warehouse. </a:t>
            </a:r>
          </a:p>
          <a:p>
            <a:pPr lvl="0">
              <a:buSzPct val="150000"/>
              <a:buFont typeface="Arial" pitchFamily="34" charset="0"/>
              <a:buChar char="•"/>
            </a:pPr>
            <a:r>
              <a:rPr lang="en-US" sz="2800" dirty="0">
                <a:latin typeface="Times New Roman" pitchFamily="18" charset="0"/>
                <a:cs typeface="Times New Roman" pitchFamily="18" charset="0"/>
              </a:rPr>
              <a:t>It Determine the  Quantities of fruits should be  purchased from Vendor.</a:t>
            </a:r>
          </a:p>
          <a:p>
            <a:pPr lvl="0">
              <a:buSzPct val="150000"/>
              <a:buFont typeface="Arial" pitchFamily="34" charset="0"/>
              <a:buChar char="•"/>
            </a:pPr>
            <a:r>
              <a:rPr lang="en-US" sz="2800" dirty="0">
                <a:latin typeface="Times New Roman" pitchFamily="18" charset="0"/>
                <a:cs typeface="Times New Roman" pitchFamily="18" charset="0"/>
              </a:rPr>
              <a:t>It  Display the total sales of  product.</a:t>
            </a:r>
          </a:p>
          <a:p>
            <a:pPr marL="0" lvl="0" indent="0">
              <a:buNone/>
            </a:pPr>
            <a:endParaRPr lang="en-US" sz="2800" b="1" dirty="0"/>
          </a:p>
          <a:p>
            <a:pPr marL="0" indent="0">
              <a:buNone/>
            </a:pPr>
            <a:r>
              <a:rPr lang="en-US" sz="2800" b="1" dirty="0"/>
              <a:t> </a:t>
            </a:r>
            <a:r>
              <a:rPr lang="en-US" sz="3200" dirty="0">
                <a:latin typeface="Times New Roman" pitchFamily="18" charset="0"/>
                <a:cs typeface="Times New Roman" pitchFamily="18" charset="0"/>
              </a:rPr>
              <a:t>The following notification is display for the staff</a:t>
            </a:r>
          </a:p>
          <a:p>
            <a:pPr lvl="0">
              <a:buSzPct val="150000"/>
              <a:buFont typeface="Arial" pitchFamily="34" charset="0"/>
              <a:buChar char="•"/>
            </a:pPr>
            <a:r>
              <a:rPr lang="en-US" sz="2800" dirty="0">
                <a:latin typeface="Times New Roman" pitchFamily="18" charset="0"/>
                <a:cs typeface="Times New Roman" pitchFamily="18" charset="0"/>
              </a:rPr>
              <a:t>Location of the available fruits.</a:t>
            </a:r>
          </a:p>
          <a:p>
            <a:pPr lvl="0">
              <a:buSzPct val="150000"/>
              <a:buFont typeface="Arial" pitchFamily="34" charset="0"/>
              <a:buChar char="•"/>
            </a:pPr>
            <a:r>
              <a:rPr lang="en-US" sz="2800" dirty="0">
                <a:latin typeface="Times New Roman" pitchFamily="18" charset="0"/>
                <a:cs typeface="Times New Roman" pitchFamily="18" charset="0"/>
              </a:rPr>
              <a:t>Quantities of each fruits.</a:t>
            </a:r>
          </a:p>
          <a:p>
            <a:pPr lvl="0">
              <a:buSzPct val="150000"/>
              <a:buFont typeface="Arial" pitchFamily="34" charset="0"/>
              <a:buChar char="•"/>
            </a:pPr>
            <a:r>
              <a:rPr lang="en-US" sz="2800" dirty="0">
                <a:latin typeface="Times New Roman" pitchFamily="18" charset="0"/>
                <a:cs typeface="Times New Roman" pitchFamily="18" charset="0"/>
              </a:rPr>
              <a:t>Available fruits  Stocks  in fruits warehouse.</a:t>
            </a:r>
          </a:p>
          <a:p>
            <a:pPr lvl="0">
              <a:buSzPct val="150000"/>
              <a:buFont typeface="Arial" pitchFamily="34" charset="0"/>
              <a:buChar char="•"/>
            </a:pPr>
            <a:r>
              <a:rPr lang="en-US" sz="2800" dirty="0">
                <a:latin typeface="Times New Roman" pitchFamily="18" charset="0"/>
                <a:cs typeface="Times New Roman" pitchFamily="18" charset="0"/>
              </a:rPr>
              <a:t>Temperature of fruits in fruits warehouse.</a:t>
            </a:r>
          </a:p>
          <a:p>
            <a:pPr marL="0" indent="0">
              <a:buNone/>
            </a:pPr>
            <a:r>
              <a:rPr lang="en-US" sz="3200" dirty="0">
                <a:latin typeface="Times New Roman" pitchFamily="18" charset="0"/>
                <a:cs typeface="Times New Roman" pitchFamily="18" charset="0"/>
              </a:rPr>
              <a:t> </a:t>
            </a:r>
          </a:p>
          <a:p>
            <a:pPr marL="0" indent="0">
              <a:buNone/>
            </a:pPr>
            <a:endParaRPr lang="en-US" dirty="0"/>
          </a:p>
        </p:txBody>
      </p:sp>
    </p:spTree>
    <p:extLst>
      <p:ext uri="{BB962C8B-B14F-4D97-AF65-F5344CB8AC3E}">
        <p14:creationId xmlns:p14="http://schemas.microsoft.com/office/powerpoint/2010/main" val="236562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&amp; software requirements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11</a:t>
            </a:fld>
            <a:endParaRPr lang="en-US"/>
          </a:p>
        </p:txBody>
      </p:sp>
      <p:sp>
        <p:nvSpPr>
          <p:cNvPr id="3" name="Content Placeholder 2"/>
          <p:cNvSpPr>
            <a:spLocks noGrp="1"/>
          </p:cNvSpPr>
          <p:nvPr>
            <p:ph sz="quarter" idx="1"/>
          </p:nvPr>
        </p:nvSpPr>
        <p:spPr/>
        <p:txBody>
          <a:bodyPr>
            <a:normAutofit/>
          </a:bodyPr>
          <a:lstStyle/>
          <a:p>
            <a:pPr marL="0" indent="0">
              <a:buNone/>
            </a:pPr>
            <a:r>
              <a:rPr lang="en-US" sz="2800" dirty="0">
                <a:latin typeface="Times New Roman" pitchFamily="18" charset="0"/>
                <a:cs typeface="Times New Roman" pitchFamily="18" charset="0"/>
              </a:rPr>
              <a:t>Hardware Requirement</a:t>
            </a:r>
          </a:p>
          <a:p>
            <a:pPr>
              <a:buSzPct val="150000"/>
              <a:buFont typeface="Arial" pitchFamily="34" charset="0"/>
              <a:buChar char="•"/>
            </a:pPr>
            <a:r>
              <a:rPr lang="en-US" sz="2800" dirty="0" smtClean="0">
                <a:latin typeface="Times New Roman" pitchFamily="18" charset="0"/>
                <a:cs typeface="Times New Roman" pitchFamily="18" charset="0"/>
              </a:rPr>
              <a:t>Intel </a:t>
            </a:r>
            <a:r>
              <a:rPr lang="en-US" sz="2800" dirty="0">
                <a:latin typeface="Times New Roman" pitchFamily="18" charset="0"/>
                <a:cs typeface="Times New Roman" pitchFamily="18" charset="0"/>
              </a:rPr>
              <a:t>Processors</a:t>
            </a:r>
          </a:p>
          <a:p>
            <a:pPr>
              <a:buSzPct val="150000"/>
              <a:buFont typeface="Arial" pitchFamily="34" charset="0"/>
              <a:buChar char="•"/>
            </a:pPr>
            <a:r>
              <a:rPr lang="en-US" sz="2800" dirty="0">
                <a:latin typeface="Times New Roman" pitchFamily="18" charset="0"/>
                <a:cs typeface="Times New Roman" pitchFamily="18" charset="0"/>
              </a:rPr>
              <a:t>RAM – 512 MB</a:t>
            </a:r>
          </a:p>
          <a:p>
            <a:pPr marL="0" indent="0">
              <a:buNone/>
            </a:pPr>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Software Requirement</a:t>
            </a:r>
          </a:p>
          <a:p>
            <a:pPr>
              <a:buSzPct val="150000"/>
              <a:buFont typeface="Arial" pitchFamily="34" charset="0"/>
              <a:buChar char="•"/>
            </a:pPr>
            <a:r>
              <a:rPr lang="en-US" sz="2800" dirty="0">
                <a:latin typeface="Times New Roman" pitchFamily="18" charset="0"/>
                <a:cs typeface="Times New Roman" pitchFamily="18" charset="0"/>
              </a:rPr>
              <a:t>Windows operating system</a:t>
            </a:r>
          </a:p>
          <a:p>
            <a:pPr>
              <a:buSzPct val="150000"/>
              <a:buFont typeface="Arial" pitchFamily="34" charset="0"/>
              <a:buChar char="•"/>
            </a:pPr>
            <a:r>
              <a:rPr lang="en-US" sz="2800" dirty="0" smtClean="0">
                <a:latin typeface="Times New Roman" pitchFamily="18" charset="0"/>
                <a:cs typeface="Times New Roman" pitchFamily="18" charset="0"/>
              </a:rPr>
              <a:t>Java-JDK 1.7.</a:t>
            </a:r>
            <a:endParaRPr lang="en-US" sz="2800" dirty="0">
              <a:latin typeface="Times New Roman" pitchFamily="18" charset="0"/>
              <a:cs typeface="Times New Roman" pitchFamily="18" charset="0"/>
            </a:endParaRPr>
          </a:p>
          <a:p>
            <a:pPr>
              <a:buSzPct val="150000"/>
              <a:buFont typeface="Arial" pitchFamily="34" charset="0"/>
              <a:buChar char="•"/>
            </a:pPr>
            <a:r>
              <a:rPr lang="en-US" sz="2800" dirty="0" smtClean="0">
                <a:latin typeface="Times New Roman" pitchFamily="18" charset="0"/>
                <a:cs typeface="Times New Roman" pitchFamily="18" charset="0"/>
              </a:rPr>
              <a:t>Net-Beans IDE 7.4.</a:t>
            </a:r>
            <a:endParaRPr lang="en-US" sz="2800" dirty="0">
              <a:latin typeface="Times New Roman" pitchFamily="18" charset="0"/>
              <a:cs typeface="Times New Roman" pitchFamily="18" charset="0"/>
            </a:endParaRPr>
          </a:p>
          <a:p>
            <a:pPr>
              <a:buSzPct val="150000"/>
              <a:buFont typeface="Arial" pitchFamily="34" charset="0"/>
              <a:buChar char="•"/>
            </a:pPr>
            <a:r>
              <a:rPr lang="en-US" sz="2800" dirty="0" smtClean="0">
                <a:latin typeface="Times New Roman" pitchFamily="18" charset="0"/>
                <a:cs typeface="Times New Roman" pitchFamily="18" charset="0"/>
              </a:rPr>
              <a:t>Oracle Server 10g.</a:t>
            </a:r>
            <a:endParaRPr lang="en-US" sz="2800" dirty="0">
              <a:latin typeface="Times New Roman" pitchFamily="18" charset="0"/>
              <a:cs typeface="Times New Roman" pitchFamily="18" charset="0"/>
            </a:endParaRPr>
          </a:p>
          <a:p>
            <a:pPr marL="0" indent="0">
              <a:buNone/>
            </a:pPr>
            <a:endParaRPr lang="en-US" dirty="0"/>
          </a:p>
          <a:p>
            <a:pPr marL="0"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4"/>
          <p:cNvSpPr>
            <a:spLocks noGrp="1"/>
          </p:cNvSpPr>
          <p:nvPr>
            <p:ph type="ftr" sz="quarter" idx="11"/>
          </p:nvPr>
        </p:nvSpPr>
        <p:spPr>
          <a:xfrm>
            <a:off x="914400" y="6172200"/>
            <a:ext cx="3962400" cy="457200"/>
          </a:xfrm>
        </p:spPr>
        <p:txBody>
          <a:bodyPr/>
          <a:lstStyle/>
          <a:p>
            <a:r>
              <a:rPr lang="en-US" dirty="0" smtClean="0"/>
              <a:t>SFIT- CMPN department                     Project Title                                  </a:t>
            </a:r>
            <a:endParaRPr lang="en-US" dirty="0"/>
          </a:p>
        </p:txBody>
      </p:sp>
    </p:spTree>
    <p:extLst>
      <p:ext uri="{BB962C8B-B14F-4D97-AF65-F5344CB8AC3E}">
        <p14:creationId xmlns:p14="http://schemas.microsoft.com/office/powerpoint/2010/main" val="786607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Interface Design</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12</a:t>
            </a:fld>
            <a:endParaRPr lang="en-US"/>
          </a:p>
        </p:txBody>
      </p:sp>
      <p:sp>
        <p:nvSpPr>
          <p:cNvPr id="3" name="Content Placeholder 2"/>
          <p:cNvSpPr>
            <a:spLocks noGrp="1"/>
          </p:cNvSpPr>
          <p:nvPr>
            <p:ph sz="quarter" idx="1"/>
          </p:nvPr>
        </p:nvSpPr>
        <p:spPr/>
        <p:txBody>
          <a:bodyPr>
            <a:normAutofit/>
          </a:bodyPr>
          <a:lstStyle/>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914400" y="6172200"/>
            <a:ext cx="3962400" cy="457200"/>
          </a:xfrm>
        </p:spPr>
        <p:txBody>
          <a:bodyPr/>
          <a:lstStyle/>
          <a:p>
            <a:r>
              <a:rPr lang="en-US" dirty="0" smtClean="0"/>
              <a:t>SFIT- CMPN department                     Project Title                                  </a:t>
            </a:r>
            <a:endParaRPr lang="en-US" dirty="0"/>
          </a:p>
        </p:txBody>
      </p:sp>
    </p:spTree>
    <p:extLst>
      <p:ext uri="{BB962C8B-B14F-4D97-AF65-F5344CB8AC3E}">
        <p14:creationId xmlns:p14="http://schemas.microsoft.com/office/powerpoint/2010/main" val="2180496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cases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13</a:t>
            </a:fld>
            <a:endParaRPr lang="en-US"/>
          </a:p>
        </p:txBody>
      </p:sp>
      <p:sp>
        <p:nvSpPr>
          <p:cNvPr id="3" name="Content Placeholder 2"/>
          <p:cNvSpPr>
            <a:spLocks noGrp="1"/>
          </p:cNvSpPr>
          <p:nvPr>
            <p:ph sz="quarter" idx="1"/>
          </p:nvPr>
        </p:nvSpPr>
        <p:spPr/>
        <p:txBody>
          <a:bodyPr>
            <a:normAutofit/>
          </a:bodyPr>
          <a:lstStyle/>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914400" y="6172200"/>
            <a:ext cx="3962400" cy="457200"/>
          </a:xfrm>
        </p:spPr>
        <p:txBody>
          <a:bodyPr/>
          <a:lstStyle/>
          <a:p>
            <a:r>
              <a:rPr lang="en-US" dirty="0" smtClean="0"/>
              <a:t>SFIT- CMPN department                     Project Title                                  </a:t>
            </a:r>
            <a:endParaRPr lang="en-US" dirty="0"/>
          </a:p>
        </p:txBody>
      </p:sp>
    </p:spTree>
    <p:extLst>
      <p:ext uri="{BB962C8B-B14F-4D97-AF65-F5344CB8AC3E}">
        <p14:creationId xmlns:p14="http://schemas.microsoft.com/office/powerpoint/2010/main" val="720332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and </a:t>
            </a:r>
            <a:r>
              <a:rPr lang="en-US" dirty="0" smtClean="0"/>
              <a:t>Discussions</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14</a:t>
            </a:fld>
            <a:endParaRPr lang="en-US"/>
          </a:p>
        </p:txBody>
      </p:sp>
      <p:sp>
        <p:nvSpPr>
          <p:cNvPr id="3" name="Content Placeholder 2"/>
          <p:cNvSpPr>
            <a:spLocks noGrp="1"/>
          </p:cNvSpPr>
          <p:nvPr>
            <p:ph sz="quarter" idx="1"/>
          </p:nvPr>
        </p:nvSpPr>
        <p:spPr/>
        <p:txBody>
          <a:bodyPr>
            <a:normAutofit/>
          </a:bodyPr>
          <a:lstStyle/>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914400" y="6172200"/>
            <a:ext cx="3962400" cy="457200"/>
          </a:xfrm>
        </p:spPr>
        <p:txBody>
          <a:bodyPr/>
          <a:lstStyle/>
          <a:p>
            <a:r>
              <a:rPr lang="en-US" dirty="0" smtClean="0"/>
              <a:t>SFIT- CMPN department                     Project Title                                  </a:t>
            </a:r>
            <a:endParaRPr lang="en-US" dirty="0"/>
          </a:p>
        </p:txBody>
      </p:sp>
    </p:spTree>
    <p:extLst>
      <p:ext uri="{BB962C8B-B14F-4D97-AF65-F5344CB8AC3E}">
        <p14:creationId xmlns:p14="http://schemas.microsoft.com/office/powerpoint/2010/main" val="212353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15</a:t>
            </a:fld>
            <a:endParaRPr lang="en-US"/>
          </a:p>
        </p:txBody>
      </p:sp>
      <p:sp>
        <p:nvSpPr>
          <p:cNvPr id="3" name="Content Placeholder 2"/>
          <p:cNvSpPr>
            <a:spLocks noGrp="1"/>
          </p:cNvSpPr>
          <p:nvPr>
            <p:ph sz="quarter" idx="1"/>
          </p:nvPr>
        </p:nvSpPr>
        <p:spPr/>
        <p:txBody>
          <a:bodyPr>
            <a:normAutofit/>
          </a:bodyPr>
          <a:lstStyle/>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914400" y="6172200"/>
            <a:ext cx="3962400" cy="457200"/>
          </a:xfrm>
        </p:spPr>
        <p:txBody>
          <a:bodyPr/>
          <a:lstStyle/>
          <a:p>
            <a:r>
              <a:rPr lang="en-US" dirty="0" smtClean="0"/>
              <a:t>SFIT- CMPN department                     Project Title                                  </a:t>
            </a:r>
            <a:endParaRPr lang="en-US" dirty="0"/>
          </a:p>
        </p:txBody>
      </p:sp>
    </p:spTree>
    <p:extLst>
      <p:ext uri="{BB962C8B-B14F-4D97-AF65-F5344CB8AC3E}">
        <p14:creationId xmlns:p14="http://schemas.microsoft.com/office/powerpoint/2010/main" val="386635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Scope</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16</a:t>
            </a:fld>
            <a:endParaRPr lang="en-US"/>
          </a:p>
        </p:txBody>
      </p:sp>
      <p:sp>
        <p:nvSpPr>
          <p:cNvPr id="3" name="Content Placeholder 2"/>
          <p:cNvSpPr>
            <a:spLocks noGrp="1"/>
          </p:cNvSpPr>
          <p:nvPr>
            <p:ph sz="quarter" idx="1"/>
          </p:nvPr>
        </p:nvSpPr>
        <p:spPr/>
        <p:txBody>
          <a:bodyPr>
            <a:normAutofit/>
          </a:bodyPr>
          <a:lstStyle/>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914400" y="6172200"/>
            <a:ext cx="3962400" cy="457200"/>
          </a:xfrm>
        </p:spPr>
        <p:txBody>
          <a:bodyPr/>
          <a:lstStyle/>
          <a:p>
            <a:r>
              <a:rPr lang="en-US" dirty="0" smtClean="0"/>
              <a:t>SFIT- CMPN department                     Project Title                                  </a:t>
            </a:r>
            <a:endParaRPr lang="en-US" dirty="0"/>
          </a:p>
        </p:txBody>
      </p:sp>
    </p:spTree>
    <p:extLst>
      <p:ext uri="{BB962C8B-B14F-4D97-AF65-F5344CB8AC3E}">
        <p14:creationId xmlns:p14="http://schemas.microsoft.com/office/powerpoint/2010/main" val="1622810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Cited</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17</a:t>
            </a:fld>
            <a:endParaRPr lang="en-US"/>
          </a:p>
        </p:txBody>
      </p:sp>
      <p:sp>
        <p:nvSpPr>
          <p:cNvPr id="3" name="Content Placeholder 2"/>
          <p:cNvSpPr>
            <a:spLocks noGrp="1"/>
          </p:cNvSpPr>
          <p:nvPr>
            <p:ph sz="quarter" idx="1"/>
          </p:nvPr>
        </p:nvSpPr>
        <p:spPr/>
        <p:txBody>
          <a:bodyPr>
            <a:normAutofit/>
          </a:bodyPr>
          <a:lstStyle/>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914400" y="6172200"/>
            <a:ext cx="3962400" cy="457200"/>
          </a:xfrm>
        </p:spPr>
        <p:txBody>
          <a:bodyPr/>
          <a:lstStyle/>
          <a:p>
            <a:r>
              <a:rPr lang="en-US" dirty="0" smtClean="0"/>
              <a:t>SFIT- CMPN department                     Project Title                                  </a:t>
            </a:r>
            <a:endParaRPr lang="en-US" dirty="0"/>
          </a:p>
        </p:txBody>
      </p:sp>
    </p:spTree>
    <p:extLst>
      <p:ext uri="{BB962C8B-B14F-4D97-AF65-F5344CB8AC3E}">
        <p14:creationId xmlns:p14="http://schemas.microsoft.com/office/powerpoint/2010/main" val="239444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Publications </a:t>
            </a:r>
            <a:r>
              <a:rPr lang="en-US" dirty="0" smtClean="0"/>
              <a:t>(</a:t>
            </a:r>
            <a:r>
              <a:rPr lang="en-US" dirty="0"/>
              <a:t>if any)</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18</a:t>
            </a:fld>
            <a:endParaRPr lang="en-US"/>
          </a:p>
        </p:txBody>
      </p:sp>
      <p:sp>
        <p:nvSpPr>
          <p:cNvPr id="3" name="Content Placeholder 2"/>
          <p:cNvSpPr>
            <a:spLocks noGrp="1"/>
          </p:cNvSpPr>
          <p:nvPr>
            <p:ph sz="quarter" idx="1"/>
          </p:nvPr>
        </p:nvSpPr>
        <p:spPr/>
        <p:txBody>
          <a:bodyPr>
            <a:normAutofit/>
          </a:bodyPr>
          <a:lstStyle/>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914400" y="6172200"/>
            <a:ext cx="3962400" cy="457200"/>
          </a:xfrm>
        </p:spPr>
        <p:txBody>
          <a:bodyPr/>
          <a:lstStyle/>
          <a:p>
            <a:r>
              <a:rPr lang="en-US" dirty="0" smtClean="0"/>
              <a:t>SFIT- CMPN department                     Project Title                                  </a:t>
            </a:r>
            <a:endParaRPr lang="en-US" dirty="0"/>
          </a:p>
        </p:txBody>
      </p:sp>
    </p:spTree>
    <p:extLst>
      <p:ext uri="{BB962C8B-B14F-4D97-AF65-F5344CB8AC3E}">
        <p14:creationId xmlns:p14="http://schemas.microsoft.com/office/powerpoint/2010/main" val="2891812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Acknowledgements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19</a:t>
            </a:fld>
            <a:endParaRPr lang="en-US"/>
          </a:p>
        </p:txBody>
      </p:sp>
      <p:sp>
        <p:nvSpPr>
          <p:cNvPr id="3" name="Content Placeholder 2"/>
          <p:cNvSpPr>
            <a:spLocks noGrp="1"/>
          </p:cNvSpPr>
          <p:nvPr>
            <p:ph sz="quarter" idx="1"/>
          </p:nvPr>
        </p:nvSpPr>
        <p:spPr/>
        <p:txBody>
          <a:bodyPr>
            <a:normAutofit/>
          </a:bodyPr>
          <a:lstStyle/>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914400" y="6172200"/>
            <a:ext cx="3962400" cy="457200"/>
          </a:xfrm>
        </p:spPr>
        <p:txBody>
          <a:bodyPr/>
          <a:lstStyle/>
          <a:p>
            <a:r>
              <a:rPr lang="en-US" dirty="0" smtClean="0"/>
              <a:t>SFIT- CMPN department                     Project Title                                  </a:t>
            </a:r>
            <a:endParaRPr lang="en-US" dirty="0"/>
          </a:p>
        </p:txBody>
      </p:sp>
    </p:spTree>
    <p:extLst>
      <p:ext uri="{BB962C8B-B14F-4D97-AF65-F5344CB8AC3E}">
        <p14:creationId xmlns:p14="http://schemas.microsoft.com/office/powerpoint/2010/main" val="453083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smtClean="0"/>
              <a:t>Content</a:t>
            </a:r>
            <a:endParaRPr lang="en-US" dirty="0"/>
          </a:p>
        </p:txBody>
      </p:sp>
      <p:sp>
        <p:nvSpPr>
          <p:cNvPr id="5" name="Footer Placeholder 4"/>
          <p:cNvSpPr>
            <a:spLocks noGrp="1"/>
          </p:cNvSpPr>
          <p:nvPr>
            <p:ph type="ftr" sz="quarter" idx="11"/>
          </p:nvPr>
        </p:nvSpPr>
        <p:spPr>
          <a:xfrm>
            <a:off x="914400" y="6172200"/>
            <a:ext cx="6897960" cy="457200"/>
          </a:xfrm>
        </p:spPr>
        <p:txBody>
          <a:bodyPr/>
          <a:lstStyle/>
          <a:p>
            <a:r>
              <a:rPr lang="en-US" dirty="0" smtClean="0"/>
              <a:t>SFIT- CMPN department </a:t>
            </a:r>
            <a:r>
              <a:rPr lang="en-US" dirty="0" smtClean="0"/>
              <a:t>                         </a:t>
            </a:r>
            <a:r>
              <a:rPr lang="en-US" dirty="0" smtClean="0">
                <a:solidFill>
                  <a:schemeClr val="accent1">
                    <a:lumMod val="75000"/>
                  </a:schemeClr>
                </a:solidFill>
              </a:rPr>
              <a:t>DSS </a:t>
            </a:r>
            <a:r>
              <a:rPr lang="en-US" dirty="0">
                <a:solidFill>
                  <a:schemeClr val="accent1">
                    <a:lumMod val="75000"/>
                  </a:schemeClr>
                </a:solidFill>
              </a:rPr>
              <a:t>in food processing Industry.</a:t>
            </a:r>
            <a:r>
              <a:rPr lang="en-US" dirty="0" smtClean="0"/>
              <a:t>                                  </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2</a:t>
            </a:fld>
            <a:endParaRPr lang="en-US"/>
          </a:p>
        </p:txBody>
      </p:sp>
      <p:sp>
        <p:nvSpPr>
          <p:cNvPr id="3" name="Content Placeholder 2"/>
          <p:cNvSpPr>
            <a:spLocks noGrp="1"/>
          </p:cNvSpPr>
          <p:nvPr>
            <p:ph sz="quarter" idx="1"/>
          </p:nvPr>
        </p:nvSpPr>
        <p:spPr>
          <a:xfrm>
            <a:off x="914400" y="990600"/>
            <a:ext cx="7772400" cy="5181600"/>
          </a:xfrm>
        </p:spPr>
        <p:txBody>
          <a:bodyPr>
            <a:normAutofit fontScale="70000" lnSpcReduction="20000"/>
          </a:bodyPr>
          <a:lstStyle/>
          <a:p>
            <a:r>
              <a:rPr lang="en-US" dirty="0" smtClean="0"/>
              <a:t>Introduction </a:t>
            </a:r>
          </a:p>
          <a:p>
            <a:r>
              <a:rPr lang="en-US" dirty="0" smtClean="0"/>
              <a:t>Problem definition &amp; Proposed solution</a:t>
            </a:r>
          </a:p>
          <a:p>
            <a:r>
              <a:rPr lang="en-US" dirty="0" smtClean="0"/>
              <a:t>Scope of project</a:t>
            </a:r>
          </a:p>
          <a:p>
            <a:r>
              <a:rPr lang="en-US" dirty="0" smtClean="0"/>
              <a:t>Review of literature</a:t>
            </a:r>
          </a:p>
          <a:p>
            <a:r>
              <a:rPr lang="en-US" dirty="0"/>
              <a:t>S</a:t>
            </a:r>
            <a:r>
              <a:rPr lang="en-US" dirty="0" smtClean="0"/>
              <a:t>ystem description</a:t>
            </a:r>
          </a:p>
          <a:p>
            <a:pPr lvl="1"/>
            <a:r>
              <a:rPr lang="en-US" i="1" dirty="0" smtClean="0"/>
              <a:t>Architecture </a:t>
            </a:r>
            <a:r>
              <a:rPr lang="en-US" i="1" dirty="0"/>
              <a:t>or block </a:t>
            </a:r>
            <a:r>
              <a:rPr lang="en-US" i="1" dirty="0" smtClean="0"/>
              <a:t>diagram </a:t>
            </a:r>
            <a:r>
              <a:rPr lang="en-US" i="1" dirty="0"/>
              <a:t>(broader </a:t>
            </a:r>
            <a:r>
              <a:rPr lang="en-US" i="1" dirty="0" smtClean="0"/>
              <a:t>topic/algorithm)</a:t>
            </a:r>
            <a:endParaRPr lang="en-US" i="1" dirty="0"/>
          </a:p>
          <a:p>
            <a:pPr lvl="1"/>
            <a:r>
              <a:rPr lang="en-US" i="1" dirty="0"/>
              <a:t>Explanation of individual blocks (if exists) or </a:t>
            </a:r>
            <a:r>
              <a:rPr lang="en-US" i="1" dirty="0" smtClean="0"/>
              <a:t>algorithm</a:t>
            </a:r>
          </a:p>
          <a:p>
            <a:r>
              <a:rPr lang="en-US" dirty="0" smtClean="0"/>
              <a:t>Hardware &amp; software requirements</a:t>
            </a:r>
          </a:p>
          <a:p>
            <a:r>
              <a:rPr lang="en-US" dirty="0" smtClean="0"/>
              <a:t>User Interface Design (GUI snapshots)</a:t>
            </a:r>
          </a:p>
          <a:p>
            <a:r>
              <a:rPr lang="en-US" dirty="0" smtClean="0"/>
              <a:t>Test cases </a:t>
            </a:r>
          </a:p>
          <a:p>
            <a:r>
              <a:rPr lang="en-US" dirty="0" smtClean="0"/>
              <a:t>Results and Discussions</a:t>
            </a:r>
          </a:p>
          <a:p>
            <a:r>
              <a:rPr lang="en-US" dirty="0" smtClean="0"/>
              <a:t>Conclusions </a:t>
            </a:r>
          </a:p>
          <a:p>
            <a:r>
              <a:rPr lang="en-US" dirty="0" smtClean="0"/>
              <a:t>Future Scope</a:t>
            </a:r>
          </a:p>
          <a:p>
            <a:r>
              <a:rPr lang="en-US" dirty="0" smtClean="0"/>
              <a:t>Literature Cited (book, </a:t>
            </a:r>
            <a:r>
              <a:rPr lang="en-US" dirty="0"/>
              <a:t>web &amp; paper References</a:t>
            </a:r>
            <a:r>
              <a:rPr lang="en-US" dirty="0" smtClean="0"/>
              <a:t>)</a:t>
            </a:r>
          </a:p>
          <a:p>
            <a:r>
              <a:rPr lang="en-US" dirty="0"/>
              <a:t>Publications by your group (if any</a:t>
            </a:r>
            <a:r>
              <a:rPr lang="en-US" dirty="0" smtClean="0"/>
              <a:t>)</a:t>
            </a:r>
          </a:p>
          <a:p>
            <a:r>
              <a:rPr lang="en-US" dirty="0" smtClean="0"/>
              <a:t>Acknowledgements</a:t>
            </a:r>
          </a:p>
          <a:p>
            <a:pPr marL="0" indent="0">
              <a:buNone/>
            </a:pPr>
            <a:r>
              <a:rPr lang="en-US" b="1" i="1" dirty="0" smtClean="0"/>
              <a:t>Demo to be given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571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5" name="Text Placeholder 4"/>
          <p:cNvSpPr>
            <a:spLocks noGrp="1"/>
          </p:cNvSpPr>
          <p:nvPr>
            <p:ph type="body" idx="1"/>
          </p:nvPr>
        </p:nvSpPr>
        <p:spPr/>
        <p:txBody>
          <a:bodyPr>
            <a:normAutofit/>
          </a:bodyPr>
          <a:lstStyle/>
          <a:p>
            <a:r>
              <a:rPr lang="en-US" sz="5400" b="1" dirty="0" smtClean="0">
                <a:latin typeface="+mj-lt"/>
              </a:rPr>
              <a:t>Thank You!</a:t>
            </a:r>
            <a:endParaRPr lang="en-US" sz="5400" b="1" dirty="0">
              <a:latin typeface="+mj-lt"/>
            </a:endParaRPr>
          </a:p>
        </p:txBody>
      </p:sp>
      <p:sp>
        <p:nvSpPr>
          <p:cNvPr id="4" name="Slide Number Placeholder 3"/>
          <p:cNvSpPr>
            <a:spLocks noGrp="1"/>
          </p:cNvSpPr>
          <p:nvPr>
            <p:ph type="sldNum" sz="quarter" idx="12"/>
          </p:nvPr>
        </p:nvSpPr>
        <p:spPr/>
        <p:txBody>
          <a:bodyPr/>
          <a:lstStyle/>
          <a:p>
            <a:fld id="{CBBC6685-0B53-4B4E-AE18-5FC646DDFD4A}" type="slidenum">
              <a:rPr lang="en-US" smtClean="0"/>
              <a:pPr/>
              <a:t>20</a:t>
            </a:fld>
            <a:endParaRPr lang="en-US"/>
          </a:p>
        </p:txBody>
      </p:sp>
      <p:sp>
        <p:nvSpPr>
          <p:cNvPr id="6" name="Footer Placeholder 4"/>
          <p:cNvSpPr>
            <a:spLocks noGrp="1"/>
          </p:cNvSpPr>
          <p:nvPr>
            <p:ph type="ftr" sz="quarter" idx="11"/>
          </p:nvPr>
        </p:nvSpPr>
        <p:spPr>
          <a:xfrm>
            <a:off x="914400" y="6172200"/>
            <a:ext cx="3962400" cy="457200"/>
          </a:xfrm>
        </p:spPr>
        <p:txBody>
          <a:bodyPr/>
          <a:lstStyle/>
          <a:p>
            <a:r>
              <a:rPr lang="en-US" dirty="0" smtClean="0"/>
              <a:t>SFIT- CMPN department                     Project Title                                  </a:t>
            </a:r>
            <a:endParaRPr lang="en-US" dirty="0"/>
          </a:p>
        </p:txBody>
      </p:sp>
    </p:spTree>
    <p:extLst>
      <p:ext uri="{BB962C8B-B14F-4D97-AF65-F5344CB8AC3E}">
        <p14:creationId xmlns:p14="http://schemas.microsoft.com/office/powerpoint/2010/main" val="4212687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3</a:t>
            </a:fld>
            <a:endParaRPr lang="en-US"/>
          </a:p>
        </p:txBody>
      </p:sp>
      <p:sp>
        <p:nvSpPr>
          <p:cNvPr id="3" name="Content Placeholder 2"/>
          <p:cNvSpPr>
            <a:spLocks noGrp="1"/>
          </p:cNvSpPr>
          <p:nvPr>
            <p:ph sz="quarter" idx="1"/>
          </p:nvPr>
        </p:nvSpPr>
        <p:spPr/>
        <p:txBody>
          <a:bodyPr>
            <a:normAutofit fontScale="77500" lnSpcReduction="20000"/>
          </a:bodyPr>
          <a:lstStyle/>
          <a:p>
            <a:pPr>
              <a:buSzPct val="150000"/>
              <a:buFont typeface="Arial" pitchFamily="34" charset="0"/>
              <a:buChar char="•"/>
            </a:pPr>
            <a:r>
              <a:rPr lang="en-US" sz="2800" dirty="0">
                <a:latin typeface="Times New Roman" pitchFamily="18" charset="0"/>
                <a:cs typeface="Times New Roman" pitchFamily="18" charset="0"/>
              </a:rPr>
              <a:t>DSS Manages inventory information in fruit warehouse.</a:t>
            </a:r>
          </a:p>
          <a:p>
            <a:pPr>
              <a:buSzPct val="150000"/>
              <a:buFont typeface="Arial" pitchFamily="34" charset="0"/>
              <a:buChar char="•"/>
            </a:pPr>
            <a:endParaRPr lang="en-US" sz="2800" dirty="0">
              <a:latin typeface="Times New Roman" pitchFamily="18" charset="0"/>
              <a:cs typeface="Times New Roman" pitchFamily="18" charset="0"/>
            </a:endParaRPr>
          </a:p>
          <a:p>
            <a:pPr>
              <a:buSzPct val="150000"/>
              <a:buFont typeface="Arial" pitchFamily="34" charset="0"/>
              <a:buChar char="•"/>
            </a:pPr>
            <a:r>
              <a:rPr lang="en-US" sz="2800" dirty="0">
                <a:latin typeface="Times New Roman" pitchFamily="18" charset="0"/>
                <a:cs typeface="Times New Roman" pitchFamily="18" charset="0"/>
              </a:rPr>
              <a:t>This is the systematic and  automatic ways  provided for handling the inventory information in fruit warehouse.</a:t>
            </a:r>
          </a:p>
          <a:p>
            <a:pPr>
              <a:buSzPct val="150000"/>
              <a:buFont typeface="Arial" pitchFamily="34" charset="0"/>
              <a:buChar char="•"/>
            </a:pPr>
            <a:endParaRPr lang="en-US" sz="2800" dirty="0">
              <a:latin typeface="Times New Roman" pitchFamily="18" charset="0"/>
              <a:cs typeface="Times New Roman" pitchFamily="18" charset="0"/>
            </a:endParaRPr>
          </a:p>
          <a:p>
            <a:pPr>
              <a:buSzPct val="150000"/>
              <a:buFont typeface="Arial" pitchFamily="34" charset="0"/>
              <a:buChar char="•"/>
            </a:pPr>
            <a:r>
              <a:rPr lang="en-US" sz="2800" dirty="0">
                <a:latin typeface="Times New Roman" pitchFamily="18" charset="0"/>
                <a:cs typeface="Times New Roman" pitchFamily="18" charset="0"/>
              </a:rPr>
              <a:t>The operation of  fruit warehouse is driven by  information Stored directly in Database.</a:t>
            </a:r>
          </a:p>
          <a:p>
            <a:pPr marL="0" indent="0">
              <a:buSzPct val="150000"/>
              <a:buNone/>
            </a:pPr>
            <a:endParaRPr lang="en-US" sz="2800" dirty="0">
              <a:latin typeface="Times New Roman" pitchFamily="18" charset="0"/>
              <a:cs typeface="Times New Roman" pitchFamily="18" charset="0"/>
            </a:endParaRPr>
          </a:p>
          <a:p>
            <a:pPr>
              <a:buSzPct val="150000"/>
              <a:buFont typeface="Arial" pitchFamily="34" charset="0"/>
              <a:buChar char="•"/>
            </a:pPr>
            <a:r>
              <a:rPr lang="en-US" sz="2800" dirty="0">
                <a:latin typeface="Times New Roman" pitchFamily="18" charset="0"/>
                <a:cs typeface="Times New Roman" pitchFamily="18" charset="0"/>
              </a:rPr>
              <a:t>The lead time for performing  operation would be minimized.  </a:t>
            </a:r>
          </a:p>
          <a:p>
            <a:pPr marL="0" indent="0">
              <a:buSzPct val="150000"/>
              <a:buNone/>
            </a:pPr>
            <a:r>
              <a:rPr lang="en-US" sz="2800" dirty="0">
                <a:latin typeface="Times New Roman" pitchFamily="18" charset="0"/>
                <a:cs typeface="Times New Roman" pitchFamily="18" charset="0"/>
              </a:rPr>
              <a:t>                                                         </a:t>
            </a:r>
          </a:p>
          <a:p>
            <a:pPr>
              <a:buSzPct val="150000"/>
              <a:buFont typeface="Arial" pitchFamily="34" charset="0"/>
              <a:buChar char="•"/>
            </a:pPr>
            <a:r>
              <a:rPr lang="en-US" sz="2800" dirty="0">
                <a:latin typeface="Times New Roman" pitchFamily="18" charset="0"/>
                <a:cs typeface="Times New Roman" pitchFamily="18" charset="0"/>
              </a:rPr>
              <a:t>With the help of this system fruit industry can utilize inventory information  and manage the fruit handling  process more effectively.             </a:t>
            </a:r>
          </a:p>
          <a:p>
            <a:pPr marL="0"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4"/>
          <p:cNvSpPr txBox="1">
            <a:spLocks/>
          </p:cNvSpPr>
          <p:nvPr/>
        </p:nvSpPr>
        <p:spPr>
          <a:xfrm>
            <a:off x="1000100" y="6143644"/>
            <a:ext cx="6740252" cy="457200"/>
          </a:xfrm>
          <a:prstGeom prst="rect">
            <a:avLst/>
          </a:prstGeom>
        </p:spPr>
        <p:txBody>
          <a:bodyPr anchor="ctr" anchorCtr="0"/>
          <a:lstStyle/>
          <a:p>
            <a:pPr lvl="0">
              <a:defRPr/>
            </a:pPr>
            <a:r>
              <a:rPr kumimoji="0" lang="en-US" sz="1400" b="0" i="0" u="none" strike="noStrike" kern="1200" cap="none" spc="0" normalizeH="0" baseline="0" noProof="0" dirty="0" smtClean="0">
                <a:ln>
                  <a:noFill/>
                </a:ln>
                <a:solidFill>
                  <a:schemeClr val="tx2"/>
                </a:solidFill>
                <a:effectLst/>
                <a:uLnTx/>
                <a:uFillTx/>
                <a:latin typeface="+mn-lt"/>
                <a:ea typeface="+mn-ea"/>
                <a:cs typeface="+mn-cs"/>
              </a:rPr>
              <a:t>SFIT- CMPN department </a:t>
            </a:r>
            <a:r>
              <a:rPr kumimoji="0" lang="en-US" sz="1400" b="0" i="0" u="none" strike="noStrike" kern="1200" cap="none" spc="0" normalizeH="0" baseline="0" noProof="0" dirty="0" smtClean="0">
                <a:ln>
                  <a:noFill/>
                </a:ln>
                <a:solidFill>
                  <a:schemeClr val="tx2"/>
                </a:solidFill>
                <a:effectLst/>
                <a:uLnTx/>
                <a:uFillTx/>
                <a:latin typeface="+mn-lt"/>
                <a:ea typeface="+mn-ea"/>
                <a:cs typeface="+mn-cs"/>
              </a:rPr>
              <a:t>                 </a:t>
            </a:r>
            <a:r>
              <a:rPr lang="en-US" sz="1400" dirty="0" smtClean="0">
                <a:solidFill>
                  <a:schemeClr val="accent1">
                    <a:lumMod val="75000"/>
                  </a:schemeClr>
                </a:solidFill>
              </a:rPr>
              <a:t>DSS </a:t>
            </a:r>
            <a:r>
              <a:rPr lang="en-US" sz="1400" dirty="0">
                <a:solidFill>
                  <a:schemeClr val="accent1">
                    <a:lumMod val="75000"/>
                  </a:schemeClr>
                </a:solidFill>
              </a:rPr>
              <a:t>in food processing Industry.</a:t>
            </a:r>
            <a:r>
              <a:rPr kumimoji="0" lang="en-US" sz="1400" b="0" i="0" u="none" strike="noStrike" kern="1200" cap="none" spc="0" normalizeH="0" baseline="0" noProof="0" dirty="0" smtClean="0">
                <a:ln>
                  <a:noFill/>
                </a:ln>
                <a:solidFill>
                  <a:schemeClr val="tx2"/>
                </a:solidFill>
                <a:effectLst/>
                <a:uLnTx/>
                <a:uFillTx/>
                <a:latin typeface="+mn-lt"/>
                <a:ea typeface="+mn-ea"/>
                <a:cs typeface="+mn-cs"/>
              </a:rPr>
              <a:t>                              </a:t>
            </a:r>
            <a:endParaRPr kumimoji="0" lang="en-US" sz="14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433848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definition &amp; Proposed </a:t>
            </a:r>
            <a:r>
              <a:rPr lang="en-US" dirty="0" smtClean="0"/>
              <a:t>solution </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4</a:t>
            </a:fld>
            <a:endParaRPr lang="en-US"/>
          </a:p>
        </p:txBody>
      </p:sp>
      <p:sp>
        <p:nvSpPr>
          <p:cNvPr id="3" name="Content Placeholder 2"/>
          <p:cNvSpPr>
            <a:spLocks noGrp="1"/>
          </p:cNvSpPr>
          <p:nvPr>
            <p:ph sz="quarter" idx="1"/>
          </p:nvPr>
        </p:nvSpPr>
        <p:spPr/>
        <p:txBody>
          <a:bodyPr>
            <a:normAutofit fontScale="77500" lnSpcReduction="20000"/>
          </a:bodyPr>
          <a:lstStyle/>
          <a:p>
            <a:r>
              <a:rPr lang="en-US" sz="2800" b="1" dirty="0">
                <a:latin typeface="Times New Roman" pitchFamily="18" charset="0"/>
                <a:cs typeface="Times New Roman" pitchFamily="18" charset="0"/>
              </a:rPr>
              <a:t> </a:t>
            </a:r>
            <a:r>
              <a:rPr lang="en-IN" sz="2800" dirty="0">
                <a:latin typeface="Times New Roman" pitchFamily="18" charset="0"/>
                <a:cs typeface="Times New Roman" pitchFamily="18" charset="0"/>
              </a:rPr>
              <a:t>It is well-known that contamination of food is one of  the core problems in food handling. </a:t>
            </a:r>
          </a:p>
          <a:p>
            <a:pPr marL="0" indent="0">
              <a:buNone/>
            </a:pPr>
            <a:endParaRPr lang="en-IN"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Food which can  easily deteriorate, is in great demand  and relies on a quick response and on a fast supply chain.</a:t>
            </a:r>
          </a:p>
          <a:p>
            <a:pPr marL="0" indent="0">
              <a:buNone/>
            </a:pP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There is no inventory information management system on the market that can extract information on a real time basis that checks the expiry status of  goods stored in a warehouse.                                                                 </a:t>
            </a:r>
          </a:p>
          <a:p>
            <a:pPr marL="0" indent="0">
              <a:buNone/>
            </a:pPr>
            <a:endParaRPr lang="en-IN"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There is no effective system that prevents food contamination in a warehouse during assignment and storage of foods.</a:t>
            </a:r>
            <a:endParaRPr lang="en-IN" sz="2800" dirty="0">
              <a:latin typeface="Times New Roman" pitchFamily="18" charset="0"/>
              <a:cs typeface="Times New Roman" pitchFamily="18" charset="0"/>
            </a:endParaRPr>
          </a:p>
          <a:p>
            <a:pPr marL="0"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4"/>
          <p:cNvSpPr>
            <a:spLocks noGrp="1"/>
          </p:cNvSpPr>
          <p:nvPr>
            <p:ph type="ftr" sz="quarter" idx="11"/>
          </p:nvPr>
        </p:nvSpPr>
        <p:spPr>
          <a:xfrm>
            <a:off x="914400" y="6172200"/>
            <a:ext cx="6969968" cy="457200"/>
          </a:xfrm>
        </p:spPr>
        <p:txBody>
          <a:bodyPr/>
          <a:lstStyle/>
          <a:p>
            <a:r>
              <a:rPr lang="en-US" dirty="0" smtClean="0"/>
              <a:t>SFIT- CMPN department </a:t>
            </a:r>
            <a:r>
              <a:rPr lang="en-US" dirty="0" smtClean="0"/>
              <a:t>                      </a:t>
            </a:r>
            <a:r>
              <a:rPr lang="en-US" dirty="0" smtClean="0">
                <a:solidFill>
                  <a:schemeClr val="accent1">
                    <a:lumMod val="75000"/>
                  </a:schemeClr>
                </a:solidFill>
              </a:rPr>
              <a:t>DSS </a:t>
            </a:r>
            <a:r>
              <a:rPr lang="en-US" dirty="0">
                <a:solidFill>
                  <a:schemeClr val="accent1">
                    <a:lumMod val="75000"/>
                  </a:schemeClr>
                </a:solidFill>
              </a:rPr>
              <a:t>in food processing Industry.</a:t>
            </a:r>
            <a:r>
              <a:rPr lang="en-US" dirty="0" smtClean="0"/>
              <a:t>                                             </a:t>
            </a:r>
            <a:endParaRPr lang="en-US" dirty="0"/>
          </a:p>
        </p:txBody>
      </p:sp>
    </p:spTree>
    <p:extLst>
      <p:ext uri="{BB962C8B-B14F-4D97-AF65-F5344CB8AC3E}">
        <p14:creationId xmlns:p14="http://schemas.microsoft.com/office/powerpoint/2010/main" val="3563308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project</a:t>
            </a:r>
          </a:p>
        </p:txBody>
      </p:sp>
      <p:sp>
        <p:nvSpPr>
          <p:cNvPr id="4" name="Slide Number Placeholder 3"/>
          <p:cNvSpPr>
            <a:spLocks noGrp="1"/>
          </p:cNvSpPr>
          <p:nvPr>
            <p:ph type="sldNum" sz="quarter" idx="12"/>
          </p:nvPr>
        </p:nvSpPr>
        <p:spPr/>
        <p:txBody>
          <a:bodyPr/>
          <a:lstStyle/>
          <a:p>
            <a:fld id="{CBBC6685-0B53-4B4E-AE18-5FC646DDFD4A}" type="slidenum">
              <a:rPr lang="en-US" smtClean="0"/>
              <a:pPr/>
              <a:t>5</a:t>
            </a:fld>
            <a:endParaRPr lang="en-US"/>
          </a:p>
        </p:txBody>
      </p:sp>
      <p:sp>
        <p:nvSpPr>
          <p:cNvPr id="3" name="Content Placeholder 2"/>
          <p:cNvSpPr>
            <a:spLocks noGrp="1"/>
          </p:cNvSpPr>
          <p:nvPr>
            <p:ph sz="quarter" idx="1"/>
          </p:nvPr>
        </p:nvSpPr>
        <p:spPr/>
        <p:txBody>
          <a:bodyPr>
            <a:normAutofit/>
          </a:bodyPr>
          <a:lstStyle/>
          <a:p>
            <a:r>
              <a:rPr lang="en-US" sz="2000" dirty="0">
                <a:latin typeface="Times New Roman" pitchFamily="18" charset="0"/>
                <a:cs typeface="Times New Roman" pitchFamily="18" charset="0"/>
              </a:rPr>
              <a:t>The System manages the storage environment of a fruit warehouse and enables management to arrange appropriate fruit which available in fruit  warehouse.</a:t>
            </a:r>
          </a:p>
          <a:p>
            <a:r>
              <a:rPr lang="en-US" sz="2000" dirty="0">
                <a:latin typeface="Times New Roman" pitchFamily="18" charset="0"/>
                <a:cs typeface="Times New Roman" pitchFamily="18" charset="0"/>
              </a:rPr>
              <a:t> The system  integrate a rule-based engine. </a:t>
            </a:r>
          </a:p>
          <a:p>
            <a:r>
              <a:rPr lang="en-US" sz="2000" dirty="0">
                <a:latin typeface="Times New Roman" pitchFamily="18" charset="0"/>
                <a:cs typeface="Times New Roman" pitchFamily="18" charset="0"/>
              </a:rPr>
              <a:t>The system architecture is composed of  3 tiers:</a:t>
            </a:r>
          </a:p>
          <a:p>
            <a:pPr marL="0" indent="0">
              <a:buNone/>
            </a:pPr>
            <a:r>
              <a:rPr lang="en-IN" sz="2000" dirty="0">
                <a:latin typeface="Times New Roman" pitchFamily="18" charset="0"/>
                <a:cs typeface="Times New Roman" pitchFamily="18" charset="0"/>
              </a:rPr>
              <a:t>     1. The Data  Capturing.</a:t>
            </a:r>
          </a:p>
          <a:p>
            <a:pPr marL="0" indent="0">
              <a:buNone/>
            </a:pPr>
            <a:r>
              <a:rPr lang="en-IN" sz="2000" dirty="0">
                <a:latin typeface="Times New Roman" pitchFamily="18" charset="0"/>
                <a:cs typeface="Times New Roman" pitchFamily="18" charset="0"/>
              </a:rPr>
              <a:t>     2.  Data Storage.</a:t>
            </a:r>
          </a:p>
          <a:p>
            <a:pPr marL="0" indent="0">
              <a:buNone/>
            </a:pPr>
            <a:r>
              <a:rPr lang="en-IN" sz="2000" dirty="0">
                <a:latin typeface="Times New Roman" pitchFamily="18" charset="0"/>
                <a:cs typeface="Times New Roman" pitchFamily="18" charset="0"/>
              </a:rPr>
              <a:t>    </a:t>
            </a:r>
            <a:r>
              <a:rPr lang="en-IN" sz="2400" dirty="0">
                <a:latin typeface="Times New Roman" pitchFamily="18" charset="0"/>
                <a:cs typeface="Times New Roman" pitchFamily="18" charset="0"/>
              </a:rPr>
              <a:t> </a:t>
            </a:r>
            <a:r>
              <a:rPr lang="en-IN" sz="2000" dirty="0">
                <a:latin typeface="Times New Roman" pitchFamily="18" charset="0"/>
                <a:cs typeface="Times New Roman" pitchFamily="18" charset="0"/>
              </a:rPr>
              <a:t>3. Operation Management. </a:t>
            </a:r>
            <a:endParaRPr lang="en-IN" sz="2000" dirty="0" smtClean="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pPr marL="0" indent="0">
              <a:buNone/>
            </a:pPr>
            <a:endParaRPr lang="en-US" sz="2400" dirty="0"/>
          </a:p>
          <a:p>
            <a:pPr marL="0"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914400" y="6172200"/>
            <a:ext cx="6969968" cy="457200"/>
          </a:xfrm>
        </p:spPr>
        <p:txBody>
          <a:bodyPr/>
          <a:lstStyle/>
          <a:p>
            <a:r>
              <a:rPr lang="en-US" dirty="0" smtClean="0"/>
              <a:t>SFIT- CMPN department </a:t>
            </a:r>
            <a:r>
              <a:rPr lang="en-US" dirty="0" smtClean="0"/>
              <a:t>                         </a:t>
            </a:r>
            <a:r>
              <a:rPr lang="en-US" dirty="0" smtClean="0">
                <a:solidFill>
                  <a:schemeClr val="accent1">
                    <a:lumMod val="75000"/>
                  </a:schemeClr>
                </a:solidFill>
              </a:rPr>
              <a:t>DSS </a:t>
            </a:r>
            <a:r>
              <a:rPr lang="en-US" dirty="0">
                <a:solidFill>
                  <a:schemeClr val="accent1">
                    <a:lumMod val="75000"/>
                  </a:schemeClr>
                </a:solidFill>
              </a:rPr>
              <a:t>in food processing Industry.</a:t>
            </a:r>
            <a:r>
              <a:rPr lang="en-US" dirty="0" smtClean="0"/>
              <a:t>                               </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1" y="4365104"/>
            <a:ext cx="7240860" cy="1440160"/>
          </a:xfrm>
          <a:prstGeom prst="rect">
            <a:avLst/>
          </a:prstGeom>
        </p:spPr>
      </p:pic>
    </p:spTree>
    <p:extLst>
      <p:ext uri="{BB962C8B-B14F-4D97-AF65-F5344CB8AC3E}">
        <p14:creationId xmlns:p14="http://schemas.microsoft.com/office/powerpoint/2010/main" val="1218576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literature</a:t>
            </a:r>
          </a:p>
        </p:txBody>
      </p:sp>
      <p:sp>
        <p:nvSpPr>
          <p:cNvPr id="4" name="Slide Number Placeholder 3"/>
          <p:cNvSpPr>
            <a:spLocks noGrp="1"/>
          </p:cNvSpPr>
          <p:nvPr>
            <p:ph type="sldNum" sz="quarter" idx="12"/>
          </p:nvPr>
        </p:nvSpPr>
        <p:spPr/>
        <p:txBody>
          <a:bodyPr/>
          <a:lstStyle/>
          <a:p>
            <a:fld id="{CBBC6685-0B53-4B4E-AE18-5FC646DDFD4A}" type="slidenum">
              <a:rPr lang="en-US" smtClean="0"/>
              <a:pPr/>
              <a:t>6</a:t>
            </a:fld>
            <a:endParaRPr lang="en-US"/>
          </a:p>
        </p:txBody>
      </p:sp>
      <p:sp>
        <p:nvSpPr>
          <p:cNvPr id="3" name="Content Placeholder 2"/>
          <p:cNvSpPr>
            <a:spLocks noGrp="1"/>
          </p:cNvSpPr>
          <p:nvPr>
            <p:ph sz="quarter" idx="1"/>
          </p:nvPr>
        </p:nvSpPr>
        <p:spPr/>
        <p:txBody>
          <a:bodyPr>
            <a:normAutofit fontScale="70000" lnSpcReduction="20000"/>
          </a:bodyPr>
          <a:lstStyle/>
          <a:p>
            <a:pPr marL="0" indent="0">
              <a:buNone/>
            </a:pPr>
            <a:r>
              <a:rPr lang="en-US" sz="2800" dirty="0">
                <a:latin typeface="Times New Roman" pitchFamily="18" charset="0"/>
                <a:cs typeface="Times New Roman" pitchFamily="18" charset="0"/>
              </a:rPr>
              <a:t>Literature on Inventory Information  in Fruit Industry is reviewed to demonstrate the importance of  information In the Fruit Industry. </a:t>
            </a:r>
          </a:p>
          <a:p>
            <a:pPr marL="0" indent="0">
              <a:buNone/>
            </a:pPr>
            <a:r>
              <a:rPr lang="en-US" sz="3200" dirty="0">
                <a:latin typeface="Times New Roman" pitchFamily="18" charset="0"/>
                <a:cs typeface="Times New Roman" pitchFamily="18" charset="0"/>
              </a:rPr>
              <a:t>A. Inventory information in the Fruit Industry.</a:t>
            </a:r>
          </a:p>
          <a:p>
            <a:pPr>
              <a:buSzPct val="150000"/>
              <a:buFont typeface="Arial" pitchFamily="34" charset="0"/>
              <a:buChar char="•"/>
            </a:pPr>
            <a:r>
              <a:rPr lang="en-US" sz="2800" dirty="0">
                <a:latin typeface="Times New Roman" pitchFamily="18" charset="0"/>
                <a:cs typeface="Times New Roman" pitchFamily="18" charset="0"/>
              </a:rPr>
              <a:t>The inventory information is the records of the number of product</a:t>
            </a:r>
          </a:p>
          <a:p>
            <a:pPr marL="0" indent="0">
              <a:buSzPct val="150000"/>
              <a:buNone/>
            </a:pPr>
            <a:r>
              <a:rPr lang="en-US" sz="2800" dirty="0">
                <a:latin typeface="Times New Roman" pitchFamily="18" charset="0"/>
                <a:cs typeface="Times New Roman" pitchFamily="18" charset="0"/>
              </a:rPr>
              <a:t>     categories, sources ,expiry date ,location and  status of goods etc.</a:t>
            </a:r>
          </a:p>
          <a:p>
            <a:pPr>
              <a:buSzPct val="150000"/>
              <a:buFont typeface="Arial" pitchFamily="34" charset="0"/>
              <a:buChar char="•"/>
            </a:pPr>
            <a:r>
              <a:rPr lang="en-US" sz="2800" dirty="0">
                <a:latin typeface="Times New Roman" pitchFamily="18" charset="0"/>
                <a:cs typeface="Times New Roman" pitchFamily="18" charset="0"/>
              </a:rPr>
              <a:t>This information acts as  a foundation for the management to </a:t>
            </a:r>
          </a:p>
          <a:p>
            <a:pPr marL="0" indent="0">
              <a:buSzPct val="150000"/>
              <a:buNone/>
            </a:pPr>
            <a:r>
              <a:rPr lang="en-US" sz="2800" dirty="0">
                <a:latin typeface="Times New Roman" pitchFamily="18" charset="0"/>
                <a:cs typeface="Times New Roman" pitchFamily="18" charset="0"/>
              </a:rPr>
              <a:t>     undertake daily planning strategies.</a:t>
            </a:r>
          </a:p>
          <a:p>
            <a:pPr marL="0" indent="0">
              <a:buNone/>
            </a:pPr>
            <a:endParaRPr lang="en-US" sz="3200" dirty="0">
              <a:latin typeface="Times New Roman" pitchFamily="18" charset="0"/>
              <a:cs typeface="Times New Roman" pitchFamily="18" charset="0"/>
            </a:endParaRPr>
          </a:p>
          <a:p>
            <a:pPr marL="0" indent="0">
              <a:buNone/>
            </a:pPr>
            <a:r>
              <a:rPr lang="en-US" sz="3200" dirty="0">
                <a:latin typeface="Times New Roman" pitchFamily="18" charset="0"/>
                <a:cs typeface="Times New Roman" pitchFamily="18" charset="0"/>
              </a:rPr>
              <a:t>B. Information Management System in Fruit Industry.   </a:t>
            </a:r>
          </a:p>
          <a:p>
            <a:pPr>
              <a:buSzPct val="150000"/>
              <a:buFont typeface="Arial" pitchFamily="34" charset="0"/>
              <a:buChar char="•"/>
            </a:pPr>
            <a:r>
              <a:rPr lang="en-US" sz="2800" dirty="0">
                <a:latin typeface="Times New Roman" pitchFamily="18" charset="0"/>
                <a:cs typeface="Times New Roman" pitchFamily="18" charset="0"/>
              </a:rPr>
              <a:t>If there is a proper information utilization and management the positive effects of Implementing technology into fruit warehouse can be amplified. </a:t>
            </a:r>
          </a:p>
          <a:p>
            <a:pPr>
              <a:buSzPct val="150000"/>
              <a:buFont typeface="Arial" pitchFamily="34" charset="0"/>
              <a:buChar char="•"/>
            </a:pPr>
            <a:r>
              <a:rPr lang="en-US" sz="2900" dirty="0">
                <a:latin typeface="Times New Roman" pitchFamily="18" charset="0"/>
                <a:cs typeface="Times New Roman" pitchFamily="18" charset="0"/>
              </a:rPr>
              <a:t>with the help of information management technology , stock management has become easier. </a:t>
            </a:r>
          </a:p>
          <a:p>
            <a:pPr marL="0"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914400" y="6172200"/>
            <a:ext cx="6969968" cy="457200"/>
          </a:xfrm>
        </p:spPr>
        <p:txBody>
          <a:bodyPr/>
          <a:lstStyle/>
          <a:p>
            <a:r>
              <a:rPr lang="en-US" dirty="0" smtClean="0"/>
              <a:t>SFIT- CMPN department </a:t>
            </a:r>
            <a:r>
              <a:rPr lang="en-US" dirty="0" smtClean="0"/>
              <a:t>                              </a:t>
            </a:r>
            <a:r>
              <a:rPr lang="en-US" dirty="0" smtClean="0">
                <a:solidFill>
                  <a:schemeClr val="accent1">
                    <a:lumMod val="75000"/>
                  </a:schemeClr>
                </a:solidFill>
              </a:rPr>
              <a:t>DSS </a:t>
            </a:r>
            <a:r>
              <a:rPr lang="en-US" dirty="0">
                <a:solidFill>
                  <a:schemeClr val="accent1">
                    <a:lumMod val="75000"/>
                  </a:schemeClr>
                </a:solidFill>
              </a:rPr>
              <a:t>in food processing Industry.</a:t>
            </a:r>
            <a:r>
              <a:rPr lang="en-US" dirty="0" smtClean="0"/>
              <a:t>                                                           </a:t>
            </a:r>
            <a:endParaRPr lang="en-US" dirty="0"/>
          </a:p>
        </p:txBody>
      </p:sp>
    </p:spTree>
    <p:extLst>
      <p:ext uri="{BB962C8B-B14F-4D97-AF65-F5344CB8AC3E}">
        <p14:creationId xmlns:p14="http://schemas.microsoft.com/office/powerpoint/2010/main" val="3830807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94122"/>
          </a:xfrm>
        </p:spPr>
        <p:txBody>
          <a:bodyPr/>
          <a:lstStyle/>
          <a:p>
            <a:r>
              <a:rPr lang="en-US" dirty="0"/>
              <a:t>Review of literature</a:t>
            </a:r>
          </a:p>
        </p:txBody>
      </p:sp>
      <p:sp>
        <p:nvSpPr>
          <p:cNvPr id="3" name="Footer Placeholder 2"/>
          <p:cNvSpPr>
            <a:spLocks noGrp="1"/>
          </p:cNvSpPr>
          <p:nvPr>
            <p:ph type="ftr" sz="quarter" idx="11"/>
          </p:nvPr>
        </p:nvSpPr>
        <p:spPr>
          <a:xfrm>
            <a:off x="914400" y="6172200"/>
            <a:ext cx="7185992" cy="457200"/>
          </a:xfrm>
        </p:spPr>
        <p:txBody>
          <a:bodyPr/>
          <a:lstStyle/>
          <a:p>
            <a:r>
              <a:rPr lang="en-US" dirty="0" smtClean="0"/>
              <a:t>SFIT-  CMPN department                               </a:t>
            </a:r>
            <a:r>
              <a:rPr lang="en-US" dirty="0">
                <a:solidFill>
                  <a:schemeClr val="accent1">
                    <a:lumMod val="75000"/>
                  </a:schemeClr>
                </a:solidFill>
              </a:rPr>
              <a:t>DSS in food processing Industry.</a:t>
            </a:r>
            <a:r>
              <a:rPr lang="en-US" dirty="0" smtClean="0"/>
              <a:t>                                 </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7</a:t>
            </a:fld>
            <a:endParaRPr lang="en-US"/>
          </a:p>
        </p:txBody>
      </p:sp>
      <p:sp>
        <p:nvSpPr>
          <p:cNvPr id="5" name="Content Placeholder 4"/>
          <p:cNvSpPr>
            <a:spLocks noGrp="1"/>
          </p:cNvSpPr>
          <p:nvPr>
            <p:ph sz="quarter" idx="1"/>
          </p:nvPr>
        </p:nvSpPr>
        <p:spPr/>
        <p:txBody>
          <a:bodyPr>
            <a:normAutofit fontScale="77500" lnSpcReduction="20000"/>
          </a:bodyPr>
          <a:lstStyle/>
          <a:p>
            <a:pPr marL="0" indent="0" algn="just">
              <a:buNone/>
            </a:pPr>
            <a:r>
              <a:rPr lang="en-US" sz="2800" dirty="0">
                <a:latin typeface="Times New Roman" pitchFamily="18" charset="0"/>
                <a:cs typeface="Times New Roman" pitchFamily="18" charset="0"/>
              </a:rPr>
              <a:t>C. Existing method for notification, and assignment of Facilities.</a:t>
            </a:r>
          </a:p>
          <a:p>
            <a:pPr algn="just">
              <a:buSzPct val="150000"/>
              <a:buFont typeface="Arial" pitchFamily="34" charset="0"/>
              <a:buChar char="•"/>
            </a:pPr>
            <a:r>
              <a:rPr lang="en-US" sz="2800" dirty="0">
                <a:latin typeface="Times New Roman" pitchFamily="18" charset="0"/>
                <a:cs typeface="Times New Roman" pitchFamily="18" charset="0"/>
              </a:rPr>
              <a:t>The existing notification of variance and the assignment of facilities mainly rely Manual inspection which involves human beings for variance checking.</a:t>
            </a:r>
          </a:p>
          <a:p>
            <a:pPr algn="just">
              <a:buSzPct val="150000"/>
              <a:buFont typeface="Arial" pitchFamily="34" charset="0"/>
              <a:buChar char="•"/>
            </a:pPr>
            <a:r>
              <a:rPr lang="en-US" sz="2800" dirty="0">
                <a:latin typeface="Times New Roman" pitchFamily="18" charset="0"/>
                <a:cs typeface="Times New Roman" pitchFamily="18" charset="0"/>
              </a:rPr>
              <a:t>It is rare that any real that any real -time mechanism is found in the food industry.</a:t>
            </a:r>
          </a:p>
          <a:p>
            <a:pPr marL="0" indent="0" algn="just">
              <a:buNone/>
            </a:pPr>
            <a:endParaRPr lang="en-US"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D.  Rule-based Decision Support  System</a:t>
            </a:r>
          </a:p>
          <a:p>
            <a:pPr marL="0" indent="0" algn="just">
              <a:buSzPct val="150000"/>
              <a:buNone/>
            </a:pPr>
            <a:endParaRPr lang="en-US" sz="2800" dirty="0">
              <a:latin typeface="Times New Roman" pitchFamily="18" charset="0"/>
              <a:cs typeface="Times New Roman" pitchFamily="18" charset="0"/>
            </a:endParaRPr>
          </a:p>
          <a:p>
            <a:pPr algn="just">
              <a:buSzPct val="150000"/>
              <a:buFont typeface="Arial" pitchFamily="34" charset="0"/>
              <a:buChar char="•"/>
            </a:pPr>
            <a:r>
              <a:rPr lang="en-US" sz="2800" dirty="0">
                <a:latin typeface="Times New Roman" pitchFamily="18" charset="0"/>
                <a:cs typeface="Times New Roman" pitchFamily="18" charset="0"/>
              </a:rPr>
              <a:t> It uses different temperature For monitoring of the surrounding environmental conditions.</a:t>
            </a:r>
          </a:p>
          <a:p>
            <a:pPr algn="just">
              <a:buSzPct val="150000"/>
              <a:buFont typeface="Arial" pitchFamily="34" charset="0"/>
              <a:buChar char="•"/>
            </a:pPr>
            <a:r>
              <a:rPr lang="en-US" sz="2800" dirty="0">
                <a:latin typeface="Times New Roman" pitchFamily="18" charset="0"/>
                <a:cs typeface="Times New Roman" pitchFamily="18" charset="0"/>
              </a:rPr>
              <a:t>A rule based engine is used because it is an effective method that provides recommendations to management for decision making Within a short time frame.      </a:t>
            </a:r>
          </a:p>
          <a:p>
            <a:endParaRPr lang="en-US" dirty="0"/>
          </a:p>
        </p:txBody>
      </p:sp>
    </p:spTree>
    <p:extLst>
      <p:ext uri="{BB962C8B-B14F-4D97-AF65-F5344CB8AC3E}">
        <p14:creationId xmlns:p14="http://schemas.microsoft.com/office/powerpoint/2010/main" val="318275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22114"/>
          </a:xfrm>
        </p:spPr>
        <p:txBody>
          <a:bodyPr>
            <a:normAutofit/>
          </a:bodyPr>
          <a:lstStyle/>
          <a:p>
            <a:r>
              <a:rPr lang="en-US" dirty="0" smtClean="0"/>
              <a:t>System description</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8</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914400" y="6172200"/>
            <a:ext cx="3962400" cy="457200"/>
          </a:xfrm>
        </p:spPr>
        <p:txBody>
          <a:bodyPr/>
          <a:lstStyle/>
          <a:p>
            <a:r>
              <a:rPr lang="en-US" dirty="0" smtClean="0"/>
              <a:t>SFIT- CMPN department                     Project Title                                  </a:t>
            </a:r>
            <a:endParaRPr lang="en-US" dirty="0"/>
          </a:p>
        </p:txBody>
      </p:sp>
      <p:pic>
        <p:nvPicPr>
          <p:cNvPr id="8" name="Picture 2"/>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1403648" y="1196752"/>
            <a:ext cx="5858212" cy="47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4461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description</a:t>
            </a:r>
          </a:p>
        </p:txBody>
      </p:sp>
      <p:sp>
        <p:nvSpPr>
          <p:cNvPr id="3" name="Footer Placeholder 2"/>
          <p:cNvSpPr>
            <a:spLocks noGrp="1"/>
          </p:cNvSpPr>
          <p:nvPr>
            <p:ph type="ftr" sz="quarter" idx="11"/>
          </p:nvPr>
        </p:nvSpPr>
        <p:spPr/>
        <p:txBody>
          <a:bodyPr/>
          <a:lstStyle/>
          <a:p>
            <a:r>
              <a:rPr lang="en-US" smtClean="0"/>
              <a:t>SFIT- IT department                     Project Title                                  </a:t>
            </a:r>
            <a:endParaRPr lang="en-US"/>
          </a:p>
        </p:txBody>
      </p:sp>
      <p:sp>
        <p:nvSpPr>
          <p:cNvPr id="4" name="Slide Number Placeholder 3"/>
          <p:cNvSpPr>
            <a:spLocks noGrp="1"/>
          </p:cNvSpPr>
          <p:nvPr>
            <p:ph type="sldNum" sz="quarter" idx="12"/>
          </p:nvPr>
        </p:nvSpPr>
        <p:spPr/>
        <p:txBody>
          <a:bodyPr/>
          <a:lstStyle/>
          <a:p>
            <a:fld id="{CBBC6685-0B53-4B4E-AE18-5FC646DDFD4A}" type="slidenum">
              <a:rPr lang="en-US" smtClean="0"/>
              <a:pPr/>
              <a:t>9</a:t>
            </a:fld>
            <a:endParaRPr lang="en-US"/>
          </a:p>
        </p:txBody>
      </p:sp>
      <p:sp>
        <p:nvSpPr>
          <p:cNvPr id="5" name="Content Placeholder 4"/>
          <p:cNvSpPr>
            <a:spLocks noGrp="1"/>
          </p:cNvSpPr>
          <p:nvPr>
            <p:ph sz="quarter" idx="1"/>
          </p:nvPr>
        </p:nvSpPr>
        <p:spPr/>
        <p:txBody>
          <a:bodyPr>
            <a:normAutofit fontScale="70000" lnSpcReduction="20000"/>
          </a:bodyPr>
          <a:lstStyle/>
          <a:p>
            <a:pPr marL="0" indent="0">
              <a:lnSpc>
                <a:spcPct val="120000"/>
              </a:lnSpc>
              <a:buNone/>
            </a:pPr>
            <a:r>
              <a:rPr lang="en-US" sz="2800" dirty="0">
                <a:latin typeface="Times New Roman" pitchFamily="18" charset="0"/>
                <a:cs typeface="Times New Roman" pitchFamily="18" charset="0"/>
              </a:rPr>
              <a:t>The  Decision  Support  System (DSS) is one of the information system applications that can assist the decision making process of management and with  the help of this information, warehouse managers can decide on different operational  strategies. </a:t>
            </a:r>
            <a:endParaRPr lang="en-US" sz="32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The system was divided  into three parts:</a:t>
            </a:r>
          </a:p>
          <a:p>
            <a:pPr marL="0" indent="0">
              <a:buNone/>
            </a:pPr>
            <a:r>
              <a:rPr lang="en-US" sz="2800" dirty="0">
                <a:latin typeface="Times New Roman" pitchFamily="18" charset="0"/>
                <a:cs typeface="Times New Roman" pitchFamily="18" charset="0"/>
              </a:rPr>
              <a:t>1) The Data  Capturing:</a:t>
            </a:r>
          </a:p>
          <a:p>
            <a:pPr marL="0" indent="0">
              <a:buNone/>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This system  will capture all information about the fruits for </a:t>
            </a:r>
            <a:r>
              <a:rPr lang="en-US" sz="2800" dirty="0" smtClean="0">
                <a:latin typeface="Times New Roman" pitchFamily="18" charset="0"/>
                <a:cs typeface="Times New Roman" pitchFamily="18" charset="0"/>
              </a:rPr>
              <a:t>   capturing real </a:t>
            </a:r>
            <a:r>
              <a:rPr lang="en-US" sz="2800" dirty="0">
                <a:latin typeface="Times New Roman" pitchFamily="18" charset="0"/>
                <a:cs typeface="Times New Roman" pitchFamily="18" charset="0"/>
              </a:rPr>
              <a:t>time  Data.    </a:t>
            </a:r>
          </a:p>
          <a:p>
            <a:pPr marL="0" indent="0">
              <a:buNone/>
            </a:pPr>
            <a:r>
              <a:rPr lang="en-US" sz="2800" dirty="0">
                <a:latin typeface="Times New Roman" pitchFamily="18" charset="0"/>
                <a:cs typeface="Times New Roman" pitchFamily="18" charset="0"/>
              </a:rPr>
              <a:t>2) Data Storage:</a:t>
            </a:r>
          </a:p>
          <a:p>
            <a:pPr marL="0" indent="0">
              <a:buNone/>
            </a:pPr>
            <a:r>
              <a:rPr lang="en-US" sz="2800" dirty="0">
                <a:latin typeface="Times New Roman" pitchFamily="18" charset="0"/>
                <a:cs typeface="Times New Roman" pitchFamily="18" charset="0"/>
              </a:rPr>
              <a:t>      - all Data collected are then Transferred to the database for storage </a:t>
            </a:r>
            <a:r>
              <a:rPr lang="en-US" sz="2800" dirty="0" smtClean="0">
                <a:latin typeface="Times New Roman" pitchFamily="18" charset="0"/>
                <a:cs typeface="Times New Roman" pitchFamily="18" charset="0"/>
              </a:rPr>
              <a:t>and     further     </a:t>
            </a:r>
            <a:r>
              <a:rPr lang="en-US" sz="2800" dirty="0">
                <a:latin typeface="Times New Roman" pitchFamily="18" charset="0"/>
                <a:cs typeface="Times New Roman" pitchFamily="18" charset="0"/>
              </a:rPr>
              <a:t>processing.    </a:t>
            </a:r>
          </a:p>
          <a:p>
            <a:pPr marL="0" indent="0">
              <a:buNone/>
            </a:pPr>
            <a:r>
              <a:rPr lang="en-US" sz="2800" dirty="0">
                <a:latin typeface="Times New Roman" pitchFamily="18" charset="0"/>
                <a:cs typeface="Times New Roman" pitchFamily="18" charset="0"/>
              </a:rPr>
              <a:t>3) Operation Management:</a:t>
            </a:r>
          </a:p>
          <a:p>
            <a:pPr marL="0" indent="0">
              <a:buNone/>
            </a:pPr>
            <a:r>
              <a:rPr lang="en-US" sz="2800" dirty="0">
                <a:latin typeface="Times New Roman" pitchFamily="18" charset="0"/>
                <a:cs typeface="Times New Roman" pitchFamily="18" charset="0"/>
              </a:rPr>
              <a:t>      -control rule-base engine which is supported by Database.</a:t>
            </a:r>
          </a:p>
          <a:p>
            <a:pPr marL="0" indent="0">
              <a:buNone/>
            </a:pPr>
            <a:r>
              <a:rPr lang="en-US" sz="2800" dirty="0">
                <a:latin typeface="Times New Roman" pitchFamily="18" charset="0"/>
                <a:cs typeface="Times New Roman" pitchFamily="18" charset="0"/>
              </a:rPr>
              <a:t>      -Notification Mechanism.</a:t>
            </a:r>
          </a:p>
          <a:p>
            <a:pPr marL="0" indent="0">
              <a:buNone/>
            </a:pPr>
            <a:endParaRPr lang="en-US" dirty="0"/>
          </a:p>
        </p:txBody>
      </p:sp>
    </p:spTree>
    <p:extLst>
      <p:ext uri="{BB962C8B-B14F-4D97-AF65-F5344CB8AC3E}">
        <p14:creationId xmlns:p14="http://schemas.microsoft.com/office/powerpoint/2010/main" val="1331310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265</TotalTime>
  <Words>1006</Words>
  <Application>Microsoft Office PowerPoint</Application>
  <PresentationFormat>On-screen Show (4:3)</PresentationFormat>
  <Paragraphs>176</Paragraphs>
  <Slides>20</Slides>
  <Notes>16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Project Presentation – DSS IN FOOD PROCESSING INDUSTRY</vt:lpstr>
      <vt:lpstr>Content</vt:lpstr>
      <vt:lpstr>Introduction </vt:lpstr>
      <vt:lpstr>Problem definition &amp; Proposed solution </vt:lpstr>
      <vt:lpstr>Scope of project</vt:lpstr>
      <vt:lpstr>Review of literature</vt:lpstr>
      <vt:lpstr>Review of literature</vt:lpstr>
      <vt:lpstr>System description</vt:lpstr>
      <vt:lpstr>System description</vt:lpstr>
      <vt:lpstr>System description</vt:lpstr>
      <vt:lpstr>Hardware &amp; software requirements</vt:lpstr>
      <vt:lpstr>User Interface Design</vt:lpstr>
      <vt:lpstr>Test cases </vt:lpstr>
      <vt:lpstr>Results and Discussions</vt:lpstr>
      <vt:lpstr>Conclusions </vt:lpstr>
      <vt:lpstr>Future Scope</vt:lpstr>
      <vt:lpstr>Literature Cited</vt:lpstr>
      <vt:lpstr>Publications (if any)</vt:lpstr>
      <vt:lpstr>Acknowledgements</vt:lpstr>
      <vt:lpstr>Questions??</vt:lpstr>
    </vt:vector>
  </TitlesOfParts>
  <Company>SFIT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paper</dc:title>
  <dc:creator>mecomp</dc:creator>
  <cp:lastModifiedBy>Dell</cp:lastModifiedBy>
  <cp:revision>32</cp:revision>
  <dcterms:created xsi:type="dcterms:W3CDTF">2013-09-17T11:11:49Z</dcterms:created>
  <dcterms:modified xsi:type="dcterms:W3CDTF">2015-03-28T05:28:36Z</dcterms:modified>
</cp:coreProperties>
</file>