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65" r:id="rId3"/>
    <p:sldId id="279" r:id="rId4"/>
    <p:sldId id="263" r:id="rId5"/>
    <p:sldId id="260" r:id="rId6"/>
    <p:sldId id="266" r:id="rId7"/>
    <p:sldId id="264" r:id="rId8"/>
    <p:sldId id="261" r:id="rId9"/>
    <p:sldId id="262" r:id="rId10"/>
    <p:sldId id="267" r:id="rId11"/>
    <p:sldId id="268" r:id="rId12"/>
    <p:sldId id="269" r:id="rId13"/>
    <p:sldId id="270" r:id="rId14"/>
    <p:sldId id="271" r:id="rId15"/>
    <p:sldId id="281" r:id="rId16"/>
    <p:sldId id="272" r:id="rId17"/>
    <p:sldId id="280" r:id="rId18"/>
    <p:sldId id="273" r:id="rId19"/>
    <p:sldId id="282" r:id="rId20"/>
    <p:sldId id="274" r:id="rId21"/>
    <p:sldId id="276" r:id="rId22"/>
  </p:sldIdLst>
  <p:sldSz cx="9144000" cy="5143500" type="screen16x9"/>
  <p:notesSz cx="6858000" cy="9144000"/>
  <p:embeddedFontLst>
    <p:embeddedFont>
      <p:font typeface="Verdana" panose="020B0604030504040204" pitchFamily="34" charset="0"/>
      <p:regular r:id="rId24"/>
      <p:bold r:id="rId25"/>
      <p:italic r:id="rId26"/>
      <p:boldItalic r:id="rId27"/>
    </p:embeddedFont>
    <p:embeddedFont>
      <p:font typeface="Arial Black" panose="020B0A04020102020204" pitchFamily="34" charset="0"/>
      <p:bold r:id="rId28"/>
    </p:embeddedFont>
    <p:embeddedFont>
      <p:font typeface="Montserrat" panose="020B0604020202020204" charset="0"/>
      <p:regular r:id="rId29"/>
      <p:bold r:id="rId30"/>
      <p:italic r:id="rId31"/>
      <p:boldItalic r:id="rId32"/>
    </p:embeddedFont>
    <p:embeddedFont>
      <p:font typeface="Bahnschrift" panose="020B0502040204020203"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9821" autoAdjust="0"/>
  </p:normalViewPr>
  <p:slideViewPr>
    <p:cSldViewPr snapToGrid="0">
      <p:cViewPr varScale="1">
        <p:scale>
          <a:sx n="115" d="100"/>
          <a:sy n="115" d="100"/>
        </p:scale>
        <p:origin x="547"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980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5595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06F907-FC34-43F6-BEED-BCBAE27325F1}"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351535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06101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6F907-FC34-43F6-BEED-BCBAE27325F1}" type="datetimeFigureOut">
              <a:rPr lang="en-IN" smtClean="0"/>
              <a:t>10-09-2022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C7DB34-6AB9-4C76-9F7F-3BC2DB329AEF}" type="slidenum">
              <a:rPr lang="en-IN" smtClean="0"/>
              <a:t>‹#›</a:t>
            </a:fld>
            <a:endParaRPr lang="en-IN"/>
          </a:p>
        </p:txBody>
      </p:sp>
    </p:spTree>
    <p:extLst>
      <p:ext uri="{BB962C8B-B14F-4D97-AF65-F5344CB8AC3E}">
        <p14:creationId xmlns:p14="http://schemas.microsoft.com/office/powerpoint/2010/main" val="356371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 id="2147483660" r:id="rId7"/>
    <p:sldLayoutId id="2147483661" r:id="rId8"/>
    <p:sldLayoutId id="214748366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pngall.com/android-png/download/25461" TargetMode="Externa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0"/>
            <a:ext cx="9144000" cy="5143499"/>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i="1" dirty="0" smtClean="0">
                <a:solidFill>
                  <a:srgbClr val="CC0000"/>
                </a:solidFill>
                <a:latin typeface="Bahnschrift" pitchFamily="34" charset="0"/>
                <a:ea typeface="Montserrat"/>
                <a:cs typeface="Montserrat"/>
                <a:sym typeface="Montserrat"/>
              </a:rPr>
              <a:t>Capstone Project – 1</a:t>
            </a:r>
            <a:br>
              <a:rPr lang="en-GB" sz="4200" b="1" i="1" dirty="0" smtClean="0">
                <a:solidFill>
                  <a:srgbClr val="CC0000"/>
                </a:solidFill>
                <a:latin typeface="Bahnschrift" pitchFamily="34" charset="0"/>
                <a:ea typeface="Montserrat"/>
                <a:cs typeface="Montserrat"/>
                <a:sym typeface="Montserrat"/>
              </a:rPr>
            </a:br>
            <a:r>
              <a:rPr lang="en-GB" sz="4200" b="1" i="1" dirty="0" smtClean="0">
                <a:solidFill>
                  <a:srgbClr val="CC0000"/>
                </a:solidFill>
                <a:latin typeface="Bahnschrift" pitchFamily="34" charset="0"/>
                <a:ea typeface="Montserrat"/>
                <a:cs typeface="Montserrat"/>
                <a:sym typeface="Montserrat"/>
              </a:rPr>
              <a:t>EDA</a:t>
            </a:r>
            <a:br>
              <a:rPr lang="en-GB" sz="4200" b="1" i="1" dirty="0" smtClean="0">
                <a:solidFill>
                  <a:srgbClr val="CC0000"/>
                </a:solidFill>
                <a:latin typeface="Bahnschrift" pitchFamily="34" charset="0"/>
                <a:ea typeface="Montserrat"/>
                <a:cs typeface="Montserrat"/>
                <a:sym typeface="Montserrat"/>
              </a:rPr>
            </a:br>
            <a:r>
              <a:rPr lang="en-GB" sz="3600" b="1" i="1" dirty="0" smtClean="0">
                <a:solidFill>
                  <a:srgbClr val="CC0000"/>
                </a:solidFill>
                <a:latin typeface="Bahnschrift" pitchFamily="34" charset="0"/>
                <a:ea typeface="Montserrat"/>
                <a:cs typeface="Montserrat"/>
                <a:sym typeface="Montserrat"/>
              </a:rPr>
              <a:t>Play Store App Review Analysis</a:t>
            </a:r>
            <a:br>
              <a:rPr lang="en-GB" sz="3600" b="1" i="1" dirty="0" smtClean="0">
                <a:solidFill>
                  <a:srgbClr val="CC0000"/>
                </a:solidFill>
                <a:latin typeface="Bahnschrift" pitchFamily="34" charset="0"/>
                <a:ea typeface="Montserrat"/>
                <a:cs typeface="Montserrat"/>
                <a:sym typeface="Montserrat"/>
              </a:rPr>
            </a:br>
            <a:endParaRPr sz="4200" b="1" i="1" dirty="0">
              <a:solidFill>
                <a:srgbClr val="CC0000"/>
              </a:solidFill>
              <a:latin typeface="Bahnschrift" pitchFamily="34" charset="0"/>
              <a:ea typeface="Montserrat"/>
              <a:cs typeface="Montserrat"/>
              <a:sym typeface="Montserrat"/>
            </a:endParaRPr>
          </a:p>
          <a:p>
            <a:pPr marL="0" lvl="0" indent="0" rtl="0">
              <a:lnSpc>
                <a:spcPct val="100000"/>
              </a:lnSpc>
              <a:spcBef>
                <a:spcPts val="0"/>
              </a:spcBef>
              <a:spcAft>
                <a:spcPts val="0"/>
              </a:spcAft>
              <a:buSzPts val="5200"/>
              <a:buNone/>
            </a:pPr>
            <a:r>
              <a:rPr lang="en-IN" sz="2400" b="1" i="1" dirty="0" smtClean="0">
                <a:solidFill>
                  <a:schemeClr val="bg1"/>
                </a:solidFill>
                <a:latin typeface="Bahnschrift" pitchFamily="34" charset="0"/>
                <a:ea typeface="Montserrat"/>
                <a:cs typeface="Montserrat"/>
                <a:sym typeface="Montserrat"/>
              </a:rPr>
              <a:t>Rupesh Tomar</a:t>
            </a:r>
            <a:endParaRPr sz="2400" b="1" i="1" dirty="0">
              <a:solidFill>
                <a:schemeClr val="bg1"/>
              </a:solidFill>
              <a:latin typeface="Bahnschrift" pitchFamily="34" charset="0"/>
              <a:ea typeface="Montserrat"/>
              <a:cs typeface="Montserrat"/>
              <a:sym typeface="Montserrat"/>
            </a:endParaRPr>
          </a:p>
          <a:p>
            <a:pPr marL="0" lvl="0" indent="0" algn="ctr" rtl="0">
              <a:lnSpc>
                <a:spcPct val="100000"/>
              </a:lnSpc>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a:t>
            </a:r>
            <a:r>
              <a:rPr lang="en-US" sz="2000" b="1" dirty="0" smtClean="0">
                <a:latin typeface="Bahnschrift" pitchFamily="34" charset="0"/>
              </a:rPr>
              <a:t/>
            </a:r>
            <a:br>
              <a:rPr lang="en-US" sz="2000" b="1" dirty="0" smtClean="0">
                <a:latin typeface="Bahnschrift" pitchFamily="34" charset="0"/>
              </a:rPr>
            </a:br>
            <a:r>
              <a:rPr lang="en-US" sz="1800" b="1" dirty="0" smtClean="0">
                <a:solidFill>
                  <a:schemeClr val="bg1"/>
                </a:solidFill>
                <a:latin typeface="Bahnschrift" pitchFamily="34" charset="0"/>
              </a:rPr>
              <a:t>-&gt;</a:t>
            </a:r>
            <a:r>
              <a:rPr lang="en-US" sz="1800" dirty="0" smtClean="0">
                <a:solidFill>
                  <a:schemeClr val="bg1"/>
                </a:solidFill>
                <a:latin typeface="Bahnschrift" pitchFamily="34" charset="0"/>
              </a:rPr>
              <a:t>Top 20 apps present in the                            </a:t>
            </a:r>
            <a:r>
              <a:rPr lang="en-US" sz="1800" b="1" dirty="0" smtClean="0">
                <a:solidFill>
                  <a:schemeClr val="bg1"/>
                </a:solidFill>
                <a:latin typeface="Bahnschrift" pitchFamily="34" charset="0"/>
              </a:rPr>
              <a:t>-&gt;</a:t>
            </a:r>
            <a:r>
              <a:rPr lang="en-US" sz="1800" dirty="0" smtClean="0">
                <a:solidFill>
                  <a:schemeClr val="bg1"/>
                </a:solidFill>
                <a:latin typeface="Bahnschrift" pitchFamily="34" charset="0"/>
              </a:rPr>
              <a:t>Genres that are getting installed          </a:t>
            </a:r>
            <a:br>
              <a:rPr lang="en-US" sz="1800" dirty="0" smtClean="0">
                <a:solidFill>
                  <a:schemeClr val="bg1"/>
                </a:solidFill>
                <a:latin typeface="Bahnschrift" pitchFamily="34" charset="0"/>
              </a:rPr>
            </a:br>
            <a:r>
              <a:rPr lang="en-US" sz="1800" dirty="0" smtClean="0">
                <a:solidFill>
                  <a:schemeClr val="bg1"/>
                </a:solidFill>
                <a:latin typeface="Bahnschrift" pitchFamily="34" charset="0"/>
              </a:rPr>
              <a:t>Google play store as per their Genres.                most in top 20 Genres.</a:t>
            </a: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b="1" dirty="0">
              <a:latin typeface="Bahnschrift" pitchFamily="34" charset="0"/>
            </a:endParaRPr>
          </a:p>
        </p:txBody>
      </p:sp>
      <p:pic>
        <p:nvPicPr>
          <p:cNvPr id="1026" name="Picture 2" descr="C:\Users\ys\OneDrive\Desktop\Top 20 genres.PNG"/>
          <p:cNvPicPr>
            <a:picLocks noChangeAspect="1" noChangeArrowheads="1"/>
          </p:cNvPicPr>
          <p:nvPr/>
        </p:nvPicPr>
        <p:blipFill>
          <a:blip r:embed="rId2"/>
          <a:srcRect/>
          <a:stretch>
            <a:fillRect/>
          </a:stretch>
        </p:blipFill>
        <p:spPr bwMode="auto">
          <a:xfrm>
            <a:off x="1" y="1388624"/>
            <a:ext cx="4464996" cy="3754876"/>
          </a:xfrm>
          <a:prstGeom prst="rect">
            <a:avLst/>
          </a:prstGeom>
          <a:noFill/>
        </p:spPr>
      </p:pic>
      <p:pic>
        <p:nvPicPr>
          <p:cNvPr id="1027" name="Picture 3" descr="C:\Users\ys\OneDrive\Desktop\Installs according to genres.PNG"/>
          <p:cNvPicPr>
            <a:picLocks noChangeAspect="1" noChangeArrowheads="1"/>
          </p:cNvPicPr>
          <p:nvPr/>
        </p:nvPicPr>
        <p:blipFill>
          <a:blip r:embed="rId3"/>
          <a:srcRect/>
          <a:stretch>
            <a:fillRect/>
          </a:stretch>
        </p:blipFill>
        <p:spPr bwMode="auto">
          <a:xfrm>
            <a:off x="4708188" y="1406525"/>
            <a:ext cx="4435812" cy="37369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EDA(Contd…)</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1800" b="1" dirty="0" smtClean="0">
                <a:solidFill>
                  <a:schemeClr val="bg1"/>
                </a:solidFill>
                <a:latin typeface="Bahnschrift" pitchFamily="34" charset="0"/>
              </a:rPr>
              <a:t>-&gt; </a:t>
            </a:r>
            <a:r>
              <a:rPr lang="en-US" sz="1800" dirty="0" smtClean="0">
                <a:solidFill>
                  <a:schemeClr val="bg1"/>
                </a:solidFill>
                <a:latin typeface="Bahnschrift" pitchFamily="34" charset="0"/>
              </a:rPr>
              <a:t>Top 20 Categories:</a:t>
            </a:r>
            <a:r>
              <a:rPr lang="en-US" sz="1800" b="1" dirty="0" smtClean="0">
                <a:solidFill>
                  <a:schemeClr val="bg1"/>
                </a:solidFill>
                <a:latin typeface="Bahnschrift" pitchFamily="34" charset="0"/>
              </a:rPr>
              <a:t>                                          -&gt;</a:t>
            </a:r>
            <a:r>
              <a:rPr lang="en-US" sz="1800" dirty="0" smtClean="0">
                <a:solidFill>
                  <a:schemeClr val="bg1"/>
                </a:solidFill>
                <a:latin typeface="Bahnschrift" pitchFamily="34" charset="0"/>
              </a:rPr>
              <a:t>Top 20 applications based on category</a:t>
            </a:r>
            <a:r>
              <a:rPr lang="en-US" sz="1800" b="1" dirty="0" smtClean="0">
                <a:solidFill>
                  <a:schemeClr val="bg1"/>
                </a:solidFill>
                <a:latin typeface="Bahnschrift" pitchFamily="34" charset="0"/>
              </a:rPr>
              <a:t/>
            </a:r>
            <a:br>
              <a:rPr lang="en-US" sz="1800" b="1" dirty="0" smtClean="0">
                <a:solidFill>
                  <a:schemeClr val="bg1"/>
                </a:solidFill>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endParaRPr lang="en-US" sz="2800" dirty="0"/>
          </a:p>
        </p:txBody>
      </p:sp>
      <p:pic>
        <p:nvPicPr>
          <p:cNvPr id="2050" name="Picture 2" descr="C:\Users\ys\OneDrive\Desktop\Top 20 categories.PNG"/>
          <p:cNvPicPr>
            <a:picLocks noChangeAspect="1" noChangeArrowheads="1"/>
          </p:cNvPicPr>
          <p:nvPr/>
        </p:nvPicPr>
        <p:blipFill>
          <a:blip r:embed="rId2"/>
          <a:srcRect/>
          <a:stretch>
            <a:fillRect/>
          </a:stretch>
        </p:blipFill>
        <p:spPr bwMode="auto">
          <a:xfrm>
            <a:off x="0" y="1366488"/>
            <a:ext cx="4561952" cy="3777012"/>
          </a:xfrm>
          <a:prstGeom prst="rect">
            <a:avLst/>
          </a:prstGeom>
          <a:noFill/>
        </p:spPr>
      </p:pic>
      <p:pic>
        <p:nvPicPr>
          <p:cNvPr id="2051" name="Picture 3" descr="C:\Users\ys\OneDrive\Desktop\Top 20 category installs.PNG"/>
          <p:cNvPicPr>
            <a:picLocks noChangeAspect="1" noChangeArrowheads="1"/>
          </p:cNvPicPr>
          <p:nvPr/>
        </p:nvPicPr>
        <p:blipFill>
          <a:blip r:embed="rId3"/>
          <a:srcRect/>
          <a:stretch>
            <a:fillRect/>
          </a:stretch>
        </p:blipFill>
        <p:spPr bwMode="auto">
          <a:xfrm>
            <a:off x="4719483" y="1317523"/>
            <a:ext cx="4424517" cy="3825977"/>
          </a:xfrm>
          <a:prstGeom prst="rect">
            <a:avLst/>
          </a:prstGeom>
          <a:noFill/>
        </p:spPr>
      </p:pic>
      <p:sp>
        <p:nvSpPr>
          <p:cNvPr id="5" name="Rounded Rectangle 4"/>
          <p:cNvSpPr/>
          <p:nvPr/>
        </p:nvSpPr>
        <p:spPr>
          <a:xfrm>
            <a:off x="1576022" y="1742662"/>
            <a:ext cx="2333370" cy="6626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panose="020B0604020202020204" pitchFamily="34" charset="0"/>
              <a:buChar char="•"/>
            </a:pPr>
            <a:r>
              <a:rPr lang="en-GB" sz="1100" dirty="0">
                <a:solidFill>
                  <a:srgbClr val="002060"/>
                </a:solidFill>
                <a:latin typeface="Times New Roman" panose="02020603050405020304" pitchFamily="18" charset="0"/>
                <a:cs typeface="Times New Roman" panose="02020603050405020304" pitchFamily="18" charset="0"/>
              </a:rPr>
              <a:t>Most of the apps in Play Store belongs to the category </a:t>
            </a:r>
            <a:r>
              <a:rPr lang="en-GB" sz="1100" dirty="0" smtClean="0">
                <a:solidFill>
                  <a:srgbClr val="002060"/>
                </a:solidFill>
                <a:latin typeface="Times New Roman" panose="02020603050405020304" pitchFamily="18" charset="0"/>
                <a:cs typeface="Times New Roman" panose="02020603050405020304" pitchFamily="18" charset="0"/>
              </a:rPr>
              <a:t>of 'Family</a:t>
            </a:r>
            <a:r>
              <a:rPr lang="en-GB" sz="1100" dirty="0">
                <a:solidFill>
                  <a:srgbClr val="00206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100" dirty="0">
                <a:solidFill>
                  <a:srgbClr val="002060"/>
                </a:solidFill>
                <a:latin typeface="Times New Roman" panose="02020603050405020304" pitchFamily="18" charset="0"/>
                <a:cs typeface="Times New Roman" panose="02020603050405020304" pitchFamily="18" charset="0"/>
              </a:rPr>
              <a:t>And then 'Game' and 'Tools'.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EDA(Contd…)</a:t>
            </a:r>
            <a:br>
              <a:rPr lang="en-US" sz="2800" b="1" dirty="0" smtClean="0">
                <a:latin typeface="Bahnschrift" pitchFamily="34" charset="0"/>
              </a:rPr>
            </a:br>
            <a:r>
              <a:rPr lang="en-US" sz="2800" b="1" dirty="0" smtClean="0">
                <a:solidFill>
                  <a:schemeClr val="bg1"/>
                </a:solidFill>
              </a:rPr>
              <a:t> </a:t>
            </a: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average Rating of apps on play store </a:t>
            </a: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400" b="1" dirty="0" smtClean="0">
                <a:solidFill>
                  <a:schemeClr val="bg1"/>
                </a:solidFill>
                <a:latin typeface="Bahnschrift" pitchFamily="34" charset="0"/>
              </a:rPr>
              <a:t> -&gt;</a:t>
            </a:r>
            <a:r>
              <a:rPr lang="en-US" sz="2400" dirty="0" smtClean="0">
                <a:solidFill>
                  <a:schemeClr val="bg1"/>
                </a:solidFill>
                <a:latin typeface="Bahnschrift" pitchFamily="34" charset="0"/>
              </a:rPr>
              <a:t> According to the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graph the average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rating of apps on</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play store is 4.18 </a:t>
            </a: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pic>
        <p:nvPicPr>
          <p:cNvPr id="3074" name="Picture 2" descr="C:\Users\ys\OneDrive\Desktop\Avg rating on play store.PNG"/>
          <p:cNvPicPr>
            <a:picLocks noChangeAspect="1" noChangeArrowheads="1"/>
          </p:cNvPicPr>
          <p:nvPr/>
        </p:nvPicPr>
        <p:blipFill>
          <a:blip r:embed="rId2"/>
          <a:srcRect/>
          <a:stretch>
            <a:fillRect/>
          </a:stretch>
        </p:blipFill>
        <p:spPr bwMode="auto">
          <a:xfrm>
            <a:off x="3529782" y="1425677"/>
            <a:ext cx="5614218" cy="371782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EDA(Contd…)</a:t>
            </a:r>
            <a:br>
              <a:rPr lang="en-US" sz="2800" b="1" dirty="0" smtClean="0">
                <a:latin typeface="Bahnschrift" pitchFamily="34" charset="0"/>
              </a:rPr>
            </a:br>
            <a:r>
              <a:rPr lang="en-US" sz="2200" dirty="0" smtClean="0">
                <a:solidFill>
                  <a:schemeClr val="accent2"/>
                </a:solidFill>
                <a:latin typeface="Bahnschrift" pitchFamily="34" charset="0"/>
              </a:rPr>
              <a:t>Q. How does size impact on the number of installs of any application?</a:t>
            </a:r>
            <a:r>
              <a:rPr lang="en-US" sz="2200" dirty="0" smtClean="0">
                <a:solidFill>
                  <a:schemeClr val="bg1"/>
                </a:solidFill>
                <a:latin typeface="Bahnschrift" pitchFamily="34" charset="0"/>
              </a:rP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 </a:t>
            </a:r>
            <a:br>
              <a:rPr lang="en-US" sz="2200" dirty="0" smtClean="0">
                <a:solidFill>
                  <a:schemeClr val="bg1"/>
                </a:solidFill>
                <a:latin typeface="Bahnschrift" pitchFamily="34" charset="0"/>
              </a:rPr>
            </a:br>
            <a:r>
              <a:rPr lang="en-US" sz="2200" b="1" dirty="0" smtClean="0">
                <a:solidFill>
                  <a:schemeClr val="bg1"/>
                </a:solidFill>
                <a:latin typeface="Bahnschrift" pitchFamily="34" charset="0"/>
              </a:rPr>
              <a:t>-&gt;</a:t>
            </a:r>
            <a:r>
              <a:rPr lang="en-US" sz="2200" dirty="0" smtClean="0">
                <a:solidFill>
                  <a:schemeClr val="bg1"/>
                </a:solidFill>
                <a:latin typeface="Bahnschrift" pitchFamily="34" charset="0"/>
              </a:rPr>
              <a:t> Size of the applications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present in the dataset are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in MB and KB. It is clear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from the above mentioned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plot that size may impact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the number of installations.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Bulky applications are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less installed by the user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and this applies for both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type of apps paid and free. </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800" dirty="0" smtClean="0"/>
              <a:t/>
            </a:r>
            <a:br>
              <a:rPr lang="en-US" sz="2800" dirty="0" smtClean="0"/>
            </a:br>
            <a:endParaRPr lang="en-US" sz="2800" dirty="0"/>
          </a:p>
        </p:txBody>
      </p:sp>
      <p:pic>
        <p:nvPicPr>
          <p:cNvPr id="4098" name="Picture 2" descr="C:\Users\ys\OneDrive\Desktop\Bulky Apps.PNG"/>
          <p:cNvPicPr>
            <a:picLocks noChangeAspect="1" noChangeArrowheads="1"/>
          </p:cNvPicPr>
          <p:nvPr/>
        </p:nvPicPr>
        <p:blipFill>
          <a:blip r:embed="rId2"/>
          <a:srcRect/>
          <a:stretch>
            <a:fillRect/>
          </a:stretch>
        </p:blipFill>
        <p:spPr bwMode="auto">
          <a:xfrm>
            <a:off x="3569110" y="1009088"/>
            <a:ext cx="5574890" cy="370056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EDA(Contd…)</a:t>
            </a:r>
            <a:br>
              <a:rPr lang="en-US" sz="2800" b="1" dirty="0" smtClean="0">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size of apps:</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b="1" dirty="0" smtClean="0">
                <a:solidFill>
                  <a:schemeClr val="bg1"/>
                </a:solidFill>
                <a:latin typeface="Bahnschrift" pitchFamily="34" charset="0"/>
              </a:rPr>
              <a:t> -&gt;</a:t>
            </a:r>
            <a:r>
              <a:rPr lang="en-US" sz="2400" dirty="0" smtClean="0">
                <a:solidFill>
                  <a:schemeClr val="bg1"/>
                </a:solidFill>
                <a:latin typeface="Bahnschrift" pitchFamily="34" charset="0"/>
              </a:rPr>
              <a:t> From the histogram, it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can be concluded that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maximum number of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applications present in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the dataset are of small size.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0 to 10 MB. </a:t>
            </a:r>
            <a:r>
              <a:rPr lang="en-US" sz="2400" dirty="0" smtClean="0">
                <a:latin typeface="Bahnschrift" pitchFamily="34" charset="0"/>
              </a:rPr>
              <a:t/>
            </a:r>
            <a:br>
              <a:rPr lang="en-US" sz="2400"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b="1" dirty="0" smtClean="0">
                <a:latin typeface="Bahnschrift" pitchFamily="34" charset="0"/>
              </a:rPr>
              <a:t/>
            </a:r>
            <a:br>
              <a:rPr lang="en-US" b="1" dirty="0" smtClean="0">
                <a:latin typeface="Bahnschrift" pitchFamily="34" charset="0"/>
              </a:rPr>
            </a:br>
            <a:endParaRPr lang="en-US" dirty="0">
              <a:latin typeface="Bahnschrift" pitchFamily="34" charset="0"/>
            </a:endParaRPr>
          </a:p>
        </p:txBody>
      </p:sp>
      <p:pic>
        <p:nvPicPr>
          <p:cNvPr id="5122" name="Picture 2" descr="C:\Users\ys\OneDrive\Desktop\size of apps.PNG"/>
          <p:cNvPicPr>
            <a:picLocks noChangeAspect="1" noChangeArrowheads="1"/>
          </p:cNvPicPr>
          <p:nvPr/>
        </p:nvPicPr>
        <p:blipFill>
          <a:blip r:embed="rId2"/>
          <a:srcRect/>
          <a:stretch>
            <a:fillRect/>
          </a:stretch>
        </p:blipFill>
        <p:spPr bwMode="auto">
          <a:xfrm>
            <a:off x="4061541" y="452285"/>
            <a:ext cx="5082459" cy="469121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E692-37FF-C805-FB23-47D63FE51649}"/>
              </a:ext>
            </a:extLst>
          </p:cNvPr>
          <p:cNvSpPr>
            <a:spLocks noGrp="1"/>
          </p:cNvSpPr>
          <p:nvPr>
            <p:ph type="title"/>
          </p:nvPr>
        </p:nvSpPr>
        <p:spPr>
          <a:xfrm>
            <a:off x="1530900" y="742433"/>
            <a:ext cx="8520600" cy="572700"/>
          </a:xfrm>
        </p:spPr>
        <p:txBody>
          <a:bodyPr/>
          <a:lstStyle/>
          <a:p>
            <a:pPr algn="ctr">
              <a:buClrTx/>
            </a:pPr>
            <a:r>
              <a:rPr lang="en-US" sz="2000" b="1" dirty="0">
                <a:solidFill>
                  <a:srgbClr val="CC0000"/>
                </a:solidFill>
                <a:latin typeface="+mj-lt"/>
                <a:ea typeface="Montserrat"/>
                <a:cs typeface="Montserrat"/>
                <a:sym typeface="Montserrat"/>
              </a:rPr>
              <a:t>Paid app vs Free app</a:t>
            </a:r>
          </a:p>
        </p:txBody>
      </p:sp>
      <p:sp>
        <p:nvSpPr>
          <p:cNvPr id="6" name="Text Placeholder 5">
            <a:extLst>
              <a:ext uri="{FF2B5EF4-FFF2-40B4-BE49-F238E27FC236}">
                <a16:creationId xmlns:a16="http://schemas.microsoft.com/office/drawing/2014/main" id="{59600DA2-F50F-A5C3-266C-A4B5EA2A6EAF}"/>
              </a:ext>
            </a:extLst>
          </p:cNvPr>
          <p:cNvSpPr>
            <a:spLocks noGrp="1"/>
          </p:cNvSpPr>
          <p:nvPr>
            <p:ph type="body" idx="1"/>
          </p:nvPr>
        </p:nvSpPr>
        <p:spPr>
          <a:xfrm>
            <a:off x="31654" y="1058455"/>
            <a:ext cx="2998491" cy="3883768"/>
          </a:xfrm>
        </p:spPr>
        <p:txBody>
          <a:bodyPr/>
          <a:lstStyle/>
          <a:p>
            <a:pPr marL="171450" indent="-171450">
              <a:buClrTx/>
              <a:buFont typeface="Arial" panose="020B0604020202020204" pitchFamily="34" charset="0"/>
              <a:buChar char="•"/>
            </a:pPr>
            <a:r>
              <a:rPr lang="en-US" sz="1600" dirty="0" smtClean="0">
                <a:solidFill>
                  <a:schemeClr val="bg1"/>
                </a:solidFill>
              </a:rPr>
              <a:t>The number of paid apps is 7.8 percent of the total available apps. </a:t>
            </a:r>
          </a:p>
          <a:p>
            <a:pPr marL="171450" indent="-171450">
              <a:buClrTx/>
              <a:buFont typeface="Arial" panose="020B0604020202020204" pitchFamily="34" charset="0"/>
              <a:buChar char="•"/>
            </a:pPr>
            <a:r>
              <a:rPr lang="en-US" sz="1600" dirty="0" smtClean="0">
                <a:solidFill>
                  <a:schemeClr val="bg1"/>
                </a:solidFill>
              </a:rPr>
              <a:t>The average install of paid apps is 0.9 percent of the average install of all apps.</a:t>
            </a:r>
          </a:p>
          <a:p>
            <a:pPr marL="171450" indent="-171450">
              <a:buClrTx/>
              <a:buFont typeface="Arial" panose="020B0604020202020204" pitchFamily="34" charset="0"/>
              <a:buChar char="•"/>
            </a:pPr>
            <a:r>
              <a:rPr lang="en-US" sz="1600" dirty="0" smtClean="0">
                <a:solidFill>
                  <a:schemeClr val="bg1"/>
                </a:solidFill>
              </a:rPr>
              <a:t>Since the percentage of available free apps is lesser than the percentage of average install of free apps therefore the free apps are in more demand as compared to paid apps.</a:t>
            </a:r>
            <a:endParaRPr lang="en-US" sz="1600" dirty="0">
              <a:solidFill>
                <a:schemeClr val="bg1"/>
              </a:solidFill>
            </a:endParaRPr>
          </a:p>
        </p:txBody>
      </p:sp>
      <p:pic>
        <p:nvPicPr>
          <p:cNvPr id="4" name="Picture 3">
            <a:extLst>
              <a:ext uri="{FF2B5EF4-FFF2-40B4-BE49-F238E27FC236}">
                <a16:creationId xmlns:a16="http://schemas.microsoft.com/office/drawing/2014/main" id="{C8859239-6BE6-AF35-860F-8F68EDEA5B42}"/>
              </a:ext>
            </a:extLst>
          </p:cNvPr>
          <p:cNvPicPr>
            <a:picLocks noChangeAspect="1"/>
          </p:cNvPicPr>
          <p:nvPr/>
        </p:nvPicPr>
        <p:blipFill>
          <a:blip r:embed="rId3"/>
          <a:stretch>
            <a:fillRect/>
          </a:stretch>
        </p:blipFill>
        <p:spPr>
          <a:xfrm>
            <a:off x="7038726" y="3773176"/>
            <a:ext cx="1559586" cy="1169047"/>
          </a:xfrm>
          <a:prstGeom prst="rect">
            <a:avLst/>
          </a:prstGeom>
        </p:spPr>
      </p:pic>
      <p:pic>
        <p:nvPicPr>
          <p:cNvPr id="1028" name="Picture 4">
            <a:extLst>
              <a:ext uri="{FF2B5EF4-FFF2-40B4-BE49-F238E27FC236}">
                <a16:creationId xmlns:a16="http://schemas.microsoft.com/office/drawing/2014/main" id="{77B4CE95-9391-664D-4CEA-318E354AE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422" y="1315132"/>
            <a:ext cx="5798287" cy="24580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2454" y="207687"/>
            <a:ext cx="2250937" cy="523220"/>
          </a:xfrm>
          <a:prstGeom prst="rect">
            <a:avLst/>
          </a:prstGeom>
        </p:spPr>
        <p:txBody>
          <a:bodyPr wrap="none">
            <a:spAutoFit/>
          </a:bodyPr>
          <a:lstStyle/>
          <a:p>
            <a:r>
              <a:rPr lang="en-US" sz="2800" b="1" dirty="0">
                <a:solidFill>
                  <a:schemeClr val="tx1"/>
                </a:solidFill>
                <a:latin typeface="Bahnschrift" pitchFamily="34" charset="0"/>
              </a:rPr>
              <a:t>EDA(</a:t>
            </a:r>
            <a:r>
              <a:rPr lang="en-US" sz="2800" b="1" dirty="0" err="1">
                <a:solidFill>
                  <a:schemeClr val="tx1"/>
                </a:solidFill>
                <a:latin typeface="Bahnschrift" pitchFamily="34" charset="0"/>
              </a:rPr>
              <a:t>Contd</a:t>
            </a:r>
            <a:r>
              <a:rPr lang="en-US" sz="2800" b="1" dirty="0">
                <a:solidFill>
                  <a:schemeClr val="tx1"/>
                </a:solidFill>
                <a:latin typeface="Bahnschrift" pitchFamily="34" charset="0"/>
              </a:rPr>
              <a:t>…)</a:t>
            </a:r>
            <a:endParaRPr lang="en-IN" sz="2800" dirty="0">
              <a:solidFill>
                <a:schemeClr val="tx1"/>
              </a:solidFill>
            </a:endParaRPr>
          </a:p>
        </p:txBody>
      </p:sp>
    </p:spTree>
    <p:extLst>
      <p:ext uri="{BB962C8B-B14F-4D97-AF65-F5344CB8AC3E}">
        <p14:creationId xmlns:p14="http://schemas.microsoft.com/office/powerpoint/2010/main" val="299526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EDA(</a:t>
            </a:r>
            <a:r>
              <a:rPr lang="en-US" sz="2800" b="1" dirty="0" err="1" smtClean="0">
                <a:latin typeface="Bahnschrift" pitchFamily="34" charset="0"/>
              </a:rPr>
              <a:t>Contd</a:t>
            </a:r>
            <a:r>
              <a:rPr lang="en-US" sz="2800" b="1" dirty="0" smtClean="0">
                <a:latin typeface="Bahnschrift" pitchFamily="34" charset="0"/>
              </a:rPr>
              <a:t>…)</a:t>
            </a:r>
            <a:r>
              <a:rPr lang="en-US" sz="2800" b="1" dirty="0">
                <a:latin typeface="Bahnschrift" pitchFamily="34" charset="0"/>
              </a:rPr>
              <a:t/>
            </a:r>
            <a:br>
              <a:rPr lang="en-US" sz="2800" b="1" dirty="0">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The count of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applications in each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category differentiated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by their type:</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Top 3 category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of paid apps and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free apps are same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Family, Tools and game.</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endParaRPr lang="en-US" sz="2400" dirty="0">
              <a:latin typeface="Bahnschrift" pitchFamily="34" charset="0"/>
            </a:endParaRPr>
          </a:p>
        </p:txBody>
      </p:sp>
      <p:pic>
        <p:nvPicPr>
          <p:cNvPr id="6146" name="Picture 2" descr="C:\Users\ys\OneDrive\Desktop\Count of applications in each category.PNG"/>
          <p:cNvPicPr>
            <a:picLocks noChangeAspect="1" noChangeArrowheads="1"/>
          </p:cNvPicPr>
          <p:nvPr/>
        </p:nvPicPr>
        <p:blipFill>
          <a:blip r:embed="rId2"/>
          <a:srcRect/>
          <a:stretch>
            <a:fillRect/>
          </a:stretch>
        </p:blipFill>
        <p:spPr bwMode="auto">
          <a:xfrm>
            <a:off x="3274141" y="581025"/>
            <a:ext cx="5869859" cy="45624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itle 1">
            <a:extLst>
              <a:ext uri="{FF2B5EF4-FFF2-40B4-BE49-F238E27FC236}">
                <a16:creationId xmlns:a16="http://schemas.microsoft.com/office/drawing/2014/main" id="{955502D1-3223-F8F7-454D-34516C782032}"/>
              </a:ext>
            </a:extLst>
          </p:cNvPr>
          <p:cNvSpPr>
            <a:spLocks noGrp="1"/>
          </p:cNvSpPr>
          <p:nvPr>
            <p:ph type="title"/>
          </p:nvPr>
        </p:nvSpPr>
        <p:spPr>
          <a:xfrm>
            <a:off x="1689376" y="707759"/>
            <a:ext cx="8521700" cy="609600"/>
          </a:xfrm>
        </p:spPr>
        <p:txBody>
          <a:bodyPr/>
          <a:lstStyle/>
          <a:p>
            <a:pPr algn="ctr"/>
            <a:r>
              <a:rPr lang="en-US" sz="2000" b="1" dirty="0">
                <a:solidFill>
                  <a:srgbClr val="CC0000"/>
                </a:solidFill>
                <a:latin typeface="+mj-lt"/>
                <a:ea typeface="Montserrat"/>
                <a:cs typeface="Montserrat"/>
                <a:sym typeface="Montserrat"/>
              </a:rPr>
              <a:t>Correlation between various parameters.</a:t>
            </a:r>
            <a:endParaRPr lang="en-US" sz="2000" b="1" dirty="0">
              <a:solidFill>
                <a:srgbClr val="CC0000"/>
              </a:solidFill>
              <a:effectLst/>
              <a:latin typeface="+mj-lt"/>
            </a:endParaRPr>
          </a:p>
        </p:txBody>
      </p:sp>
      <p:sp>
        <p:nvSpPr>
          <p:cNvPr id="6" name="TextBox 5">
            <a:extLst>
              <a:ext uri="{FF2B5EF4-FFF2-40B4-BE49-F238E27FC236}">
                <a16:creationId xmlns:a16="http://schemas.microsoft.com/office/drawing/2014/main" id="{0839C3C9-BC28-6226-6810-5330FEB487E1}"/>
              </a:ext>
            </a:extLst>
          </p:cNvPr>
          <p:cNvSpPr txBox="1"/>
          <p:nvPr/>
        </p:nvSpPr>
        <p:spPr>
          <a:xfrm>
            <a:off x="-663" y="1012559"/>
            <a:ext cx="3380078" cy="3539430"/>
          </a:xfrm>
          <a:prstGeom prst="rect">
            <a:avLst/>
          </a:prstGeom>
          <a:noFill/>
        </p:spPr>
        <p:txBody>
          <a:bodyPr wrap="square">
            <a:spAutoFit/>
          </a:bodyPr>
          <a:lstStyle/>
          <a:p>
            <a:pPr marL="171450" indent="-171450">
              <a:buFontTx/>
              <a:buChar char="-"/>
            </a:pPr>
            <a:r>
              <a:rPr lang="en-US" dirty="0" smtClean="0">
                <a:solidFill>
                  <a:schemeClr val="bg1"/>
                </a:solidFill>
                <a:latin typeface="Bahnschrift" pitchFamily="34" charset="0"/>
              </a:rPr>
              <a:t>The </a:t>
            </a:r>
            <a:r>
              <a:rPr lang="en-US" dirty="0">
                <a:solidFill>
                  <a:schemeClr val="bg1"/>
                </a:solidFill>
                <a:latin typeface="Bahnschrift" pitchFamily="34" charset="0"/>
              </a:rPr>
              <a:t>Reviews and Installs columns have a strong positive correlation. This shows that higher the install the higher will be the reviews.</a:t>
            </a:r>
          </a:p>
          <a:p>
            <a:pPr marL="171450" indent="-171450">
              <a:buFontTx/>
              <a:buChar char="-"/>
            </a:pPr>
            <a:r>
              <a:rPr lang="en-US" dirty="0">
                <a:solidFill>
                  <a:schemeClr val="bg1"/>
                </a:solidFill>
                <a:latin typeface="Bahnschrift" pitchFamily="34" charset="0"/>
              </a:rPr>
              <a:t>Price is slightly inversely connected to Rating, Reviews, and Installs. This means that as the app's price rises, the average rating, total number of reviews, and Installs decrease significantly.</a:t>
            </a:r>
          </a:p>
          <a:p>
            <a:pPr marL="171450" indent="-171450">
              <a:buFontTx/>
              <a:buChar char="-"/>
            </a:pPr>
            <a:r>
              <a:rPr lang="en-US" dirty="0">
                <a:solidFill>
                  <a:schemeClr val="bg1"/>
                </a:solidFill>
                <a:latin typeface="Bahnschrift" pitchFamily="34" charset="0"/>
              </a:rPr>
              <a:t>The Rating column has a minor positive correlation with the Installs and Reviews columns. This suggests that as the average user rating rises, so will the number of app installs and reviews</a:t>
            </a:r>
            <a:r>
              <a:rPr lang="en-US" dirty="0"/>
              <a:t>.</a:t>
            </a:r>
          </a:p>
        </p:txBody>
      </p:sp>
      <p:pic>
        <p:nvPicPr>
          <p:cNvPr id="2050" name="Picture 2">
            <a:extLst>
              <a:ext uri="{FF2B5EF4-FFF2-40B4-BE49-F238E27FC236}">
                <a16:creationId xmlns:a16="http://schemas.microsoft.com/office/drawing/2014/main" id="{332D1DB4-4B17-E60F-305B-8DAD77504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615" y="1351833"/>
            <a:ext cx="5119222" cy="28579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391" y="-1103"/>
            <a:ext cx="2250937" cy="523220"/>
          </a:xfrm>
          <a:prstGeom prst="rect">
            <a:avLst/>
          </a:prstGeom>
        </p:spPr>
        <p:txBody>
          <a:bodyPr wrap="none">
            <a:spAutoFit/>
          </a:bodyPr>
          <a:lstStyle/>
          <a:p>
            <a:r>
              <a:rPr lang="en-US" sz="2800" b="1" dirty="0">
                <a:solidFill>
                  <a:schemeClr val="tx1"/>
                </a:solidFill>
                <a:latin typeface="Bahnschrift" pitchFamily="34" charset="0"/>
              </a:rPr>
              <a:t>EDA(</a:t>
            </a:r>
            <a:r>
              <a:rPr lang="en-US" sz="2800" b="1" dirty="0" err="1">
                <a:solidFill>
                  <a:schemeClr val="tx1"/>
                </a:solidFill>
                <a:latin typeface="Bahnschrift" pitchFamily="34" charset="0"/>
              </a:rPr>
              <a:t>Contd</a:t>
            </a:r>
            <a:r>
              <a:rPr lang="en-US" sz="2800" b="1" dirty="0">
                <a:solidFill>
                  <a:schemeClr val="tx1"/>
                </a:solidFill>
                <a:latin typeface="Bahnschrift" pitchFamily="34" charset="0"/>
              </a:rPr>
              <a:t>…)</a:t>
            </a:r>
            <a:endParaRPr lang="en-IN" sz="2800" dirty="0">
              <a:solidFill>
                <a:schemeClr val="tx1"/>
              </a:solidFill>
            </a:endParaRPr>
          </a:p>
        </p:txBody>
      </p:sp>
    </p:spTree>
    <p:extLst>
      <p:ext uri="{BB962C8B-B14F-4D97-AF65-F5344CB8AC3E}">
        <p14:creationId xmlns:p14="http://schemas.microsoft.com/office/powerpoint/2010/main" val="56107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EDA(Contd…)</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Overall users review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Sentiments are 64% Positive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20% Negative and 16% Neutral.</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t>
            </a: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endParaRPr lang="en-US" sz="2400" dirty="0">
              <a:solidFill>
                <a:schemeClr val="bg1"/>
              </a:solidFill>
              <a:latin typeface="Bahnschrift" pitchFamily="34" charset="0"/>
            </a:endParaRPr>
          </a:p>
        </p:txBody>
      </p:sp>
      <p:pic>
        <p:nvPicPr>
          <p:cNvPr id="7170" name="Picture 2" descr="C:\Users\ys\OneDrive\Desktop\Pie chart reviews.PNG"/>
          <p:cNvPicPr>
            <a:picLocks noChangeAspect="1" noChangeArrowheads="1"/>
          </p:cNvPicPr>
          <p:nvPr/>
        </p:nvPicPr>
        <p:blipFill>
          <a:blip r:embed="rId2"/>
          <a:srcRect/>
          <a:stretch>
            <a:fillRect/>
          </a:stretch>
        </p:blipFill>
        <p:spPr bwMode="auto">
          <a:xfrm>
            <a:off x="4237703" y="793967"/>
            <a:ext cx="4906297" cy="36993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5189" y="1858183"/>
            <a:ext cx="2751083" cy="2554545"/>
          </a:xfrm>
          <a:prstGeom prst="rect">
            <a:avLst/>
          </a:prstGeom>
        </p:spPr>
        <p:txBody>
          <a:bodyPr wrap="square">
            <a:spAutoFit/>
          </a:bodyPr>
          <a:lstStyle/>
          <a:p>
            <a:r>
              <a:rPr lang="en-GB" sz="2000" dirty="0" smtClean="0">
                <a:latin typeface="Times New Roman" panose="02020603050405020304" pitchFamily="18" charset="0"/>
                <a:cs typeface="Times New Roman" panose="02020603050405020304" pitchFamily="18" charset="0"/>
              </a:rPr>
              <a:t>Sentiment subjectivity is not always proportional to sentiment polarity.</a:t>
            </a:r>
          </a:p>
          <a:p>
            <a:r>
              <a:rPr lang="en-GB" sz="2000" dirty="0" smtClean="0">
                <a:latin typeface="Times New Roman" panose="02020603050405020304" pitchFamily="18" charset="0"/>
                <a:cs typeface="Times New Roman" panose="02020603050405020304" pitchFamily="18" charset="0"/>
              </a:rPr>
              <a:t>But in maximum number of cases, it shows a proportional behaviour when variance is too high or low.</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35189" y="273844"/>
            <a:ext cx="6384272" cy="600164"/>
          </a:xfrm>
          <a:prstGeom prst="rect">
            <a:avLst/>
          </a:prstGeom>
        </p:spPr>
        <p:txBody>
          <a:bodyPr wrap="square">
            <a:spAutoFit/>
          </a:bodyPr>
          <a:lstStyle/>
          <a:p>
            <a:r>
              <a:rPr lang="en-GB" sz="3300" dirty="0">
                <a:solidFill>
                  <a:srgbClr val="C00000"/>
                </a:solidFill>
                <a:latin typeface="Arial Black" panose="020B0A04020102020204" pitchFamily="34" charset="0"/>
              </a:rPr>
              <a:t>IMPORTANT FINDINGS:-</a:t>
            </a:r>
            <a:endParaRPr lang="en-IN" sz="3300" dirty="0">
              <a:solidFill>
                <a:srgbClr val="C00000"/>
              </a:solidFill>
              <a:latin typeface="Arial Black" panose="020B0A04020102020204" pitchFamily="34" charset="0"/>
            </a:endParaRPr>
          </a:p>
        </p:txBody>
      </p:sp>
      <p:grpSp>
        <p:nvGrpSpPr>
          <p:cNvPr id="8" name="object 2"/>
          <p:cNvGrpSpPr/>
          <p:nvPr/>
        </p:nvGrpSpPr>
        <p:grpSpPr>
          <a:xfrm>
            <a:off x="635" y="1108492"/>
            <a:ext cx="9143365" cy="121219"/>
            <a:chOff x="0" y="774954"/>
            <a:chExt cx="9144000" cy="107441"/>
          </a:xfrm>
        </p:grpSpPr>
        <p:pic>
          <p:nvPicPr>
            <p:cNvPr id="9" name="object 3"/>
            <p:cNvPicPr/>
            <p:nvPr/>
          </p:nvPicPr>
          <p:blipFill>
            <a:blip r:embed="rId2" cstate="print"/>
            <a:stretch>
              <a:fillRect/>
            </a:stretch>
          </p:blipFill>
          <p:spPr>
            <a:xfrm>
              <a:off x="0" y="774954"/>
              <a:ext cx="9144000" cy="107441"/>
            </a:xfrm>
            <a:prstGeom prst="rect">
              <a:avLst/>
            </a:prstGeom>
          </p:spPr>
        </p:pic>
        <p:sp>
          <p:nvSpPr>
            <p:cNvPr id="10"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sz="1050"/>
            </a:p>
          </p:txBody>
        </p:sp>
      </p:grpSp>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8361284" y="273844"/>
            <a:ext cx="308132" cy="3081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427" y="1464195"/>
            <a:ext cx="5591276" cy="3112669"/>
          </a:xfrm>
          <a:prstGeom prst="rect">
            <a:avLst/>
          </a:prstGeom>
        </p:spPr>
      </p:pic>
    </p:spTree>
    <p:extLst>
      <p:ext uri="{BB962C8B-B14F-4D97-AF65-F5344CB8AC3E}">
        <p14:creationId xmlns:p14="http://schemas.microsoft.com/office/powerpoint/2010/main" val="4268454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600" b="1" dirty="0" smtClean="0">
                <a:latin typeface="Bahnschrift" pitchFamily="34" charset="0"/>
              </a:rPr>
              <a:t/>
            </a:r>
            <a:br>
              <a:rPr lang="en-US" sz="2600" b="1" dirty="0" smtClean="0">
                <a:latin typeface="Bahnschrift" pitchFamily="34" charset="0"/>
              </a:rPr>
            </a:br>
            <a:r>
              <a:rPr lang="en-US" sz="2600" b="1" dirty="0" smtClean="0">
                <a:latin typeface="Bahnschrift" pitchFamily="34" charset="0"/>
              </a:rPr>
              <a:t>DISCUSSION OF GOOGLE PLAY STORE DATASET WILL</a:t>
            </a:r>
            <a:br>
              <a:rPr lang="en-US" sz="2600" b="1" dirty="0" smtClean="0">
                <a:latin typeface="Bahnschrift" pitchFamily="34" charset="0"/>
              </a:rPr>
            </a:br>
            <a:r>
              <a:rPr lang="en-US" sz="2600" b="1" dirty="0" smtClean="0">
                <a:latin typeface="Bahnschrift" pitchFamily="34" charset="0"/>
              </a:rPr>
              <a:t>INVOLVE VARIOUS STEPS SUCH AS:</a:t>
            </a:r>
            <a:r>
              <a:rPr lang="en-US" sz="2400" b="1" dirty="0" smtClean="0">
                <a:latin typeface="Bahnschrift" pitchFamily="34" charset="0"/>
              </a:rPr>
              <a:t/>
            </a:r>
            <a:br>
              <a:rPr lang="en-US" sz="2400" b="1" dirty="0" smtClean="0">
                <a:latin typeface="Bahnschrift" pitchFamily="34" charset="0"/>
              </a:rPr>
            </a:br>
            <a:r>
              <a:rPr lang="en-US" sz="2200" dirty="0">
                <a:solidFill>
                  <a:schemeClr val="bg1"/>
                </a:solidFill>
                <a:latin typeface="Bahnschrift" pitchFamily="34" charset="0"/>
              </a:rPr>
              <a:t/>
            </a:r>
            <a:br>
              <a:rPr lang="en-US" sz="2200" dirty="0">
                <a:solidFill>
                  <a:schemeClr val="bg1"/>
                </a:solidFill>
                <a:latin typeface="Bahnschrift" pitchFamily="34" charset="0"/>
              </a:rPr>
            </a:br>
            <a:r>
              <a:rPr lang="en-US" sz="2200" dirty="0">
                <a:solidFill>
                  <a:schemeClr val="bg1"/>
                </a:solidFill>
                <a:latin typeface="Bahnschrift" pitchFamily="34" charset="0"/>
              </a:rPr>
              <a:t>-&gt; </a:t>
            </a:r>
            <a:r>
              <a:rPr lang="en-US" sz="2200" dirty="0" smtClean="0">
                <a:solidFill>
                  <a:schemeClr val="bg1"/>
                </a:solidFill>
                <a:latin typeface="Bahnschrift" pitchFamily="34" charset="0"/>
              </a:rPr>
              <a:t>Introduction</a:t>
            </a:r>
            <a:r>
              <a:rPr lang="en-US" sz="2200" dirty="0">
                <a:solidFill>
                  <a:schemeClr val="bg1"/>
                </a:solidFill>
                <a:latin typeface="Bahnschrift" pitchFamily="34" charset="0"/>
              </a:rPr>
              <a:t/>
            </a:r>
            <a:br>
              <a:rPr lang="en-US" sz="2200" dirty="0">
                <a:solidFill>
                  <a:schemeClr val="bg1"/>
                </a:solidFill>
                <a:latin typeface="Bahnschrift" pitchFamily="34" charset="0"/>
              </a:rPr>
            </a:br>
            <a:r>
              <a:rPr lang="en-US" sz="2200" dirty="0">
                <a:solidFill>
                  <a:schemeClr val="bg1"/>
                </a:solidFill>
                <a:latin typeface="Bahnschrift" pitchFamily="34" charset="0"/>
              </a:rPr>
              <a:t>-&gt; Problem Statement</a:t>
            </a:r>
            <a:r>
              <a:rPr lang="en-US" sz="2200" dirty="0" smtClean="0">
                <a:solidFill>
                  <a:schemeClr val="bg1"/>
                </a:solidFill>
                <a:latin typeface="Bahnschrift" pitchFamily="34" charset="0"/>
              </a:rP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Goal of the Project</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Introduction to Data</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Data Summary</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Data Pipelining</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Exploratory analysis and visualizations</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Analysis Summary</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conclusion</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Challenges</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Q &amp; A</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
            </a:r>
            <a:br>
              <a:rPr lang="en-US" sz="2200" dirty="0" smtClean="0">
                <a:solidFill>
                  <a:schemeClr val="bg1"/>
                </a:solidFill>
                <a:latin typeface="Bahnschrift" pitchFamily="34" charset="0"/>
              </a:rPr>
            </a:br>
            <a:endParaRPr lang="en-US" sz="2200" dirty="0">
              <a:solidFill>
                <a:schemeClr val="bg1"/>
              </a:solidFill>
              <a:latin typeface="Bahnschrift"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7930"/>
            <a:ext cx="9144000" cy="5481430"/>
          </a:xfrm>
        </p:spPr>
        <p:txBody>
          <a:bodyPr/>
          <a:lstStyle/>
          <a:p>
            <a:r>
              <a:rPr lang="en-US" sz="3000" b="1" dirty="0" smtClean="0"/>
              <a:t>Conclusion</a:t>
            </a:r>
            <a:r>
              <a:rPr lang="en-US" sz="3000" dirty="0" smtClean="0"/>
              <a:t/>
            </a:r>
            <a:br>
              <a:rPr lang="en-US" sz="3000" dirty="0" smtClean="0"/>
            </a:br>
            <a:r>
              <a:rPr lang="en-US" sz="1200" dirty="0" smtClean="0"/>
              <a:t/>
            </a:r>
            <a:br>
              <a:rPr lang="en-US" sz="1200" dirty="0" smtClean="0"/>
            </a:br>
            <a:r>
              <a:rPr lang="en-US" sz="1200" dirty="0" smtClean="0">
                <a:solidFill>
                  <a:schemeClr val="accent2"/>
                </a:solidFill>
              </a:rPr>
              <a:t>❖ </a:t>
            </a:r>
            <a:r>
              <a:rPr lang="en-US" sz="1200" dirty="0">
                <a:solidFill>
                  <a:schemeClr val="accent2"/>
                </a:solidFill>
              </a:rPr>
              <a:t>The majority of users prefer free apps. The size of the app does not directly affect their decision to use paid or free apps.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The highest number of apps have been published in the Family, Games, and Tools categories on the Play store, but the highest number of installations have come from the Games category.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The apps which have the ratings above 4, are actually targeting all the people and not a certain age group.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Dating, Maps, Travel and Video Player are the categories which have received the lowest ratings from the user and we know that these apps have high human interaction.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On average the application size is in between 10 MB to 30 MB.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Medical, Family, game, Tools apps are the expensive apps.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This helps us to understand the application market and tells us as to which would be the right category to invest money to make good profits.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The sentiment does not influence the final rating of the apps because of the proportional behavior.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Popular categories have a more positive sentiment.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Positive reviews are higher than negative and neutral but the sentiment subjectivity is not always. proportional to sentiment polarity.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The pie chart of review sentiments and observe that the percentage of positive sentiments is near about 64%. </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 </a:t>
            </a:r>
            <a:r>
              <a:rPr lang="en-US" sz="1200" dirty="0">
                <a:solidFill>
                  <a:schemeClr val="accent2"/>
                </a:solidFill>
              </a:rPr>
              <a:t>Graph of sentiment subjectivity and observe the maximum number of sentiment subjectivity lies between 0.4 to 0.8. From this we can conclude that the maximum number of users give reviews to the applications, according to their experience.</a:t>
            </a:r>
            <a:endParaRPr lang="en-US" sz="1200" b="1" dirty="0">
              <a:solidFill>
                <a:schemeClr val="accent2"/>
              </a:solidFill>
              <a:latin typeface="Bahnschrift"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a:effectLst>
            <a:glow rad="228600">
              <a:schemeClr val="accent2">
                <a:satMod val="175000"/>
                <a:alpha val="40000"/>
              </a:schemeClr>
            </a:glow>
          </a:effectLst>
        </p:spPr>
        <p:txBody>
          <a:bodyPr/>
          <a:lstStyle/>
          <a:p>
            <a:pPr algn="ctr"/>
            <a:r>
              <a:rPr lang="en-US" sz="6000" b="1" dirty="0" smtClean="0">
                <a:latin typeface="Bahnschrift" pitchFamily="34" charset="0"/>
              </a:rPr>
              <a:t>THANK YOU</a:t>
            </a:r>
            <a:br>
              <a:rPr lang="en-US" sz="6000" b="1" dirty="0" smtClean="0">
                <a:latin typeface="Bahnschrift" pitchFamily="34" charset="0"/>
              </a:rPr>
            </a:br>
            <a:r>
              <a:rPr lang="en-US" sz="6000" b="1" dirty="0" smtClean="0">
                <a:latin typeface="Bahnschrift" pitchFamily="34" charset="0"/>
              </a:rPr>
              <a:t/>
            </a:r>
            <a:br>
              <a:rPr lang="en-US" sz="6000" b="1" dirty="0" smtClean="0">
                <a:latin typeface="Bahnschrift" pitchFamily="34" charset="0"/>
              </a:rPr>
            </a:br>
            <a:r>
              <a:rPr lang="en-US" sz="6000" b="1" dirty="0" smtClean="0">
                <a:latin typeface="Bahnschrift" pitchFamily="34" charset="0"/>
              </a:rPr>
              <a:t/>
            </a:r>
            <a:br>
              <a:rPr lang="en-US" sz="6000" b="1" dirty="0" smtClean="0">
                <a:latin typeface="Bahnschrift" pitchFamily="34" charset="0"/>
              </a:rPr>
            </a:br>
            <a:r>
              <a:rPr lang="en-US" sz="6000" b="1" dirty="0" smtClean="0">
                <a:solidFill>
                  <a:schemeClr val="bg1"/>
                </a:solidFill>
                <a:latin typeface="Bahnschrift" pitchFamily="34" charset="0"/>
              </a:rPr>
              <a:t>Q &amp; A</a:t>
            </a:r>
            <a:r>
              <a:rPr lang="en-US" sz="6000" b="1" dirty="0" smtClean="0">
                <a:latin typeface="Bahnschrift" pitchFamily="34" charset="0"/>
              </a:rPr>
              <a:t/>
            </a:r>
            <a:br>
              <a:rPr lang="en-US" sz="6000" b="1" dirty="0" smtClean="0">
                <a:latin typeface="Bahnschrift" pitchFamily="34" charset="0"/>
              </a:rPr>
            </a:br>
            <a:endParaRPr lang="en-US" sz="6000" b="1" dirty="0">
              <a:latin typeface="Bahnschrift" pitchFamily="34" charset="0"/>
            </a:endParaRPr>
          </a:p>
        </p:txBody>
      </p:sp>
      <p:sp>
        <p:nvSpPr>
          <p:cNvPr id="5" name="Rectangle 4"/>
          <p:cNvSpPr/>
          <p:nvPr/>
        </p:nvSpPr>
        <p:spPr>
          <a:xfrm>
            <a:off x="0" y="2172929"/>
            <a:ext cx="9144000" cy="108155"/>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407" y="137754"/>
            <a:ext cx="7886700" cy="994172"/>
          </a:xfrm>
        </p:spPr>
        <p:txBody>
          <a:bodyPr>
            <a:normAutofit/>
          </a:bodyPr>
          <a:lstStyle/>
          <a:p>
            <a:r>
              <a:rPr lang="en-GB" b="1" dirty="0" smtClean="0">
                <a:solidFill>
                  <a:srgbClr val="C00000"/>
                </a:solidFill>
                <a:latin typeface="Arial Black" panose="020B0A04020102020204" pitchFamily="34" charset="0"/>
              </a:rPr>
              <a:t>INTRODUCTION:-</a:t>
            </a:r>
            <a:endParaRPr lang="en-IN" b="1"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28650" y="1268017"/>
            <a:ext cx="7886700" cy="1989601"/>
          </a:xfrm>
        </p:spPr>
        <p:style>
          <a:lnRef idx="1">
            <a:schemeClr val="accent2"/>
          </a:lnRef>
          <a:fillRef idx="2">
            <a:schemeClr val="accent2"/>
          </a:fillRef>
          <a:effectRef idx="1">
            <a:schemeClr val="accent2"/>
          </a:effectRef>
          <a:fontRef idx="minor">
            <a:schemeClr val="dk1"/>
          </a:fontRef>
        </p:style>
        <p:txBody>
          <a:bodyPr/>
          <a:lstStyle/>
          <a:p>
            <a:pPr marL="429750" indent="-285750" algn="just">
              <a:lnSpc>
                <a:spcPct val="100000"/>
              </a:lnSpc>
              <a:buClr>
                <a:srgbClr val="000000"/>
              </a:buClr>
              <a:buFont typeface="Wingdings" panose="05000000000000000000" pitchFamily="2" charset="2"/>
              <a:buChar char="Ø"/>
            </a:pPr>
            <a:r>
              <a:rPr lang="en-US" sz="1300" spc="-1" dirty="0" smtClean="0">
                <a:solidFill>
                  <a:schemeClr val="accent5">
                    <a:lumMod val="50000"/>
                  </a:schemeClr>
                </a:solidFill>
                <a:latin typeface="Verdana" panose="020B0604030504040204" pitchFamily="34" charset="0"/>
                <a:ea typeface="Verdana" panose="020B0604030504040204" pitchFamily="34" charset="0"/>
              </a:rPr>
              <a:t> </a:t>
            </a:r>
            <a:r>
              <a:rPr lang="en-US" sz="1500" spc="-1" dirty="0" smtClean="0">
                <a:solidFill>
                  <a:schemeClr val="accent5">
                    <a:lumMod val="50000"/>
                  </a:schemeClr>
                </a:solidFill>
                <a:latin typeface="Verdana" panose="020B0604030504040204" pitchFamily="34" charset="0"/>
                <a:ea typeface="Verdana" panose="020B0604030504040204" pitchFamily="34" charset="0"/>
              </a:rPr>
              <a:t>Android is the most popular operating system in the world, with over 2.5 billion active users spanning over 190 countries.</a:t>
            </a:r>
            <a:endParaRPr lang="en-IN" sz="1500" spc="-1" dirty="0" smtClean="0">
              <a:solidFill>
                <a:schemeClr val="accent5">
                  <a:lumMod val="50000"/>
                </a:schemeClr>
              </a:solidFill>
              <a:latin typeface="Verdana" panose="020B0604030504040204" pitchFamily="34" charset="0"/>
              <a:ea typeface="Verdana" panose="020B0604030504040204" pitchFamily="34" charset="0"/>
            </a:endParaRPr>
          </a:p>
          <a:p>
            <a:pPr marL="429750" indent="-285750" algn="just">
              <a:lnSpc>
                <a:spcPct val="100000"/>
              </a:lnSpc>
              <a:buClr>
                <a:srgbClr val="000000"/>
              </a:buClr>
              <a:buFont typeface="Wingdings" panose="05000000000000000000" pitchFamily="2" charset="2"/>
              <a:buChar char="Ø"/>
            </a:pPr>
            <a:r>
              <a:rPr lang="en-US" sz="1500" spc="-1" dirty="0" smtClean="0">
                <a:solidFill>
                  <a:schemeClr val="accent5">
                    <a:lumMod val="50000"/>
                  </a:schemeClr>
                </a:solidFill>
                <a:latin typeface="Verdana" panose="020B0604030504040204" pitchFamily="34" charset="0"/>
                <a:ea typeface="Verdana" panose="020B0604030504040204" pitchFamily="34" charset="0"/>
              </a:rPr>
              <a:t> Google Play was launched on March 6, 2012, bringing together Android Market marking a shift in Google's digital distribution strategy .</a:t>
            </a:r>
            <a:endParaRPr lang="en-IN" sz="1500" spc="-1" dirty="0" smtClean="0">
              <a:solidFill>
                <a:schemeClr val="accent5">
                  <a:lumMod val="50000"/>
                </a:schemeClr>
              </a:solidFill>
              <a:latin typeface="Verdana" panose="020B0604030504040204" pitchFamily="34" charset="0"/>
              <a:ea typeface="Verdana" panose="020B0604030504040204" pitchFamily="34" charset="0"/>
            </a:endParaRPr>
          </a:p>
          <a:p>
            <a:pPr marL="429750" indent="-285750" algn="just">
              <a:lnSpc>
                <a:spcPct val="100000"/>
              </a:lnSpc>
              <a:buClr>
                <a:srgbClr val="000000"/>
              </a:buClr>
              <a:buFont typeface="Wingdings" panose="05000000000000000000" pitchFamily="2" charset="2"/>
              <a:buChar char="Ø"/>
            </a:pPr>
            <a:r>
              <a:rPr lang="en-US" sz="1500" spc="-1" dirty="0" smtClean="0">
                <a:solidFill>
                  <a:schemeClr val="accent5">
                    <a:lumMod val="50000"/>
                  </a:schemeClr>
                </a:solidFill>
                <a:latin typeface="Verdana" panose="020B0604030504040204" pitchFamily="34" charset="0"/>
                <a:ea typeface="Verdana" panose="020B0604030504040204" pitchFamily="34" charset="0"/>
              </a:rPr>
              <a:t> Android is the dominant mobile operating system today more than 85% of all mobile devices running Google’s OS. The Google Play Store is the largest and most popular Android app store. </a:t>
            </a:r>
            <a:endParaRPr lang="en-IN" sz="1500" spc="-1" dirty="0" smtClean="0">
              <a:solidFill>
                <a:schemeClr val="accent5">
                  <a:lumMod val="50000"/>
                </a:schemeClr>
              </a:solidFill>
              <a:latin typeface="Verdana" panose="020B0604030504040204" pitchFamily="34" charset="0"/>
              <a:ea typeface="Verdana" panose="020B0604030504040204" pitchFamily="34" charset="0"/>
            </a:endParaRPr>
          </a:p>
          <a:p>
            <a:pPr marL="429750" indent="-285750" algn="just">
              <a:lnSpc>
                <a:spcPct val="100000"/>
              </a:lnSpc>
              <a:buClr>
                <a:srgbClr val="000000"/>
              </a:buClr>
              <a:buFont typeface="Wingdings" panose="05000000000000000000" pitchFamily="2" charset="2"/>
              <a:buChar char="Ø"/>
            </a:pPr>
            <a:r>
              <a:rPr lang="en-US" sz="1500" spc="-1" dirty="0" smtClean="0">
                <a:solidFill>
                  <a:schemeClr val="accent5">
                    <a:lumMod val="50000"/>
                  </a:schemeClr>
                </a:solidFill>
                <a:latin typeface="Verdana" panose="020B0604030504040204" pitchFamily="34" charset="0"/>
                <a:ea typeface="Verdana" panose="020B0604030504040204" pitchFamily="34" charset="0"/>
              </a:rPr>
              <a:t> There are more than 3.04 million apps found on Google Play Store.</a:t>
            </a:r>
          </a:p>
        </p:txBody>
      </p:sp>
      <p:pic>
        <p:nvPicPr>
          <p:cNvPr id="17" name="object 3"/>
          <p:cNvPicPr/>
          <p:nvPr/>
        </p:nvPicPr>
        <p:blipFill>
          <a:blip r:embed="rId2" cstate="print"/>
          <a:stretch>
            <a:fillRect/>
          </a:stretch>
        </p:blipFill>
        <p:spPr>
          <a:xfrm>
            <a:off x="0" y="874331"/>
            <a:ext cx="9143365" cy="121219"/>
          </a:xfrm>
          <a:prstGeom prst="rect">
            <a:avLst/>
          </a:prstGeom>
        </p:spPr>
      </p:pic>
      <p:grpSp>
        <p:nvGrpSpPr>
          <p:cNvPr id="18" name="object 2"/>
          <p:cNvGrpSpPr/>
          <p:nvPr/>
        </p:nvGrpSpPr>
        <p:grpSpPr>
          <a:xfrm>
            <a:off x="0" y="874617"/>
            <a:ext cx="9143365" cy="121219"/>
            <a:chOff x="0" y="774954"/>
            <a:chExt cx="9144000" cy="107441"/>
          </a:xfrm>
        </p:grpSpPr>
        <p:pic>
          <p:nvPicPr>
            <p:cNvPr id="19" name="object 3"/>
            <p:cNvPicPr/>
            <p:nvPr/>
          </p:nvPicPr>
          <p:blipFill>
            <a:blip r:embed="rId2" cstate="print"/>
            <a:stretch>
              <a:fillRect/>
            </a:stretch>
          </p:blipFill>
          <p:spPr>
            <a:xfrm>
              <a:off x="0" y="774954"/>
              <a:ext cx="9144000" cy="107441"/>
            </a:xfrm>
            <a:prstGeom prst="rect">
              <a:avLst/>
            </a:prstGeom>
          </p:spPr>
        </p:pic>
        <p:sp>
          <p:nvSpPr>
            <p:cNvPr id="20" name="object 4"/>
            <p:cNvSpPr/>
            <p:nvPr/>
          </p:nvSpPr>
          <p:spPr>
            <a:xfrm>
              <a:off x="0" y="831800"/>
              <a:ext cx="9144000" cy="0"/>
            </a:xfrm>
            <a:custGeom>
              <a:avLst/>
              <a:gdLst/>
              <a:ahLst/>
              <a:cxnLst/>
              <a:rect l="l" t="t" r="r" b="b"/>
              <a:pathLst>
                <a:path w="9144000">
                  <a:moveTo>
                    <a:pt x="0" y="0"/>
                  </a:moveTo>
                  <a:lnTo>
                    <a:pt x="9144000" y="0"/>
                  </a:lnTo>
                </a:path>
              </a:pathLst>
            </a:custGeom>
            <a:ln w="25146">
              <a:solidFill>
                <a:srgbClr val="CC0000"/>
              </a:solidFill>
            </a:ln>
          </p:spPr>
          <p:txBody>
            <a:bodyPr wrap="square" lIns="0" tIns="0" rIns="0" bIns="0" rtlCol="0"/>
            <a:lstStyle/>
            <a:p>
              <a:endParaRPr sz="1050"/>
            </a:p>
          </p:txBody>
        </p:sp>
      </p:grp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12504" t="12504" r="12504" b="12504"/>
          <a:stretch/>
        </p:blipFill>
        <p:spPr>
          <a:xfrm>
            <a:off x="8361284" y="273844"/>
            <a:ext cx="308132" cy="30813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162" y="3314700"/>
            <a:ext cx="3327169" cy="1828800"/>
          </a:xfrm>
          <a:prstGeom prst="rect">
            <a:avLst/>
          </a:prstGeom>
        </p:spPr>
      </p:pic>
      <p:pic>
        <p:nvPicPr>
          <p:cNvPr id="15" name="Picture 14">
            <a:extLst>
              <a:ext uri="{FF2B5EF4-FFF2-40B4-BE49-F238E27FC236}">
                <a16:creationId xmlns:a16="http://schemas.microsoft.com/office/drawing/2014/main" id="{EBB59840-816C-1A7C-DB22-49A29F9FD8D0}"/>
              </a:ext>
            </a:extLst>
          </p:cNvPr>
          <p:cNvPicPr>
            <a:picLocks noChangeAspect="1"/>
          </p:cNvPicPr>
          <p:nvPr/>
        </p:nvPicPr>
        <p:blipFill>
          <a:blip r:embed="rId5">
            <a:extLst>
              <a:ext uri="{837473B0-CC2E-450A-ABE3-18F120FF3D39}">
                <a1611:picAttrSrcUrl xmlns="" xmlns:a1611="http://schemas.microsoft.com/office/drawing/2016/11/main" xmlns:lc="http://schemas.openxmlformats.org/drawingml/2006/lockedCanvas" r:id="rId6"/>
              </a:ext>
            </a:extLst>
          </a:blip>
          <a:stretch>
            <a:fillRect/>
          </a:stretch>
        </p:blipFill>
        <p:spPr>
          <a:xfrm>
            <a:off x="420407" y="3257618"/>
            <a:ext cx="2662019" cy="1881118"/>
          </a:xfrm>
          <a:prstGeom prst="rect">
            <a:avLst/>
          </a:prstGeom>
        </p:spPr>
      </p:pic>
    </p:spTree>
    <p:extLst>
      <p:ext uri="{BB962C8B-B14F-4D97-AF65-F5344CB8AC3E}">
        <p14:creationId xmlns:p14="http://schemas.microsoft.com/office/powerpoint/2010/main" val="3153868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s\OneDrive\Desktop\2560px-Google_Play_Store_badge_EN.svg.png"/>
          <p:cNvPicPr>
            <a:picLocks noChangeAspect="1" noChangeArrowheads="1"/>
          </p:cNvPicPr>
          <p:nvPr/>
        </p:nvPicPr>
        <p:blipFill>
          <a:blip r:embed="rId2"/>
          <a:srcRect/>
          <a:stretch>
            <a:fillRect/>
          </a:stretch>
        </p:blipFill>
        <p:spPr bwMode="auto">
          <a:xfrm>
            <a:off x="145774" y="3825161"/>
            <a:ext cx="3805968" cy="1137778"/>
          </a:xfrm>
          <a:prstGeom prst="rect">
            <a:avLst/>
          </a:prstGeom>
          <a:noFill/>
        </p:spPr>
      </p:pic>
      <p:sp>
        <p:nvSpPr>
          <p:cNvPr id="6" name="Title 4"/>
          <p:cNvSpPr txBox="1">
            <a:spLocks/>
          </p:cNvSpPr>
          <p:nvPr/>
        </p:nvSpPr>
        <p:spPr>
          <a:xfrm>
            <a:off x="484516" y="-111766"/>
            <a:ext cx="8406999" cy="12249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b="1" dirty="0" smtClean="0">
                <a:solidFill>
                  <a:srgbClr val="C00000"/>
                </a:solidFill>
                <a:latin typeface="Arial Black" panose="020B0A04020102020204" pitchFamily="34" charset="0"/>
              </a:rPr>
              <a:t>PROBLEM STATEMENT:-</a:t>
            </a:r>
            <a:endParaRPr lang="en-IN" b="1" dirty="0">
              <a:solidFill>
                <a:srgbClr val="C00000"/>
              </a:solidFill>
              <a:latin typeface="Arial Black" panose="020B0A04020102020204" pitchFamily="34" charset="0"/>
            </a:endParaRPr>
          </a:p>
        </p:txBody>
      </p:sp>
      <p:sp>
        <p:nvSpPr>
          <p:cNvPr id="7" name="Content Placeholder 5"/>
          <p:cNvSpPr txBox="1">
            <a:spLocks/>
          </p:cNvSpPr>
          <p:nvPr/>
        </p:nvSpPr>
        <p:spPr>
          <a:xfrm>
            <a:off x="145774" y="881268"/>
            <a:ext cx="8825947" cy="331513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FF0000"/>
              </a:buClr>
              <a:buFont typeface="Wingdings" panose="05000000000000000000" pitchFamily="2" charset="2"/>
              <a:buChar char="q"/>
            </a:pPr>
            <a:r>
              <a:rPr lang="en-GB" sz="1750" dirty="0" smtClean="0">
                <a:latin typeface="Times New Roman" panose="02020603050405020304" pitchFamily="18" charset="0"/>
                <a:cs typeface="Times New Roman" panose="02020603050405020304" pitchFamily="18" charset="0"/>
              </a:rPr>
              <a:t>   </a:t>
            </a:r>
            <a:r>
              <a:rPr lang="en-GB" sz="1750" dirty="0" smtClean="0">
                <a:solidFill>
                  <a:schemeClr val="accent2"/>
                </a:solidFill>
                <a:latin typeface="Times New Roman" panose="02020603050405020304" pitchFamily="18" charset="0"/>
                <a:cs typeface="Times New Roman" panose="02020603050405020304" pitchFamily="18" charset="0"/>
              </a:rPr>
              <a:t>The Play Store apps data has enormous potential to drive app-making businesses to success. </a:t>
            </a:r>
          </a:p>
          <a:p>
            <a:pPr>
              <a:buClr>
                <a:srgbClr val="FF0000"/>
              </a:buClr>
              <a:buFont typeface="Wingdings" panose="05000000000000000000" pitchFamily="2" charset="2"/>
              <a:buChar char="q"/>
            </a:pPr>
            <a:r>
              <a:rPr lang="en-GB" sz="1750" dirty="0" smtClean="0">
                <a:solidFill>
                  <a:schemeClr val="accent2"/>
                </a:solidFill>
                <a:latin typeface="Times New Roman" panose="02020603050405020304" pitchFamily="18" charset="0"/>
                <a:cs typeface="Times New Roman" panose="02020603050405020304" pitchFamily="18" charset="0"/>
              </a:rPr>
              <a:t> Actionable insights can be drawn for developers to work on and capture the Android market.</a:t>
            </a:r>
          </a:p>
          <a:p>
            <a:pPr>
              <a:buClr>
                <a:srgbClr val="FF0000"/>
              </a:buClr>
              <a:buFont typeface="Wingdings" panose="05000000000000000000" pitchFamily="2" charset="2"/>
              <a:buChar char="q"/>
            </a:pPr>
            <a:r>
              <a:rPr lang="en-GB" sz="1750" dirty="0" smtClean="0">
                <a:solidFill>
                  <a:schemeClr val="accent2"/>
                </a:solidFill>
                <a:latin typeface="Times New Roman" panose="02020603050405020304" pitchFamily="18" charset="0"/>
                <a:cs typeface="Times New Roman" panose="02020603050405020304" pitchFamily="18" charset="0"/>
              </a:rPr>
              <a:t>  Each App Containing values of the category, rating, size and much more.</a:t>
            </a:r>
          </a:p>
          <a:p>
            <a:pPr>
              <a:buClr>
                <a:srgbClr val="FF0000"/>
              </a:buClr>
              <a:buFont typeface="Wingdings" panose="05000000000000000000" pitchFamily="2" charset="2"/>
              <a:buChar char="q"/>
            </a:pPr>
            <a:r>
              <a:rPr lang="en-GB" sz="1750" dirty="0" smtClean="0">
                <a:solidFill>
                  <a:schemeClr val="accent2"/>
                </a:solidFill>
                <a:latin typeface="Times New Roman" panose="02020603050405020304" pitchFamily="18" charset="0"/>
                <a:cs typeface="Times New Roman" panose="02020603050405020304" pitchFamily="18" charset="0"/>
              </a:rPr>
              <a:t>  Another dataset contains customer reviews of the android apps.</a:t>
            </a:r>
          </a:p>
          <a:p>
            <a:pPr>
              <a:buClr>
                <a:srgbClr val="FF0000"/>
              </a:buClr>
              <a:buFont typeface="Wingdings" panose="05000000000000000000" pitchFamily="2" charset="2"/>
              <a:buChar char="q"/>
            </a:pPr>
            <a:r>
              <a:rPr lang="en-GB" sz="1750" dirty="0" smtClean="0">
                <a:solidFill>
                  <a:schemeClr val="accent2"/>
                </a:solidFill>
                <a:latin typeface="Times New Roman" panose="02020603050405020304" pitchFamily="18" charset="0"/>
                <a:cs typeface="Times New Roman" panose="02020603050405020304" pitchFamily="18" charset="0"/>
              </a:rPr>
              <a:t>  In user has given reviews which are measured in positive, negative, or neutral sentiment. </a:t>
            </a:r>
          </a:p>
          <a:p>
            <a:pPr>
              <a:buClr>
                <a:srgbClr val="FF0000"/>
              </a:buClr>
              <a:buFont typeface="Wingdings" panose="05000000000000000000" pitchFamily="2" charset="2"/>
              <a:buChar char="q"/>
            </a:pPr>
            <a:r>
              <a:rPr lang="en-GB" sz="1750" dirty="0">
                <a:solidFill>
                  <a:schemeClr val="accent2"/>
                </a:solidFill>
                <a:latin typeface="Times New Roman" panose="02020603050405020304" pitchFamily="18" charset="0"/>
                <a:cs typeface="Times New Roman" panose="02020603050405020304" pitchFamily="18" charset="0"/>
              </a:rPr>
              <a:t> </a:t>
            </a:r>
            <a:r>
              <a:rPr lang="en-US" sz="1750" spc="-1" dirty="0">
                <a:solidFill>
                  <a:schemeClr val="accent2"/>
                </a:solidFill>
                <a:latin typeface="Times New Roman" panose="02020603050405020304" pitchFamily="18" charset="0"/>
                <a:ea typeface="Verdana" panose="020B0604030504040204" pitchFamily="34" charset="0"/>
                <a:cs typeface="Times New Roman" panose="02020603050405020304" pitchFamily="18" charset="0"/>
              </a:rPr>
              <a:t>The purpose of our project is to gather and analyze detailed information on apps in the Google Play Store in order to provide insights on app features and the current state of the Android app market.      </a:t>
            </a:r>
            <a:endParaRPr lang="en-IN" sz="1750" spc="-1" dirty="0">
              <a:solidFill>
                <a:schemeClr val="accent2"/>
              </a:solidFill>
              <a:latin typeface="Times New Roman" panose="02020603050405020304" pitchFamily="18" charset="0"/>
              <a:ea typeface="Verdana" panose="020B0604030504040204" pitchFamily="34" charset="0"/>
              <a:cs typeface="Times New Roman" panose="02020603050405020304" pitchFamily="18" charset="0"/>
            </a:endParaRPr>
          </a:p>
          <a:p>
            <a:pPr>
              <a:buClr>
                <a:srgbClr val="FF0000"/>
              </a:buClr>
              <a:buFont typeface="Wingdings" panose="05000000000000000000" pitchFamily="2" charset="2"/>
              <a:buChar char="q"/>
            </a:pPr>
            <a:r>
              <a:rPr lang="en-GB" sz="1750" dirty="0" smtClean="0">
                <a:solidFill>
                  <a:schemeClr val="accent2"/>
                </a:solidFill>
                <a:latin typeface="Times New Roman" panose="02020603050405020304" pitchFamily="18" charset="0"/>
                <a:cs typeface="Times New Roman" panose="02020603050405020304" pitchFamily="18" charset="0"/>
              </a:rPr>
              <a:t> </a:t>
            </a:r>
            <a:r>
              <a:rPr lang="en-US" sz="1750" spc="-1" dirty="0">
                <a:solidFill>
                  <a:schemeClr val="accent2"/>
                </a:solidFill>
                <a:latin typeface="Times New Roman" panose="02020603050405020304" pitchFamily="18" charset="0"/>
                <a:ea typeface="Verdana" panose="020B0604030504040204" pitchFamily="34" charset="0"/>
                <a:cs typeface="Times New Roman" panose="02020603050405020304" pitchFamily="18" charset="0"/>
              </a:rPr>
              <a:t>The Objective of the project to Explore and analyze the data to discover key factors responsible for app engagement and success</a:t>
            </a:r>
            <a:r>
              <a:rPr lang="en-US" sz="1750" spc="-1" dirty="0">
                <a:solidFill>
                  <a:schemeClr val="accent2"/>
                </a:solidFill>
                <a:latin typeface="Times New Roman" panose="02020603050405020304" pitchFamily="18" charset="0"/>
                <a:cs typeface="Times New Roman" panose="02020603050405020304" pitchFamily="18" charset="0"/>
              </a:rPr>
              <a:t>.</a:t>
            </a:r>
            <a:endParaRPr lang="en-IN" sz="1750" spc="-1" dirty="0">
              <a:solidFill>
                <a:schemeClr val="accent2"/>
              </a:solidFill>
              <a:latin typeface="Times New Roman" panose="02020603050405020304" pitchFamily="18" charset="0"/>
              <a:cs typeface="Times New Roman" panose="02020603050405020304" pitchFamily="18" charset="0"/>
            </a:endParaRPr>
          </a:p>
          <a:p>
            <a:pPr>
              <a:buClr>
                <a:srgbClr val="FF0000"/>
              </a:buClr>
              <a:buFont typeface="Wingdings" panose="05000000000000000000" pitchFamily="2" charset="2"/>
              <a:buChar char="q"/>
            </a:pPr>
            <a:endParaRPr lang="en-GB"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2800" b="1" dirty="0" smtClean="0">
                <a:latin typeface="Bahnschrift" pitchFamily="34" charset="0"/>
              </a:rPr>
              <a:t>GOAL OF THE PROJECT</a:t>
            </a:r>
            <a:r>
              <a:rPr lang="en-US" sz="1600" b="1" dirty="0" smtClean="0">
                <a:latin typeface="Bahnschrift" pitchFamily="34" charset="0"/>
              </a:rPr>
              <a:t/>
            </a:r>
            <a:br>
              <a:rPr lang="en-US" sz="1600" b="1" dirty="0" smtClean="0">
                <a:latin typeface="Bahnschrift" pitchFamily="34" charset="0"/>
              </a:rPr>
            </a:br>
            <a:r>
              <a:rPr lang="en-US" sz="1600" dirty="0" smtClean="0">
                <a:solidFill>
                  <a:schemeClr val="bg1"/>
                </a:solidFill>
                <a:latin typeface="Bahnschrift" pitchFamily="34" charset="0"/>
              </a:rPr>
              <a:t>With around three million apps available on Google Play Store, developing apps that stand out amongst the competition poses a challenge for app developers. To differentiate themselves in this oversaturated market, they need to pinpoint essential factors that play a role in customers’ decision-making process.</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The objective of this project is to deliver insights to understand customer demands better and thus help developers to popularize the product. To clarify, the ‘popular’ in this project means a high number of installations.</a:t>
            </a:r>
            <a:r>
              <a:rPr lang="en-IN" sz="1600" dirty="0" smtClean="0">
                <a:latin typeface="Bahnschrift" pitchFamily="34" charset="0"/>
              </a:rPr>
              <a:t/>
            </a:r>
            <a:br>
              <a:rPr lang="en-IN" sz="1600" dirty="0" smtClean="0">
                <a:latin typeface="Bahnschrift" pitchFamily="34" charset="0"/>
              </a:rPr>
            </a:br>
            <a:r>
              <a:rPr lang="en-IN" sz="1600" dirty="0" smtClean="0">
                <a:latin typeface="Bahnschrift" pitchFamily="34" charset="0"/>
              </a:rPr>
              <a:t/>
            </a:r>
            <a:br>
              <a:rPr lang="en-IN" sz="1600" dirty="0" smtClean="0">
                <a:latin typeface="Bahnschrift" pitchFamily="34" charset="0"/>
              </a:rPr>
            </a:br>
            <a:r>
              <a:rPr lang="en-IN" sz="1600" dirty="0" smtClean="0"/>
              <a:t/>
            </a:r>
            <a:br>
              <a:rPr lang="en-IN" sz="16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endParaRPr lang="en-US" sz="1400" dirty="0"/>
          </a:p>
        </p:txBody>
      </p:sp>
      <p:pic>
        <p:nvPicPr>
          <p:cNvPr id="3" name="Picture 2">
            <a:extLst>
              <a:ext uri="{FF2B5EF4-FFF2-40B4-BE49-F238E27FC236}">
                <a16:creationId xmlns:a16="http://schemas.microsoft.com/office/drawing/2014/main" id="{9E01CEBF-AC9C-4363-B190-7BD78E2F5C58}"/>
              </a:ext>
            </a:extLst>
          </p:cNvPr>
          <p:cNvPicPr>
            <a:picLocks noChangeAspect="1"/>
          </p:cNvPicPr>
          <p:nvPr/>
        </p:nvPicPr>
        <p:blipFill>
          <a:blip r:embed="rId2"/>
          <a:stretch>
            <a:fillRect/>
          </a:stretch>
        </p:blipFill>
        <p:spPr>
          <a:xfrm>
            <a:off x="519545" y="2680856"/>
            <a:ext cx="3512128" cy="2273162"/>
          </a:xfrm>
          <a:prstGeom prst="rect">
            <a:avLst/>
          </a:prstGeom>
        </p:spPr>
      </p:pic>
      <p:pic>
        <p:nvPicPr>
          <p:cNvPr id="4" name="Picture 3">
            <a:extLst>
              <a:ext uri="{FF2B5EF4-FFF2-40B4-BE49-F238E27FC236}">
                <a16:creationId xmlns:a16="http://schemas.microsoft.com/office/drawing/2014/main" id="{AEDD75EA-7871-47F1-B57B-898479F2B94A}"/>
              </a:ext>
            </a:extLst>
          </p:cNvPr>
          <p:cNvPicPr>
            <a:picLocks noChangeAspect="1"/>
          </p:cNvPicPr>
          <p:nvPr/>
        </p:nvPicPr>
        <p:blipFill>
          <a:blip r:embed="rId3"/>
          <a:stretch>
            <a:fillRect/>
          </a:stretch>
        </p:blipFill>
        <p:spPr>
          <a:xfrm>
            <a:off x="5081155" y="2701637"/>
            <a:ext cx="3418609" cy="227226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000" b="1" dirty="0" smtClean="0">
                <a:latin typeface="Bahnschrift" pitchFamily="34" charset="0"/>
              </a:rPr>
              <a:t/>
            </a:r>
            <a:br>
              <a:rPr lang="en-US" sz="2000" b="1" dirty="0" smtClean="0">
                <a:latin typeface="Bahnschrift" pitchFamily="34" charset="0"/>
              </a:rPr>
            </a:br>
            <a:r>
              <a:rPr lang="en-US" sz="2800" b="1" dirty="0" smtClean="0">
                <a:latin typeface="Bahnschrift" pitchFamily="34" charset="0"/>
              </a:rPr>
              <a:t>INTRODUCTION TO DATA</a:t>
            </a: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t>
            </a:r>
            <a:r>
              <a:rPr lang="en-US" sz="2000" dirty="0" smtClean="0">
                <a:solidFill>
                  <a:schemeClr val="bg1"/>
                </a:solidFill>
                <a:latin typeface="Bahnschrift" pitchFamily="34" charset="0"/>
              </a:rPr>
              <a:t>Firstly let's get to know data. While we were analyzing the data, we used Pandas library.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info(): It informs about data columns and data types.</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head(): It returns the first five data.</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tail(): It returns the last five data.</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columns : It returns data columns</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shape : It gives number of rows and columns in a tuple.</a:t>
            </a:r>
            <a:br>
              <a:rPr lang="en-US" sz="2000" dirty="0" smtClean="0">
                <a:solidFill>
                  <a:schemeClr val="bg1"/>
                </a:solidFill>
                <a:latin typeface="Bahnschrift" pitchFamily="34" charset="0"/>
              </a:rPr>
            </a:br>
            <a:r>
              <a:rPr lang="en-US" sz="2800" dirty="0" smtClean="0">
                <a:latin typeface="Bahnschrift" pitchFamily="34" charset="0"/>
              </a:rPr>
              <a:t/>
            </a:r>
            <a:br>
              <a:rPr lang="en-US" sz="2800" dirty="0" smtClean="0">
                <a:latin typeface="Bahnschrift" pitchFamily="34" charset="0"/>
              </a:rPr>
            </a:br>
            <a:endParaRPr lang="en-US" sz="2800" dirty="0">
              <a:latin typeface="Bahnschrif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DATA SUMMARY</a:t>
            </a:r>
            <a:br>
              <a:rPr lang="en-US" sz="2400" b="1" dirty="0" smtClean="0">
                <a:latin typeface="Bahnschrift" pitchFamily="34" charset="0"/>
              </a:rPr>
            </a:br>
            <a:r>
              <a:rPr lang="en-US" sz="2400" b="1" dirty="0" smtClean="0">
                <a:latin typeface="Bahnschrift" pitchFamily="34" charset="0"/>
              </a:rPr>
              <a:t/>
            </a:r>
            <a:br>
              <a:rPr lang="en-US" sz="2400" b="1" dirty="0" smtClean="0">
                <a:latin typeface="Bahnschrift" pitchFamily="34" charset="0"/>
              </a:rPr>
            </a:br>
            <a:r>
              <a:rPr lang="en-US" sz="1400" dirty="0" smtClean="0">
                <a:solidFill>
                  <a:schemeClr val="bg1"/>
                </a:solidFill>
              </a:rPr>
              <a:t>The dataset contains details of Android applications present on Google Play Store. For analysis of the mentioned data we have used Python. Our business case is to locate the best Apps, which we measure by Review check. There are 13 includes that depict each application and an aggregate of 10841 applications. Following variables were initially included:</a:t>
            </a:r>
            <a:br>
              <a:rPr lang="en-US" sz="1400" dirty="0" smtClean="0">
                <a:solidFill>
                  <a:schemeClr val="bg1"/>
                </a:solidFill>
              </a:rPr>
            </a:br>
            <a:r>
              <a:rPr lang="en-US" sz="1400" dirty="0" smtClean="0">
                <a:solidFill>
                  <a:schemeClr val="bg1"/>
                </a:solidFill>
                <a:latin typeface="Bahnschrift" pitchFamily="34" charset="0"/>
              </a:rPr>
              <a:t>1. App – Name of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2. Category – Category of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3. Rating - Over all user rating of the app out of 5 on the Play Store </a:t>
            </a:r>
            <a:r>
              <a:rPr lang="en-US" sz="1400" dirty="0" smtClean="0">
                <a:solidFill>
                  <a:schemeClr val="accent5"/>
                </a:solidFill>
                <a:latin typeface="Bahnschrift" pitchFamily="34" charset="0"/>
              </a:rPr>
              <a:t/>
            </a:r>
            <a:br>
              <a:rPr lang="en-US" sz="1400" dirty="0" smtClean="0">
                <a:solidFill>
                  <a:schemeClr val="accent5"/>
                </a:solidFill>
                <a:latin typeface="Bahnschrift" pitchFamily="34" charset="0"/>
              </a:rPr>
            </a:br>
            <a:r>
              <a:rPr lang="en-US" sz="1400" dirty="0" smtClean="0">
                <a:solidFill>
                  <a:schemeClr val="bg1"/>
                </a:solidFill>
                <a:latin typeface="Bahnschrift" pitchFamily="34" charset="0"/>
              </a:rPr>
              <a:t>4. Size – Size of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5. Reviews – Number of user reviews for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6. Installs – Number of user downloads/installs for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7. Type – Paid or free</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8. Price – Cost of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9. Content Rating – Age group the app is targeted at</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10. Genres - An app can belong to multiple genres </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(apart from its main category)</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11. Last Updated - Date when the app was last updated on Play Store</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12. Current Ver. - Current version of the app available on Play Store</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13. Android Ver. – Minimum required android version</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endParaRPr lang="en-US" sz="1400" b="1" dirty="0">
              <a:solidFill>
                <a:schemeClr val="bg1"/>
              </a:solidFill>
              <a:latin typeface="Bahnschrift" pitchFamily="34" charset="0"/>
            </a:endParaRPr>
          </a:p>
        </p:txBody>
      </p:sp>
      <p:pic>
        <p:nvPicPr>
          <p:cNvPr id="1027" name="Picture 3" descr="C:\Users\ys\OneDrive\Desktop\featured.png"/>
          <p:cNvPicPr>
            <a:picLocks noChangeAspect="1" noChangeArrowheads="1"/>
          </p:cNvPicPr>
          <p:nvPr/>
        </p:nvPicPr>
        <p:blipFill>
          <a:blip r:embed="rId2"/>
          <a:srcRect/>
          <a:stretch>
            <a:fillRect/>
          </a:stretch>
        </p:blipFill>
        <p:spPr bwMode="auto">
          <a:xfrm>
            <a:off x="5545278" y="1702342"/>
            <a:ext cx="3598722" cy="301557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DATA PIPELINE</a:t>
            </a:r>
            <a:br>
              <a:rPr lang="en-US" sz="3200" b="1" dirty="0" smtClean="0">
                <a:latin typeface="Bahnschrift" pitchFamily="34" charset="0"/>
              </a:rPr>
            </a:br>
            <a:r>
              <a:rPr lang="en-US" sz="2400" b="1" dirty="0" smtClean="0">
                <a:latin typeface="Bahnschrift" pitchFamily="34" charset="0"/>
              </a:rPr>
              <a:t>1. DATA PREPARATION</a:t>
            </a:r>
            <a:r>
              <a:rPr lang="en-US" sz="1600" b="1" dirty="0" smtClean="0">
                <a:latin typeface="Bahnschrift" pitchFamily="34" charset="0"/>
              </a:rPr>
              <a:t/>
            </a:r>
            <a:br>
              <a:rPr lang="en-US" sz="1600" b="1" dirty="0" smtClean="0">
                <a:latin typeface="Bahnschrift" pitchFamily="34" charset="0"/>
              </a:rPr>
            </a:br>
            <a:r>
              <a:rPr lang="en-US" sz="1600" dirty="0" smtClean="0">
                <a:solidFill>
                  <a:schemeClr val="bg1"/>
                </a:solidFill>
                <a:latin typeface="Bahnschrift" pitchFamily="34" charset="0"/>
              </a:rPr>
              <a:t>It has information such as app name, category, rating, and more. And the other is a list of reviews for each app with the sentiment if that particular content of the review was positive, neutral, or negative</a:t>
            </a:r>
            <a:r>
              <a:rPr lang="en-US" sz="1600" dirty="0" smtClean="0">
                <a:solidFill>
                  <a:schemeClr val="bg1"/>
                </a:solidFill>
              </a:rPr>
              <a:t>.</a:t>
            </a:r>
            <a:br>
              <a:rPr lang="en-US" sz="1600" dirty="0" smtClean="0">
                <a:solidFill>
                  <a:schemeClr val="bg1"/>
                </a:solidFill>
              </a:rPr>
            </a:br>
            <a:r>
              <a:rPr lang="en-US" sz="1600" dirty="0" smtClean="0">
                <a:solidFill>
                  <a:schemeClr val="bg1"/>
                </a:solidFill>
              </a:rPr>
              <a:t> Data preparation is the process of cleaning and transforming </a:t>
            </a:r>
            <a:br>
              <a:rPr lang="en-US" sz="1600" dirty="0" smtClean="0">
                <a:solidFill>
                  <a:schemeClr val="bg1"/>
                </a:solidFill>
              </a:rPr>
            </a:br>
            <a:r>
              <a:rPr lang="en-US" sz="1600" dirty="0" smtClean="0">
                <a:solidFill>
                  <a:schemeClr val="bg1"/>
                </a:solidFill>
              </a:rPr>
              <a:t>raw data prior to processing and analysis. It is an important step </a:t>
            </a:r>
            <a:br>
              <a:rPr lang="en-US" sz="1600" dirty="0" smtClean="0">
                <a:solidFill>
                  <a:schemeClr val="bg1"/>
                </a:solidFill>
              </a:rPr>
            </a:br>
            <a:r>
              <a:rPr lang="en-US" sz="1600" dirty="0" smtClean="0">
                <a:solidFill>
                  <a:schemeClr val="bg1"/>
                </a:solidFill>
              </a:rPr>
              <a:t>prior to processing and often involves reformatting data, making </a:t>
            </a:r>
            <a:br>
              <a:rPr lang="en-US" sz="1600" dirty="0" smtClean="0">
                <a:solidFill>
                  <a:schemeClr val="bg1"/>
                </a:solidFill>
              </a:rPr>
            </a:br>
            <a:r>
              <a:rPr lang="en-US" sz="1600" dirty="0" smtClean="0">
                <a:solidFill>
                  <a:schemeClr val="bg1"/>
                </a:solidFill>
              </a:rPr>
              <a:t>corrections to data and the combining of data sets to enrich data</a:t>
            </a:r>
            <a:r>
              <a:rPr lang="en-US" sz="1600" dirty="0" smtClean="0">
                <a:solidFill>
                  <a:srgbClr val="002060"/>
                </a:solidFill>
              </a:rPr>
              <a:t>.</a:t>
            </a:r>
            <a:br>
              <a:rPr lang="en-US" sz="1600" dirty="0" smtClean="0">
                <a:solidFill>
                  <a:srgbClr val="002060"/>
                </a:solidFill>
              </a:rPr>
            </a:br>
            <a:r>
              <a:rPr lang="en-US" sz="1600" dirty="0" smtClean="0"/>
              <a:t/>
            </a:r>
            <a:br>
              <a:rPr lang="en-US" sz="1600" dirty="0" smtClean="0"/>
            </a:br>
            <a:r>
              <a:rPr lang="en-US" sz="2400" b="1" dirty="0" smtClean="0">
                <a:latin typeface="Bahnschrift" pitchFamily="34" charset="0"/>
              </a:rPr>
              <a:t>2. GATHERING DATA</a:t>
            </a:r>
            <a:r>
              <a:rPr lang="en-US" sz="1800" b="1" dirty="0" smtClean="0"/>
              <a:t/>
            </a:r>
            <a:br>
              <a:rPr lang="en-US" sz="1800" b="1" dirty="0" smtClean="0"/>
            </a:br>
            <a:r>
              <a:rPr lang="en-US" sz="1600" dirty="0" smtClean="0">
                <a:solidFill>
                  <a:schemeClr val="bg1"/>
                </a:solidFill>
                <a:latin typeface="Bahnschrift" pitchFamily="34" charset="0"/>
              </a:rPr>
              <a:t>This step is about getting to know the data and understanding</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what has to be done before the data becomes useful in a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particular context. This can be done by reading the CSV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file and doing initial statistical analysis. Though the dataset</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may seem to have the correct data types for each column,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we need to check it. Inconsistent data types will create</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issues while dealing with problems.</a:t>
            </a: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a:p>
        </p:txBody>
      </p:sp>
      <p:pic>
        <p:nvPicPr>
          <p:cNvPr id="3" name="Picture 2">
            <a:extLst>
              <a:ext uri="{FF2B5EF4-FFF2-40B4-BE49-F238E27FC236}">
                <a16:creationId xmlns:a16="http://schemas.microsoft.com/office/drawing/2014/main" id="{FAC5A833-5F1B-4B81-8B0D-67C4320A30D3}"/>
              </a:ext>
            </a:extLst>
          </p:cNvPr>
          <p:cNvPicPr>
            <a:picLocks noChangeAspect="1"/>
          </p:cNvPicPr>
          <p:nvPr/>
        </p:nvPicPr>
        <p:blipFill>
          <a:blip r:embed="rId2"/>
          <a:stretch>
            <a:fillRect/>
          </a:stretch>
        </p:blipFill>
        <p:spPr>
          <a:xfrm>
            <a:off x="5964382" y="1514168"/>
            <a:ext cx="3179618" cy="362933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DATA PIPELINE(Contd…)</a:t>
            </a:r>
            <a:r>
              <a:rPr lang="en-US" sz="2400" dirty="0" smtClean="0">
                <a:latin typeface="Bahnschrift" pitchFamily="34" charset="0"/>
              </a:rPr>
              <a:t/>
            </a:r>
            <a:br>
              <a:rPr lang="en-US" sz="2400" dirty="0" smtClean="0">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600" b="1" dirty="0" smtClean="0">
                <a:latin typeface="Bahnschrift" pitchFamily="34" charset="0"/>
              </a:rPr>
              <a:t>3.</a:t>
            </a:r>
            <a:r>
              <a:rPr lang="en-US" sz="1600" dirty="0" smtClean="0">
                <a:latin typeface="Bahnschrift" pitchFamily="34" charset="0"/>
              </a:rPr>
              <a:t> </a:t>
            </a:r>
            <a:r>
              <a:rPr lang="en-US" sz="2000" b="1" dirty="0" smtClean="0">
                <a:latin typeface="Bahnschrift" pitchFamily="34" charset="0"/>
              </a:rPr>
              <a:t>DATA CLEANING:</a:t>
            </a:r>
            <a:r>
              <a:rPr lang="en-US" sz="1600" dirty="0" smtClean="0">
                <a:latin typeface="Bahnschrift" pitchFamily="34" charset="0"/>
              </a:rPr>
              <a:t/>
            </a:r>
            <a:br>
              <a:rPr lang="en-US" sz="1600" dirty="0" smtClean="0">
                <a:latin typeface="Bahnschrift" pitchFamily="34" charset="0"/>
              </a:rPr>
            </a:br>
            <a:r>
              <a:rPr lang="en-US" sz="1600" dirty="0" smtClean="0">
                <a:latin typeface="Bahnschrift" pitchFamily="34" charset="0"/>
              </a:rPr>
              <a:t> </a:t>
            </a:r>
            <a:r>
              <a:rPr lang="en-US" sz="1600" dirty="0" smtClean="0">
                <a:solidFill>
                  <a:schemeClr val="bg1"/>
                </a:solidFill>
                <a:latin typeface="Bahnschrift" pitchFamily="34" charset="0"/>
              </a:rPr>
              <a:t>First, we have analyzed which information column is irrelevant to the number of installs of the app. It was done by common sense. We removed size, last updated date, current version, and android version because they are not the factor that would affect the number of installs before publishing. Also, we have removed the rating and number of reviews because they are obviously associated with app installs and would not be known before publishing. Then we also trimmed our data of any out-of-place characters.</a:t>
            </a: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600" b="1" dirty="0" smtClean="0">
                <a:latin typeface="Bahnschrift" pitchFamily="34" charset="0"/>
              </a:rPr>
              <a:t>4. </a:t>
            </a:r>
            <a:r>
              <a:rPr lang="en-US" sz="2000" b="1" dirty="0" smtClean="0">
                <a:latin typeface="Bahnschrift" pitchFamily="34" charset="0"/>
              </a:rPr>
              <a:t>DATA VISUALIZATION</a:t>
            </a:r>
            <a:r>
              <a:rPr lang="en-US" sz="1600" b="1" dirty="0" smtClean="0">
                <a:latin typeface="Bahnschrift" pitchFamily="34" charset="0"/>
              </a:rPr>
              <a:t>: </a:t>
            </a:r>
            <a:r>
              <a:rPr lang="en-US" sz="1600" dirty="0" smtClean="0">
                <a:latin typeface="Bahnschrift" pitchFamily="34" charset="0"/>
              </a:rPr>
              <a:t/>
            </a:r>
            <a:br>
              <a:rPr lang="en-US" sz="1600" dirty="0" smtClean="0">
                <a:latin typeface="Bahnschrift" pitchFamily="34" charset="0"/>
              </a:rPr>
            </a:br>
            <a:r>
              <a:rPr lang="en-US" sz="1600" dirty="0" smtClean="0">
                <a:solidFill>
                  <a:schemeClr val="bg1"/>
                </a:solidFill>
                <a:latin typeface="Bahnschrift" pitchFamily="34" charset="0"/>
              </a:rPr>
              <a:t>This can be used to get a glimpse of the distribution of the app market. This can help businesses in several ways. Apps could be targeted to a particular market. A business could analyze its approach to entering a market with more/moderate/fewer competitors. If the app holds a feature that may change the future usage of users, a data-driven business venture could launch the app in the market of more competitors to get a better hold of the market relying on that key feature and making further development. </a:t>
            </a: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600" dirty="0" smtClean="0"/>
              <a:t/>
            </a:r>
            <a:br>
              <a:rPr lang="en-US" sz="1600" dirty="0" smtClean="0"/>
            </a:br>
            <a:endParaRPr lang="en-US" sz="1600" dirty="0">
              <a:latin typeface="Bahnschrift"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TotalTime>
  <Words>476</Words>
  <Application>Microsoft Office PowerPoint</Application>
  <PresentationFormat>On-screen Show (16:9)</PresentationFormat>
  <Paragraphs>46</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Wingdings</vt:lpstr>
      <vt:lpstr>Verdana</vt:lpstr>
      <vt:lpstr>Times New Roman</vt:lpstr>
      <vt:lpstr>Arial Black</vt:lpstr>
      <vt:lpstr>Montserrat</vt:lpstr>
      <vt:lpstr>Arial</vt:lpstr>
      <vt:lpstr>Bahnschrift</vt:lpstr>
      <vt:lpstr>Simple Light</vt:lpstr>
      <vt:lpstr>            Capstone Project – 1 EDA Play Store App Review Analysis  Rupesh Tomar   </vt:lpstr>
      <vt:lpstr> DISCUSSION OF GOOGLE PLAY STORE DATASET WILL INVOLVE VARIOUS STEPS SUCH AS:  -&gt; Introduction -&gt; Problem Statement -&gt; Goal of the Project -&gt; Introduction to Data -&gt; Data Summary -&gt; Data Pipelining -&gt; Exploratory analysis and visualizations -&gt; Analysis Summary -&gt; conclusion -&gt; Challenges -&gt; Q &amp; A  </vt:lpstr>
      <vt:lpstr>INTRODUCTION:-</vt:lpstr>
      <vt:lpstr>PowerPoint Presentation</vt:lpstr>
      <vt:lpstr>    GOAL OF THE PROJECT With around three million apps available on Google Play Store, developing apps that stand out amongst the competition poses a challenge for app developers. To differentiate themselves in this oversaturated market, they need to pinpoint essential factors that play a role in customers’ decision-making process.  The objective of this project is to deliver insights to understand customer demands better and thus help developers to popularize the product. To clarify, the ‘popular’ in this project means a high number of installations.               </vt:lpstr>
      <vt:lpstr> INTRODUCTION TO DATA   Firstly let's get to know data. While we were analyzing the data, we used Pandas library.   -&gt; info(): It informs about data columns and data types.  -&gt; head(): It returns the first five data.  -&gt; tail(): It returns the last five data.  -&gt; columns : It returns data columns  -&gt; shape : It gives number of rows and columns in a tuple.  </vt:lpstr>
      <vt:lpstr> DATA SUMMARY  The dataset contains details of Android applications present on Google Play Store. For analysis of the mentioned data we have used Python. Our business case is to locate the best Apps, which we measure by Review check. There are 13 includes that depict each application and an aggregate of 10841 applications. Following variables were initially included: 1. App – Name of the app 2. Category – Category of the app 3. Rating - Over all user rating of the app out of 5 on the Play Store  4. Size – Size of app 5. Reviews – Number of user reviews for the app 6. Installs – Number of user downloads/installs for the app 7. Type – Paid or free 8. Price – Cost of the app 9. Content Rating – Age group the app is targeted at 10. Genres - An app can belong to multiple genres                       (apart from its main category) 11. Last Updated - Date when the app was last updated on Play Store 12. Current Ver. - Current version of the app available on Play Store 13. Android Ver. – Minimum required android version    </vt:lpstr>
      <vt:lpstr>        DATA PIPELINE 1. DATA PREPARATION It has information such as app name, category, rating, and more. And the other is a list of reviews for each app with the sentiment if that particular content of the review was positive, neutral, or negative.  Data preparation is the process of cleaning and transforming  raw data prior to processing and analysis. It is an important step  prior to processing and often involves reformatting data, making  corrections to data and the combining of data sets to enrich data.  2. GATHERING DATA This step is about getting to know the data and understanding what has to be done before the data becomes useful in a  particular context. This can be done by reading the CSV  file and doing initial statistical analysis. Though the dataset may seem to have the correct data types for each column,  we need to check it. Inconsistent data types will create issues while dealing with problems.                </vt:lpstr>
      <vt:lpstr>  DATA PIPELINE(Contd…)  3. DATA CLEANING:  First, we have analyzed which information column is irrelevant to the number of installs of the app. It was done by common sense. We removed size, last updated date, current version, and android version because they are not the factor that would affect the number of installs before publishing. Also, we have removed the rating and number of reviews because they are obviously associated with app installs and would not be known before publishing. Then we also trimmed our data of any out-of-place characters.  4. DATA VISUALIZATION:  This can be used to get a glimpse of the distribution of the app market. This can help businesses in several ways. Apps could be targeted to a particular market. A business could analyze its approach to entering a market with more/moderate/fewer competitors. If the app holds a feature that may change the future usage of users, a data-driven business venture could launch the app in the market of more competitors to get a better hold of the market relying on that key feature and making further development.       </vt:lpstr>
      <vt:lpstr>EDA -&gt;Top 20 apps present in the                            -&gt;Genres that are getting installed           Google play store as per their Genres.                most in top 20 Genres.             </vt:lpstr>
      <vt:lpstr>EDA(Contd…)  -&gt; Top 20 Categories:                                          -&gt;Top 20 applications based on category         </vt:lpstr>
      <vt:lpstr>EDA(Contd…)  -&gt; average Rating of apps on play store     -&gt; According to the      graph the average      rating of apps on     play store is 4.18     </vt:lpstr>
      <vt:lpstr>    EDA(Contd…) Q. How does size impact on the number of installs of any application?   -&gt; Size of the applications  present in the dataset are  in MB and KB. It is clear  from the above mentioned  plot that size may impact  the number of installations.  Bulky applications are  less installed by the user  and this applies for both  type of apps paid and free.       </vt:lpstr>
      <vt:lpstr> EDA(Contd…) -&gt; size of apps:   -&gt; From the histogram, it  can be concluded that  maximum number of  applications present in  the dataset are of small size.  0 to 10 MB.    </vt:lpstr>
      <vt:lpstr>Paid app vs Free app</vt:lpstr>
      <vt:lpstr>  EDA(Contd…) -&gt; The count of  applications in each  category differentiated  by their type:  -&gt; Top 3 category  of paid apps and  free apps are same  Family, Tools and game.     </vt:lpstr>
      <vt:lpstr>Correlation between various parameters.</vt:lpstr>
      <vt:lpstr>EDA(Contd…)  -&gt; Overall users review  Sentiments are 64% Positive  20% Negative and 16% Neutral.        </vt:lpstr>
      <vt:lpstr>PowerPoint Presentation</vt:lpstr>
      <vt:lpstr>Conclusion  ❖ The majority of users prefer free apps. The size of the app does not directly affect their decision to use paid or free apps.  ❖ The highest number of apps have been published in the Family, Games, and Tools categories on the Play store, but the highest number of installations have come from the Games category.  ❖ The apps which have the ratings above 4, are actually targeting all the people and not a certain age group.  ❖ Dating, Maps, Travel and Video Player are the categories which have received the lowest ratings from the user and we know that these apps have high human interaction.  ❖ On average the application size is in between 10 MB to 30 MB.  ❖ Medical, Family, game, Tools apps are the expensive apps.  ❖ This helps us to understand the application market and tells us as to which would be the right category to invest money to make good profits.  ❖ The sentiment does not influence the final rating of the apps because of the proportional behavior.  ❖ Popular categories have a more positive sentiment.  ❖ Positive reviews are higher than negative and neutral but the sentiment subjectivity is not always. proportional to sentiment polarity.  ❖ The pie chart of review sentiments and observe that the percentage of positive sentiments is near about 64%.  ❖ Graph of sentiment subjectivity and observe the maximum number of sentiment subjectivity lies between 0.4 to 0.8. From this we can conclude that the maximum number of users give reviews to the applications, according to their experience.</vt:lpstr>
      <vt:lpstr>THANK YOU   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1 Play Store  Project Title   </dc:title>
  <cp:lastModifiedBy>Rupesh Tomar</cp:lastModifiedBy>
  <cp:revision>98</cp:revision>
  <dcterms:modified xsi:type="dcterms:W3CDTF">2022-09-10T09:43:46Z</dcterms:modified>
</cp:coreProperties>
</file>