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5" d="100"/>
          <a:sy n="65" d="100"/>
        </p:scale>
        <p:origin x="-918"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[Book1 (1).xlsx]Sheet2!PivotTable1</c:name>
    <c:fmtId val="3"/>
  </c:pivotSource>
  <c:chart>
    <c:title>
      <c:tx>
        <c:rich>
          <a:bodyPr/>
          <a:lstStyle/>
          <a:p>
            <a:pPr>
              <a:defRPr/>
            </a:pPr>
            <a:r>
              <a:rPr lang="en-IN">
                <a:latin typeface="Times New Roman" pitchFamily="18" charset="0"/>
                <a:cs typeface="Times New Roman" pitchFamily="18" charset="0"/>
              </a:rPr>
              <a:t>Employee</a:t>
            </a:r>
            <a:r>
              <a:rPr lang="en-IN" baseline="0">
                <a:latin typeface="Times New Roman" pitchFamily="18" charset="0"/>
                <a:cs typeface="Times New Roman" pitchFamily="18" charset="0"/>
              </a:rPr>
              <a:t> performance analysis</a:t>
            </a:r>
            <a:endParaRPr lang="en-IN">
              <a:latin typeface="Times New Roman" pitchFamily="18" charset="0"/>
              <a:cs typeface="Times New Roman" pitchFamily="18" charset="0"/>
            </a:endParaRPr>
          </a:p>
        </c:rich>
      </c:tx>
      <c:layout>
        <c:manualLayout>
          <c:xMode val="edge"/>
          <c:yMode val="edge"/>
          <c:x val="0.06412489063867016"/>
          <c:y val="0.09722222222222224"/>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dLbl>
          <c:idx val="0"/>
          <c:delete val="1"/>
        </c:dLbl>
      </c:pivotFmt>
      <c:pivotFmt>
        <c:idx val="5"/>
        <c:marker>
          <c:symbol val="none"/>
        </c:marker>
        <c:dLbl>
          <c:idx val="0"/>
          <c:delete val="1"/>
        </c:dLbl>
      </c:pivotFmt>
      <c:pivotFmt>
        <c:idx val="6"/>
        <c:marker>
          <c:symbol val="none"/>
        </c:marker>
        <c:dLbl>
          <c:idx val="0"/>
          <c:delete val="1"/>
        </c:dLbl>
      </c:pivotFmt>
      <c:pivotFmt>
        <c:idx val="7"/>
        <c:marker>
          <c:symbol val="none"/>
        </c:marker>
        <c:dLbl>
          <c:idx val="0"/>
          <c:delete val="1"/>
        </c:dLbl>
      </c:pivotFmt>
    </c:pivotFmts>
    <c:plotArea>
      <c:layout>
        <c:manualLayout>
          <c:layoutTarget val="inner"/>
          <c:xMode val="edge"/>
          <c:yMode val="edge"/>
          <c:x val="0.08607174103237095"/>
          <c:y val="0.46332203266258387"/>
          <c:w val="0.9063191163604549"/>
          <c:h val="0.42069808982210566"/>
        </c:manualLayout>
      </c:layout>
      <c:barChart>
        <c:barDir val="col"/>
        <c:grouping val="clustered"/>
        <c:varyColors val="0"/>
        <c:ser>
          <c:idx val="0"/>
          <c:order val="0"/>
          <c:tx>
            <c:strRef>
              <c:f>Sheet2!$B$4:$B$5</c:f>
              <c:strCache>
                <c:ptCount val="1"/>
                <c:pt idx="0">
                  <c:v>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Sheet2!$C$4:$C$5</c:f>
              <c:strCache>
                <c:ptCount val="1"/>
                <c:pt idx="0">
                  <c:v>LOW</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Sheet2!$D$4:$D$5</c:f>
              <c:strCache>
                <c:ptCount val="1"/>
                <c:pt idx="0">
                  <c:v>MED</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Sheet2!$E$4:$E$5</c:f>
              <c:strCache>
                <c:ptCount val="1"/>
                <c:pt idx="0">
                  <c:v>VERY 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50"/>
        <c:axId val="89127552"/>
        <c:axId val="80589184"/>
      </c:barChart>
      <c:catAx>
        <c:axId val="89127552"/>
        <c:scaling>
          <c:orientation val="minMax"/>
        </c:scaling>
        <c:delete val="0"/>
        <c:axPos val="b"/>
        <c:majorTickMark val="none"/>
        <c:minorTickMark val="none"/>
        <c:tickLblPos val="nextTo"/>
        <c:crossAx val="80589184"/>
        <c:crosses val="autoZero"/>
        <c:auto val="1"/>
        <c:lblAlgn val="ctr"/>
        <c:lblOffset val="100"/>
        <c:noMultiLvlLbl val="0"/>
      </c:catAx>
      <c:valAx>
        <c:axId val="80589184"/>
        <c:scaling>
          <c:orientation val="minMax"/>
        </c:scaling>
        <c:delete val="0"/>
        <c:axPos val="l"/>
        <c:majorGridlines/>
        <c:numFmt formatCode="General" sourceLinked="1"/>
        <c:majorTickMark val="none"/>
        <c:minorTickMark val="none"/>
        <c:tickLblPos val="nextTo"/>
        <c:crossAx val="89127552"/>
        <c:crosses val="autoZero"/>
        <c:crossBetween val="between"/>
      </c:valAx>
    </c:plotArea>
    <c:legend>
      <c:legendPos val="r"/>
      <c:layout>
        <c:manualLayout>
          <c:xMode val="edge"/>
          <c:yMode val="edge"/>
          <c:x val="0.785001312335958"/>
          <c:y val="0.05241506270049581"/>
          <c:w val="0.14515254742093409"/>
          <c:h val="0.24792340546120692"/>
        </c:manualLayout>
      </c:layout>
      <c:overlay val="0"/>
    </c:legend>
    <c:plotVisOnly val="1"/>
    <c:dispBlanksAs val="gap"/>
    <c:showDLblsOverMax val="0"/>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[Book1 (1).xlsx]Sheet2!PivotTable1</c:name>
    <c:fmtId val="6"/>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rotY val="0"/>
      <c:rAngAx val="0"/>
      <c:perspective val="30"/>
    </c:view3D>
    <c:plotArea>
      <c:layout/>
      <c:pie3DChart>
        <c:varyColors val="1"/>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609600" y="304800"/>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1981200" y="3048000"/>
            <a:ext cx="8610600" cy="2758440"/>
          </a:xfrm>
          <a:prstGeom prst="rect"/>
          <a:noFill/>
        </p:spPr>
        <p:txBody>
          <a:bodyPr rtlCol="0" wrap="square">
            <a:spAutoFit/>
          </a:bodyPr>
          <a:p>
            <a:r>
              <a:rPr dirty="0" sz="2800" lang="en-US"/>
              <a:t>STUDENT NAME</a:t>
            </a:r>
            <a:r>
              <a:rPr dirty="0" sz="2800" lang="en-US" smtClean="0"/>
              <a:t>:  </a:t>
            </a:r>
            <a:r>
              <a:rPr dirty="0" sz="2800" lang="en-US" smtClean="0">
                <a:solidFill>
                  <a:srgbClr val="0070C0"/>
                </a:solidFill>
              </a:rPr>
              <a:t>P</a:t>
            </a:r>
            <a:r>
              <a:rPr dirty="0" sz="2800" lang="en-US" smtClean="0">
                <a:solidFill>
                  <a:srgbClr val="0070C0"/>
                </a:solidFill>
              </a:rPr>
              <a:t>.</a:t>
            </a:r>
            <a:r>
              <a:rPr dirty="0" sz="2800" lang="en-US" smtClean="0">
                <a:solidFill>
                  <a:srgbClr val="0070C0"/>
                </a:solidFill>
              </a:rPr>
              <a:t> </a:t>
            </a:r>
            <a:r>
              <a:rPr dirty="0" sz="2800" lang="en-US" smtClean="0">
                <a:solidFill>
                  <a:srgbClr val="0070C0"/>
                </a:solidFill>
              </a:rPr>
              <a:t>R</a:t>
            </a:r>
            <a:r>
              <a:rPr dirty="0" sz="2800" lang="en-US" smtClean="0">
                <a:solidFill>
                  <a:srgbClr val="0070C0"/>
                </a:solidFill>
              </a:rPr>
              <a:t>u</a:t>
            </a:r>
            <a:r>
              <a:rPr dirty="0" sz="2800" lang="en-US" smtClean="0">
                <a:solidFill>
                  <a:srgbClr val="0070C0"/>
                </a:solidFill>
              </a:rPr>
              <a:t>p</a:t>
            </a:r>
            <a:r>
              <a:rPr dirty="0" sz="2800" lang="en-US" smtClean="0">
                <a:solidFill>
                  <a:srgbClr val="0070C0"/>
                </a:solidFill>
              </a:rPr>
              <a:t>ha </a:t>
            </a:r>
            <a:r>
              <a:rPr dirty="0" sz="2800" lang="en-US" smtClean="0">
                <a:solidFill>
                  <a:srgbClr val="0070C0"/>
                </a:solidFill>
              </a:rPr>
              <a:t>s</a:t>
            </a:r>
            <a:r>
              <a:rPr dirty="0" sz="2800" lang="en-US" smtClean="0">
                <a:solidFill>
                  <a:srgbClr val="0070C0"/>
                </a:solidFill>
              </a:rPr>
              <a:t>h</a:t>
            </a:r>
            <a:r>
              <a:rPr dirty="0" sz="2800" lang="en-US" smtClean="0">
                <a:solidFill>
                  <a:srgbClr val="0070C0"/>
                </a:solidFill>
              </a:rPr>
              <a:t>r</a:t>
            </a:r>
            <a:r>
              <a:rPr dirty="0" sz="2800" lang="en-US" smtClean="0">
                <a:solidFill>
                  <a:srgbClr val="0070C0"/>
                </a:solidFill>
              </a:rPr>
              <a:t>e</a:t>
            </a:r>
            <a:r>
              <a:rPr dirty="0" sz="2800" lang="en-US" smtClean="0">
                <a:solidFill>
                  <a:srgbClr val="0070C0"/>
                </a:solidFill>
              </a:rPr>
              <a:t>e</a:t>
            </a:r>
            <a:endParaRPr dirty="0" sz="2800" lang="en-US">
              <a:solidFill>
                <a:srgbClr val="0070C0"/>
              </a:solidFill>
            </a:endParaRPr>
          </a:p>
          <a:p>
            <a:r>
              <a:rPr dirty="0" sz="2800" lang="en-US"/>
              <a:t>REGISTER NO</a:t>
            </a:r>
            <a:r>
              <a:rPr dirty="0" sz="2800" lang="en-US" smtClean="0"/>
              <a:t>:  </a:t>
            </a:r>
            <a:r>
              <a:rPr dirty="0" sz="2800" lang="en-US" smtClean="0">
                <a:solidFill>
                  <a:srgbClr val="0070C0"/>
                </a:solidFill>
              </a:rPr>
              <a:t>3122</a:t>
            </a:r>
            <a:r>
              <a:rPr dirty="0" sz="2800" lang="en-US" smtClean="0">
                <a:solidFill>
                  <a:srgbClr val="0070C0"/>
                </a:solidFill>
              </a:rPr>
              <a:t>1</a:t>
            </a:r>
            <a:r>
              <a:rPr dirty="0" sz="2800" lang="en-US" smtClean="0">
                <a:solidFill>
                  <a:srgbClr val="0070C0"/>
                </a:solidFill>
              </a:rPr>
              <a:t>5</a:t>
            </a:r>
            <a:r>
              <a:rPr dirty="0" sz="2800" lang="en-US" smtClean="0">
                <a:solidFill>
                  <a:srgbClr val="0070C0"/>
                </a:solidFill>
              </a:rPr>
              <a:t>8</a:t>
            </a:r>
            <a:r>
              <a:rPr dirty="0" sz="2800" lang="en-US" smtClean="0">
                <a:solidFill>
                  <a:srgbClr val="0070C0"/>
                </a:solidFill>
              </a:rPr>
              <a:t>6</a:t>
            </a:r>
            <a:r>
              <a:rPr dirty="0" sz="2800" lang="en-US" smtClean="0">
                <a:solidFill>
                  <a:srgbClr val="0070C0"/>
                </a:solidFill>
              </a:rPr>
              <a:t>7</a:t>
            </a:r>
            <a:endParaRPr dirty="0" sz="2800" lang="en-US">
              <a:solidFill>
                <a:srgbClr val="0070C0"/>
              </a:solidFill>
            </a:endParaRPr>
          </a:p>
          <a:p>
            <a:r>
              <a:rPr dirty="0" sz="2800" lang="en-US"/>
              <a:t>DEPARTMENT</a:t>
            </a:r>
            <a:r>
              <a:rPr dirty="0" sz="2800" lang="en-US" smtClean="0"/>
              <a:t>:</a:t>
            </a:r>
            <a:r>
              <a:rPr dirty="0" sz="2800" lang="en-US" smtClean="0">
                <a:solidFill>
                  <a:srgbClr val="0070C0"/>
                </a:solidFill>
              </a:rPr>
              <a:t> 3</a:t>
            </a:r>
            <a:r>
              <a:rPr baseline="30000" dirty="0" sz="2800" lang="en-US" smtClean="0">
                <a:solidFill>
                  <a:srgbClr val="0070C0"/>
                </a:solidFill>
              </a:rPr>
              <a:t>rd</a:t>
            </a:r>
            <a:r>
              <a:rPr dirty="0" sz="2800" lang="en-US" smtClean="0">
                <a:solidFill>
                  <a:srgbClr val="0070C0"/>
                </a:solidFill>
              </a:rPr>
              <a:t>  B.com(A&amp;F) </a:t>
            </a:r>
            <a:endParaRPr dirty="0" sz="2800" lang="en-US">
              <a:solidFill>
                <a:srgbClr val="0070C0"/>
              </a:solidFill>
            </a:endParaRPr>
          </a:p>
          <a:p>
            <a:r>
              <a:rPr dirty="0" sz="2800" lang="en-US" smtClean="0"/>
              <a:t>COLLEGE: </a:t>
            </a:r>
            <a:r>
              <a:rPr dirty="0" sz="2800" lang="en-US" smtClean="0">
                <a:solidFill>
                  <a:srgbClr val="0070C0"/>
                </a:solidFill>
              </a:rPr>
              <a:t> Shri shankarla sundarbai shasun jain college for                             </a:t>
            </a:r>
          </a:p>
          <a:p>
            <a:r>
              <a:rPr dirty="0" sz="2800" lang="en-US" smtClean="0">
                <a:solidFill>
                  <a:srgbClr val="0070C0"/>
                </a:solidFill>
              </a:rPr>
              <a:t>                   women </a:t>
            </a:r>
            <a:endParaRPr dirty="0" sz="2800" lang="en-US">
              <a:solidFill>
                <a:srgbClr val="0070C0"/>
              </a:solidFill>
            </a:endParaRPr>
          </a:p>
          <a:p>
            <a:r>
              <a:rPr dirty="0" sz="2800" lang="en-US">
                <a:solidFill>
                  <a:srgbClr val="0070C0"/>
                </a:solidFill>
              </a:rPr>
              <a:t>           </a:t>
            </a:r>
            <a:endParaRPr dirty="0" sz="2800" lang="en-IN">
              <a:solidFill>
                <a:srgbClr val="0070C0"/>
              </a:solidFill>
            </a:endParaRPr>
          </a:p>
        </p:txBody>
      </p:sp>
    </p:spTree>
  </p:cSld>
  <p:clrMapOvr>
    <a:masterClrMapping/>
  </p:clrMapOvr>
  <p:transition>
    <p:strips dir="ru"/>
  </p:transition>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6"/>
          <p:cNvSpPr/>
          <p:nvPr/>
        </p:nvSpPr>
        <p:spPr>
          <a:xfrm>
            <a:off x="1219200" y="1371600"/>
            <a:ext cx="7391400" cy="4893647"/>
          </a:xfrm>
          <a:prstGeom prst="rect"/>
        </p:spPr>
        <p:txBody>
          <a:bodyPr wrap="square">
            <a:spAutoFit/>
          </a:bodyPr>
          <a:p>
            <a:pPr algn="just" indent="-342900" marL="342900">
              <a:buAutoNum type="arabicPeriod"/>
            </a:pPr>
            <a:r>
              <a:rPr b="1" dirty="0" sz="2400" lang="en-IN" u="sng" smtClean="0">
                <a:solidFill>
                  <a:srgbClr val="FF0000"/>
                </a:solidFill>
                <a:latin typeface="Times New Roman" pitchFamily="18" charset="0"/>
                <a:cs typeface="Times New Roman" pitchFamily="18" charset="0"/>
              </a:rPr>
              <a:t> Data Collection: </a:t>
            </a:r>
          </a:p>
          <a:p>
            <a:pPr algn="just" indent="-342900" marL="342900"/>
            <a:r>
              <a:rPr b="1" dirty="0" sz="2400" i="1" lang="en-IN" smtClean="0">
                <a:latin typeface="Times New Roman" pitchFamily="18" charset="0"/>
                <a:cs typeface="Times New Roman" pitchFamily="18" charset="0"/>
              </a:rPr>
              <a:t>                   </a:t>
            </a:r>
            <a:r>
              <a:rPr b="1" dirty="0" sz="2400" i="1" lang="en-IN" smtClean="0">
                <a:solidFill>
                  <a:srgbClr val="002060"/>
                </a:solidFill>
                <a:latin typeface="Times New Roman" pitchFamily="18" charset="0"/>
                <a:cs typeface="Times New Roman" pitchFamily="18" charset="0"/>
              </a:rPr>
              <a:t>Data sourced from Edunet dashboard. </a:t>
            </a:r>
          </a:p>
          <a:p>
            <a:pPr algn="just" indent="-342900" marL="342900"/>
            <a:r>
              <a:rPr b="1" dirty="0" sz="2400" i="1" lang="en-IN" smtClean="0">
                <a:latin typeface="Times New Roman" pitchFamily="18" charset="0"/>
                <a:cs typeface="Times New Roman" pitchFamily="18" charset="0"/>
              </a:rPr>
              <a:t> </a:t>
            </a:r>
            <a:r>
              <a:rPr b="1" dirty="0" sz="2400" i="1" lang="en-IN" smtClean="0">
                <a:solidFill>
                  <a:srgbClr val="FF0000"/>
                </a:solidFill>
                <a:latin typeface="Times New Roman" pitchFamily="18" charset="0"/>
                <a:cs typeface="Times New Roman" pitchFamily="18" charset="0"/>
              </a:rPr>
              <a:t>2.  </a:t>
            </a:r>
            <a:r>
              <a:rPr b="1" dirty="0" sz="2400" lang="en-IN" u="sng" smtClean="0">
                <a:solidFill>
                  <a:srgbClr val="FF0000"/>
                </a:solidFill>
                <a:latin typeface="Times New Roman" pitchFamily="18" charset="0"/>
                <a:cs typeface="Times New Roman" pitchFamily="18" charset="0"/>
              </a:rPr>
              <a:t>Feature Collection</a:t>
            </a:r>
            <a:r>
              <a:rPr b="1" dirty="0" sz="2400" i="1" lang="en-IN" smtClean="0">
                <a:solidFill>
                  <a:srgbClr val="FF0000"/>
                </a:solidFill>
                <a:latin typeface="Times New Roman" pitchFamily="18" charset="0"/>
                <a:cs typeface="Times New Roman" pitchFamily="18" charset="0"/>
              </a:rPr>
              <a:t>:</a:t>
            </a:r>
          </a:p>
          <a:p>
            <a:pPr algn="just" indent="-342900" marL="342900"/>
            <a:r>
              <a:rPr b="1" dirty="0" sz="2400" i="1" lang="en-IN" smtClean="0">
                <a:latin typeface="Times New Roman" pitchFamily="18" charset="0"/>
                <a:cs typeface="Times New Roman" pitchFamily="18" charset="0"/>
              </a:rPr>
              <a:t>                   </a:t>
            </a:r>
            <a:r>
              <a:rPr b="1" dirty="0" sz="2400" i="1" lang="en-IN" smtClean="0">
                <a:solidFill>
                  <a:srgbClr val="002060"/>
                </a:solidFill>
                <a:latin typeface="Times New Roman" pitchFamily="18" charset="0"/>
                <a:cs typeface="Times New Roman" pitchFamily="18" charset="0"/>
              </a:rPr>
              <a:t>The listed 10 features selected for analysis.  </a:t>
            </a:r>
          </a:p>
          <a:p>
            <a:pPr algn="just" indent="-342900" marL="342900"/>
            <a:r>
              <a:rPr b="1" dirty="0" sz="2400" i="1" lang="en-IN" smtClean="0">
                <a:solidFill>
                  <a:srgbClr val="FF0000"/>
                </a:solidFill>
                <a:latin typeface="Times New Roman" pitchFamily="18" charset="0"/>
                <a:cs typeface="Times New Roman" pitchFamily="18" charset="0"/>
              </a:rPr>
              <a:t>3.  </a:t>
            </a:r>
            <a:r>
              <a:rPr b="1" dirty="0" sz="2400" lang="en-IN" u="sng" smtClean="0">
                <a:solidFill>
                  <a:srgbClr val="FF0000"/>
                </a:solidFill>
                <a:latin typeface="Times New Roman" pitchFamily="18" charset="0"/>
                <a:cs typeface="Times New Roman" pitchFamily="18" charset="0"/>
              </a:rPr>
              <a:t>Data Cleaning:</a:t>
            </a:r>
          </a:p>
          <a:p>
            <a:pPr algn="just" indent="-342900" marL="342900"/>
            <a:r>
              <a:rPr b="1" dirty="0" sz="2400" i="1" lang="en-IN" smtClean="0">
                <a:latin typeface="Times New Roman" pitchFamily="18" charset="0"/>
                <a:cs typeface="Times New Roman" pitchFamily="18" charset="0"/>
              </a:rPr>
              <a:t>                   </a:t>
            </a:r>
            <a:r>
              <a:rPr b="1" dirty="0" sz="2400" i="1" lang="en-IN" smtClean="0">
                <a:solidFill>
                  <a:srgbClr val="002060"/>
                </a:solidFill>
                <a:latin typeface="Times New Roman" pitchFamily="18" charset="0"/>
                <a:cs typeface="Times New Roman" pitchFamily="18" charset="0"/>
              </a:rPr>
              <a:t>Handling missing values.  </a:t>
            </a:r>
          </a:p>
          <a:p>
            <a:pPr algn="just" indent="-342900" marL="342900"/>
            <a:r>
              <a:rPr b="1" dirty="0" sz="2400" i="1" lang="en-IN" smtClean="0">
                <a:solidFill>
                  <a:srgbClr val="FF0000"/>
                </a:solidFill>
                <a:latin typeface="Times New Roman" pitchFamily="18" charset="0"/>
                <a:cs typeface="Times New Roman" pitchFamily="18" charset="0"/>
              </a:rPr>
              <a:t>4.  </a:t>
            </a:r>
            <a:r>
              <a:rPr b="1" dirty="0" sz="2400" lang="en-IN" u="sng" smtClean="0">
                <a:solidFill>
                  <a:srgbClr val="FF0000"/>
                </a:solidFill>
                <a:latin typeface="Times New Roman" pitchFamily="18" charset="0"/>
                <a:cs typeface="Times New Roman" pitchFamily="18" charset="0"/>
              </a:rPr>
              <a:t>Calculation of Performance Level</a:t>
            </a:r>
            <a:r>
              <a:rPr b="1" dirty="0" sz="2400" i="1" lang="en-IN" smtClean="0">
                <a:solidFill>
                  <a:srgbClr val="FF0000"/>
                </a:solidFill>
                <a:latin typeface="Times New Roman" pitchFamily="18" charset="0"/>
                <a:cs typeface="Times New Roman" pitchFamily="18" charset="0"/>
              </a:rPr>
              <a:t>:</a:t>
            </a:r>
          </a:p>
          <a:p>
            <a:pPr algn="just" indent="-342900" marL="342900"/>
            <a:r>
              <a:rPr b="1" dirty="0" sz="2400" i="1" lang="en-IN" smtClean="0">
                <a:solidFill>
                  <a:srgbClr val="002060"/>
                </a:solidFill>
                <a:latin typeface="Times New Roman" pitchFamily="18" charset="0"/>
                <a:cs typeface="Times New Roman" pitchFamily="18" charset="0"/>
              </a:rPr>
              <a:t>                  Using employee rating to determine performance. </a:t>
            </a:r>
          </a:p>
          <a:p>
            <a:pPr algn="just" indent="-342900" marL="342900"/>
            <a:r>
              <a:rPr b="1" dirty="0" sz="2400" i="1" lang="en-IN" smtClean="0">
                <a:solidFill>
                  <a:srgbClr val="002060"/>
                </a:solidFill>
                <a:latin typeface="Times New Roman" pitchFamily="18" charset="0"/>
                <a:cs typeface="Times New Roman" pitchFamily="18" charset="0"/>
              </a:rPr>
              <a:t> </a:t>
            </a:r>
            <a:r>
              <a:rPr b="1" dirty="0" sz="2400" i="1" lang="en-IN" smtClean="0">
                <a:solidFill>
                  <a:srgbClr val="FF0000"/>
                </a:solidFill>
                <a:latin typeface="Times New Roman" pitchFamily="18" charset="0"/>
                <a:cs typeface="Times New Roman" pitchFamily="18" charset="0"/>
              </a:rPr>
              <a:t>5.  </a:t>
            </a:r>
            <a:r>
              <a:rPr b="1" dirty="0" sz="2400" lang="en-IN" u="sng" smtClean="0">
                <a:solidFill>
                  <a:srgbClr val="FF0000"/>
                </a:solidFill>
                <a:latin typeface="Times New Roman" pitchFamily="18" charset="0"/>
                <a:cs typeface="Times New Roman" pitchFamily="18" charset="0"/>
              </a:rPr>
              <a:t>Summary of Pivot Level: </a:t>
            </a:r>
          </a:p>
          <a:p>
            <a:pPr algn="just" indent="-342900" marL="342900"/>
            <a:r>
              <a:rPr b="1" dirty="0" sz="2400" i="1" lang="en-IN" smtClean="0">
                <a:solidFill>
                  <a:srgbClr val="002060"/>
                </a:solidFill>
                <a:latin typeface="Times New Roman" pitchFamily="18" charset="0"/>
                <a:cs typeface="Times New Roman" pitchFamily="18" charset="0"/>
              </a:rPr>
              <a:t>                  Organizing data using pivot tables. </a:t>
            </a:r>
          </a:p>
          <a:p>
            <a:pPr algn="just" indent="-342900" marL="342900"/>
            <a:r>
              <a:rPr b="1" dirty="0" sz="2400" i="1" lang="en-IN" smtClean="0">
                <a:solidFill>
                  <a:srgbClr val="002060"/>
                </a:solidFill>
                <a:latin typeface="Times New Roman" pitchFamily="18" charset="0"/>
                <a:cs typeface="Times New Roman" pitchFamily="18" charset="0"/>
              </a:rPr>
              <a:t> </a:t>
            </a:r>
            <a:r>
              <a:rPr b="1" dirty="0" sz="2400" i="1" lang="en-IN" smtClean="0">
                <a:solidFill>
                  <a:srgbClr val="FF0000"/>
                </a:solidFill>
                <a:latin typeface="Times New Roman" pitchFamily="18" charset="0"/>
                <a:cs typeface="Times New Roman" pitchFamily="18" charset="0"/>
              </a:rPr>
              <a:t>6.  </a:t>
            </a:r>
            <a:r>
              <a:rPr b="1" dirty="0" sz="2400" lang="en-IN" u="sng" smtClean="0">
                <a:solidFill>
                  <a:srgbClr val="FF0000"/>
                </a:solidFill>
                <a:latin typeface="Times New Roman" pitchFamily="18" charset="0"/>
                <a:cs typeface="Times New Roman" pitchFamily="18" charset="0"/>
              </a:rPr>
              <a:t>Visualization: </a:t>
            </a:r>
          </a:p>
          <a:p>
            <a:pPr algn="just" indent="-342900" marL="342900"/>
            <a:r>
              <a:rPr b="1" dirty="0" sz="2400" i="1" lang="en-IN" smtClean="0">
                <a:solidFill>
                  <a:srgbClr val="002060"/>
                </a:solidFill>
                <a:latin typeface="Times New Roman" pitchFamily="18" charset="0"/>
                <a:cs typeface="Times New Roman" pitchFamily="18" charset="0"/>
              </a:rPr>
              <a:t>                 Graphical representation using pivot tables</a:t>
            </a:r>
            <a:r>
              <a:rPr b="1" dirty="0" sz="2400" i="1" lang="en-IN" smtClean="0">
                <a:latin typeface="Times New Roman" pitchFamily="18" charset="0"/>
                <a:cs typeface="Times New Roman" pitchFamily="18" charset="0"/>
              </a:rPr>
              <a:t>.</a:t>
            </a:r>
            <a:endParaRPr b="1" dirty="0" sz="2400" i="1" lang="en-IN">
              <a:latin typeface="Times New Roman" pitchFamily="18" charset="0"/>
              <a:cs typeface="Times New Roman" pitchFamily="18" charset="0"/>
            </a:endParaRPr>
          </a:p>
        </p:txBody>
      </p:sp>
    </p:spTree>
  </p:cSld>
  <p:clrMapOvr>
    <a:masterClrMapping/>
  </p:clrMapOvr>
  <p:transition>
    <p:strips dir="ru"/>
  </p:transition>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87067"/>
            <a:ext cx="971550" cy="432707"/>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8458200" y="381000"/>
            <a:ext cx="667941" cy="30650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905670"/>
            <a:ext cx="384572" cy="171280"/>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4" y="6476999"/>
            <a:ext cx="161925" cy="168275"/>
          </a:xfrm>
          <a:prstGeom prst="rect"/>
        </p:spPr>
      </p:pic>
      <p:sp>
        <p:nvSpPr>
          <p:cNvPr id="1048688" name="object 7"/>
          <p:cNvSpPr txBox="1">
            <a:spLocks noGrp="1"/>
          </p:cNvSpPr>
          <p:nvPr>
            <p:ph type="title"/>
          </p:nvPr>
        </p:nvSpPr>
        <p:spPr>
          <a:xfrm>
            <a:off x="755331" y="426060"/>
            <a:ext cx="5178901"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7" y="6483609"/>
            <a:ext cx="485775" cy="181497"/>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90" name="Rectangle 7"/>
          <p:cNvSpPr/>
          <p:nvPr/>
        </p:nvSpPr>
        <p:spPr>
          <a:xfrm>
            <a:off x="762000" y="1676400"/>
            <a:ext cx="7467600" cy="923330"/>
          </a:xfrm>
          <a:prstGeom prst="rect"/>
        </p:spPr>
        <p:txBody>
          <a:bodyPr wrap="square">
            <a:spAutoFit/>
          </a:bodyPr>
          <a:p>
            <a:r>
              <a:rPr dirty="0" lang="en-IN" smtClean="0"/>
              <a:t>=IF(AND(Z8&gt;=5),"</a:t>
            </a:r>
            <a:r>
              <a:rPr dirty="0" lang="en-IN" smtClean="0"/>
              <a:t>VERY</a:t>
            </a:r>
            <a:r>
              <a:rPr dirty="0" lang="en-IN" smtClean="0"/>
              <a:t> </a:t>
            </a:r>
            <a:r>
              <a:rPr dirty="0" lang="en-IN" smtClean="0"/>
              <a:t>HIGH</a:t>
            </a:r>
            <a:r>
              <a:rPr dirty="0" lang="en-IN" smtClean="0"/>
              <a:t>",IF(AND(Z8&gt;=4),"HIGH",IF(AND(Z8&gt;=3),"MED","LOW")))</a:t>
            </a:r>
            <a:endParaRPr dirty="0" lang="en-IN" smtClean="0"/>
          </a:p>
          <a:p>
            <a:endParaRPr dirty="0" lang="en-IN"/>
          </a:p>
        </p:txBody>
      </p:sp>
      <p:graphicFrame>
        <p:nvGraphicFramePr>
          <p:cNvPr id="4194304" name="Chart 9"/>
          <p:cNvGraphicFramePr>
            <a:graphicFrameLocks/>
          </p:cNvGraphicFramePr>
          <p:nvPr/>
        </p:nvGraphicFramePr>
        <p:xfrm>
          <a:off x="4876800" y="1905000"/>
          <a:ext cx="5372100" cy="370522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10"/>
          <p:cNvGraphicFramePr>
            <a:graphicFrameLocks/>
          </p:cNvGraphicFramePr>
          <p:nvPr/>
        </p:nvGraphicFramePr>
        <p:xfrm>
          <a:off x="0" y="28956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strips dir="ru"/>
  </p:transition>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Rectangle 2"/>
          <p:cNvSpPr/>
          <p:nvPr/>
        </p:nvSpPr>
        <p:spPr>
          <a:xfrm>
            <a:off x="1295400" y="1295400"/>
            <a:ext cx="7162800" cy="4524315"/>
          </a:xfrm>
          <a:prstGeom prst="rect"/>
        </p:spPr>
        <p:txBody>
          <a:bodyPr wrap="square">
            <a:spAutoFit/>
          </a:bodyPr>
          <a:p>
            <a:pPr algn="just">
              <a:lnSpc>
                <a:spcPct val="150000"/>
              </a:lnSpc>
            </a:pPr>
            <a:r>
              <a:rPr b="1" dirty="0" sz="2400" i="1" lang="en-IN" smtClean="0">
                <a:solidFill>
                  <a:srgbClr val="00206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algn="just" indent="-342900" marL="342900">
              <a:lnSpc>
                <a:spcPct val="150000"/>
              </a:lnSpc>
              <a:buAutoNum type="arabicPeriod"/>
            </a:pPr>
            <a:r>
              <a:rPr b="1" dirty="0" sz="2400" i="1" lang="en-IN" smtClean="0">
                <a:solidFill>
                  <a:srgbClr val="002060"/>
                </a:solidFill>
                <a:latin typeface="Times New Roman" pitchFamily="18" charset="0"/>
                <a:cs typeface="Times New Roman" pitchFamily="18" charset="0"/>
              </a:rPr>
              <a:t>Identify Performance Trends </a:t>
            </a:r>
          </a:p>
          <a:p>
            <a:pPr algn="just" indent="-342900" marL="342900">
              <a:lnSpc>
                <a:spcPct val="150000"/>
              </a:lnSpc>
            </a:pPr>
            <a:r>
              <a:rPr b="1" dirty="0" sz="2400" i="1" lang="en-IN" smtClean="0">
                <a:solidFill>
                  <a:srgbClr val="002060"/>
                </a:solidFill>
                <a:latin typeface="Times New Roman" pitchFamily="18" charset="0"/>
                <a:cs typeface="Times New Roman" pitchFamily="18" charset="0"/>
              </a:rPr>
              <a:t> 2. Highlight Key Metrics</a:t>
            </a:r>
          </a:p>
          <a:p>
            <a:pPr algn="just" indent="-342900" marL="342900">
              <a:lnSpc>
                <a:spcPct val="150000"/>
              </a:lnSpc>
            </a:pPr>
            <a:r>
              <a:rPr b="1" dirty="0" sz="2400" i="1" lang="en-IN" smtClean="0">
                <a:solidFill>
                  <a:srgbClr val="002060"/>
                </a:solidFill>
                <a:latin typeface="Times New Roman" pitchFamily="18" charset="0"/>
                <a:cs typeface="Times New Roman" pitchFamily="18" charset="0"/>
              </a:rPr>
              <a:t>3. Utilize Advanced Excel Tools</a:t>
            </a:r>
            <a:endParaRPr b="1" dirty="0" sz="2400" i="1" lang="en-IN">
              <a:solidFill>
                <a:srgbClr val="002060"/>
              </a:solidFill>
              <a:latin typeface="Times New Roman" pitchFamily="18" charset="0"/>
              <a:cs typeface="Times New Roman" pitchFamily="18" charset="0"/>
            </a:endParaRPr>
          </a:p>
        </p:txBody>
      </p:sp>
    </p:spTree>
  </p:cSld>
  <p:clrMapOvr>
    <a:masterClrMapping/>
  </p:clrMapOvr>
  <p:transition>
    <p:strips dir="ru"/>
  </p:transition>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22860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innerShdw blurRad="63500" dir="13500000" dist="50800">
              <a:prstClr val="black">
                <a:alpha val="50000"/>
              </a:prstClr>
            </a:innerShdw>
          </a:effectLst>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00709"/>
          </a:xfrm>
          <a:prstGeom prst="rect"/>
        </p:spPr>
        <p:txBody>
          <a:bodyPr bIns="0" lIns="0" rIns="0" rtlCol="0" tIns="16510" vert="horz" wrap="square">
            <a:spAutoFit/>
          </a:bodyPr>
          <a:p>
            <a:pPr marL="12700">
              <a:lnSpc>
                <a:spcPct val="100000"/>
              </a:lnSpc>
              <a:spcBef>
                <a:spcPts val="130"/>
              </a:spcBef>
            </a:pPr>
            <a:r>
              <a:rPr dirty="0" sz="3600" spc="5">
                <a:latin typeface="Times New Roman" pitchFamily="18" charset="0"/>
                <a:cs typeface="Times New Roman" pitchFamily="18" charset="0"/>
              </a:rPr>
              <a:t>PROJECT</a:t>
            </a:r>
            <a:r>
              <a:rPr dirty="0" sz="3600" spc="-85">
                <a:latin typeface="Times New Roman" pitchFamily="18" charset="0"/>
                <a:cs typeface="Times New Roman" pitchFamily="18" charset="0"/>
              </a:rPr>
              <a:t> </a:t>
            </a:r>
            <a:r>
              <a:rPr dirty="0" sz="3600" spc="25">
                <a:latin typeface="Times New Roman" pitchFamily="18" charset="0"/>
                <a:cs typeface="Times New Roman" pitchFamily="18" charset="0"/>
              </a:rPr>
              <a:t>TITLE</a:t>
            </a:r>
            <a:endParaRPr dirty="0" sz="3600">
              <a:latin typeface="Times New Roman" pitchFamily="18" charset="0"/>
              <a:cs typeface="Times New Roman" pitchFamily="18" charset="0"/>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539240"/>
          </a:xfrm>
          <a:prstGeom prst="rect"/>
          <a:scene3d>
            <a:camera prst="orthographicFront"/>
            <a:lightRig dir="t" rig="threePt"/>
          </a:scene3d>
          <a:sp3d>
            <a:bevelT prst="relaxedInset"/>
          </a:sp3d>
        </p:spPr>
        <p:style>
          <a:lnRef idx="2">
            <a:schemeClr val="accent2"/>
          </a:lnRef>
          <a:fillRef idx="1">
            <a:schemeClr val="lt1"/>
          </a:fillRef>
          <a:effectRef idx="0">
            <a:schemeClr val="accent2"/>
          </a:effectRef>
          <a:fontRef idx="minor">
            <a:schemeClr val="dk1"/>
          </a:fontRef>
        </p:style>
        <p:txBody>
          <a:bodyPr rtlCol="0" wrap="square">
            <a:spAutoFit/>
          </a:bodyPr>
          <a:p>
            <a:r>
              <a:rPr b="1" dirty="0" sz="4400" i="1" lang="en-US">
                <a:solidFill>
                  <a:srgbClr val="7030A0"/>
                </a:solidFill>
                <a:latin typeface="Times New Roman" pitchFamily="18" charset="0"/>
                <a:cs typeface="Times New Roman" pitchFamily="18" charset="0"/>
              </a:rPr>
              <a:t>Employee Performance Analysis using Excel</a:t>
            </a:r>
            <a:endParaRPr dirty="0" sz="2800" i="1" lang="en-IN">
              <a:solidFill>
                <a:srgbClr val="7030A0"/>
              </a:solidFill>
              <a:latin typeface="Times New Roman" pitchFamily="18" charset="0"/>
              <a:cs typeface="Times New Roman" pitchFamily="18" charset="0"/>
            </a:endParaRPr>
          </a:p>
        </p:txBody>
      </p:sp>
    </p:spTree>
  </p:cSld>
  <p:clrMapOvr>
    <a:masterClrMapping/>
  </p:clrMapOvr>
  <p:transition>
    <p:strips dir="ru"/>
  </p:transition>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0" y="0"/>
            <a:ext cx="12862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239000" y="0"/>
            <a:ext cx="5638800"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61035"/>
          </a:xfrm>
          <a:prstGeom prst="rect"/>
        </p:spPr>
        <p:txBody>
          <a:bodyPr bIns="0" lIns="0" rIns="0" rtlCol="0" tIns="13335" vert="horz" wrap="square">
            <a:spAutoFit/>
          </a:bodyPr>
          <a:p>
            <a:pPr marL="12700">
              <a:lnSpc>
                <a:spcPct val="100000"/>
              </a:lnSpc>
              <a:spcBef>
                <a:spcPts val="105"/>
              </a:spcBef>
            </a:pPr>
            <a:r>
              <a:rPr dirty="0" sz="4000" spc="25">
                <a:latin typeface="Times New Roman" pitchFamily="18" charset="0"/>
                <a:cs typeface="Times New Roman" pitchFamily="18" charset="0"/>
              </a:rPr>
              <a:t>A</a:t>
            </a:r>
            <a:r>
              <a:rPr dirty="0" sz="4000" spc="-5">
                <a:latin typeface="Times New Roman" pitchFamily="18" charset="0"/>
                <a:cs typeface="Times New Roman" pitchFamily="18" charset="0"/>
              </a:rPr>
              <a:t>G</a:t>
            </a:r>
            <a:r>
              <a:rPr dirty="0" sz="4000" spc="-35">
                <a:latin typeface="Times New Roman" pitchFamily="18" charset="0"/>
                <a:cs typeface="Times New Roman" pitchFamily="18" charset="0"/>
              </a:rPr>
              <a:t>E</a:t>
            </a:r>
            <a:r>
              <a:rPr dirty="0" sz="4000" spc="15">
                <a:latin typeface="Times New Roman" pitchFamily="18" charset="0"/>
                <a:cs typeface="Times New Roman" pitchFamily="18" charset="0"/>
              </a:rPr>
              <a:t>N</a:t>
            </a:r>
            <a:r>
              <a:rPr dirty="0" sz="4000">
                <a:latin typeface="Times New Roman" pitchFamily="18" charset="0"/>
                <a:cs typeface="Times New Roman"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362200" y="638403"/>
            <a:ext cx="5029200" cy="6314440"/>
          </a:xfrm>
          <a:prstGeom prst="rect"/>
          <a:noFill/>
        </p:spPr>
        <p:txBody>
          <a:bodyPr anchor="ctr" rtlCol="0" wrap="square">
            <a:spAutoFit/>
          </a:bodyPr>
          <a:p>
            <a:pPr algn="l"/>
            <a:endParaRPr b="0" dirty="0" sz="2800" i="0" lang="en-US">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b="1" dirty="0" sz="2800" i="1" lang="en-US" smtClean="0">
                <a:solidFill>
                  <a:srgbClr val="002060"/>
                </a:solidFill>
                <a:effectLst/>
                <a:latin typeface="Times New Roman" panose="02020603050405020304" pitchFamily="18" charset="0"/>
                <a:cs typeface="Times New Roman" panose="02020603050405020304" pitchFamily="18" charset="0"/>
              </a:rPr>
              <a:t> Problem Statement</a:t>
            </a:r>
          </a:p>
          <a:p>
            <a:pPr algn="just">
              <a:lnSpc>
                <a:spcPct val="150000"/>
              </a:lnSpc>
              <a:buFont typeface="+mj-lt"/>
              <a:buAutoNum type="arabicPeriod"/>
            </a:pPr>
            <a:r>
              <a:rPr b="1" dirty="0" sz="2800" i="1" lang="en-US" smtClean="0">
                <a:solidFill>
                  <a:srgbClr val="002060"/>
                </a:solidFill>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b="1" dirty="0" sz="2800" i="1" lang="en-US" smtClean="0">
                <a:solidFill>
                  <a:srgbClr val="002060"/>
                </a:solidFill>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b="1" dirty="0" sz="2800" i="1" lang="en-US" smtClean="0">
                <a:solidFill>
                  <a:srgbClr val="002060"/>
                </a:solidFill>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b="1" dirty="0" sz="2800" i="1" lang="en-US" smtClean="0">
                <a:solidFill>
                  <a:srgbClr val="002060"/>
                </a:solidFill>
                <a:latin typeface="Times New Roman" panose="02020603050405020304" pitchFamily="18" charset="0"/>
                <a:cs typeface="Times New Roman" panose="02020603050405020304" pitchFamily="18" charset="0"/>
              </a:rPr>
              <a:t> Dataset Description</a:t>
            </a:r>
            <a:endParaRPr b="1" dirty="0" sz="2800" i="1" lang="en-US"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b="1" dirty="0" sz="2800" i="1" lang="en-US" smtClean="0">
                <a:solidFill>
                  <a:srgbClr val="002060"/>
                </a:solidFill>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b="1" dirty="0" sz="2800" i="1" lang="en-US" smtClean="0">
                <a:solidFill>
                  <a:srgbClr val="002060"/>
                </a:solidFill>
                <a:effectLst/>
                <a:latin typeface="Times New Roman" panose="02020603050405020304" pitchFamily="18" charset="0"/>
                <a:cs typeface="Times New Roman" panose="02020603050405020304" pitchFamily="18" charset="0"/>
              </a:rPr>
              <a:t> Results And </a:t>
            </a:r>
            <a:r>
              <a:rPr b="1" dirty="0" sz="2800" i="1" lang="en-US" smtClean="0">
                <a:solidFill>
                  <a:srgbClr val="002060"/>
                </a:solidFill>
                <a:latin typeface="Times New Roman" panose="02020603050405020304" pitchFamily="18" charset="0"/>
                <a:cs typeface="Times New Roman" panose="02020603050405020304" pitchFamily="18" charset="0"/>
              </a:rPr>
              <a:t>Discussion</a:t>
            </a:r>
            <a:endParaRPr b="1" dirty="0" sz="2800" i="1" lang="en-US"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b="1" dirty="0" sz="2800" i="1" lang="en-US" smtClean="0">
                <a:solidFill>
                  <a:srgbClr val="002060"/>
                </a:solidFill>
                <a:effectLst/>
                <a:latin typeface="Times New Roman" panose="02020603050405020304" pitchFamily="18" charset="0"/>
                <a:cs typeface="Times New Roman" panose="02020603050405020304" pitchFamily="18" charset="0"/>
              </a:rPr>
              <a:t> Conclusion</a:t>
            </a:r>
          </a:p>
          <a:p>
            <a:pPr algn="just"/>
            <a:endParaRPr b="1" dirty="0" sz="2800" i="1" lang="en-IN">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685800" y="1996589"/>
            <a:ext cx="7620000" cy="4091940"/>
          </a:xfrm>
          <a:prstGeom prst="rect"/>
        </p:spPr>
        <p:txBody>
          <a:bodyPr anchor="ctr" wrap="square">
            <a:spAutoFit/>
          </a:bodyPr>
          <a:p>
            <a:pPr algn="just"/>
            <a:r>
              <a:rPr b="1" dirty="0" sz="2800" i="1" lang="en-IN" smtClean="0">
                <a:solidFill>
                  <a:srgbClr val="002060"/>
                </a:solidFill>
                <a:latin typeface="Times New Roman" pitchFamily="18"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endParaRPr b="1" dirty="0" sz="2800" i="1" lang="en-IN">
              <a:solidFill>
                <a:srgbClr val="002060"/>
              </a:solidFill>
              <a:latin typeface="Times New Roman" pitchFamily="18" charset="0"/>
              <a:cs typeface="Times New Roman" pitchFamily="18" charset="0"/>
            </a:endParaRPr>
          </a:p>
        </p:txBody>
      </p:sp>
    </p:spTree>
  </p:cSld>
  <p:clrMapOvr>
    <a:masterClrMapping/>
  </p:clrMapOvr>
  <p:transition>
    <p:strips dir="ru"/>
  </p:transition>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830997"/>
          </a:xfrm>
          <a:prstGeom prst="rect"/>
          <a:noFill/>
        </p:spPr>
        <p:txBody>
          <a:bodyPr rtlCol="0" wrap="square">
            <a:spAutoFit/>
          </a:bodyPr>
          <a:p>
            <a:pPr algn="l"/>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Rectangle 11"/>
          <p:cNvSpPr/>
          <p:nvPr/>
        </p:nvSpPr>
        <p:spPr>
          <a:xfrm>
            <a:off x="1066800" y="2209800"/>
            <a:ext cx="6781800" cy="3266441"/>
          </a:xfrm>
          <a:prstGeom prst="rect"/>
        </p:spPr>
        <p:txBody>
          <a:bodyPr wrap="square">
            <a:spAutoFit/>
          </a:bodyPr>
          <a:p>
            <a:pPr algn="just"/>
            <a:r>
              <a:rPr b="1" dirty="0" sz="2000" i="1" lang="en-IN" smtClean="0">
                <a:solidFill>
                  <a:srgbClr val="002060"/>
                </a:solidFill>
                <a:latin typeface="Times New Roman" pitchFamily="18"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b="1" dirty="0" sz="2000" i="1" lang="en-IN">
              <a:solidFill>
                <a:srgbClr val="002060"/>
              </a:solidFill>
              <a:latin typeface="Times New Roman" pitchFamily="18" charset="0"/>
              <a:cs typeface="Times New Roman" pitchFamily="18" charset="0"/>
            </a:endParaRPr>
          </a:p>
        </p:txBody>
      </p:sp>
    </p:spTree>
  </p:cSld>
  <p:clrMapOvr>
    <a:masterClrMapping/>
  </p:clrMapOvr>
  <p:transition>
    <p:strips dir="ru"/>
  </p:transition>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2" name="Rectangle 8"/>
          <p:cNvSpPr/>
          <p:nvPr/>
        </p:nvSpPr>
        <p:spPr>
          <a:xfrm>
            <a:off x="1219200" y="1752600"/>
            <a:ext cx="8077200" cy="4758690"/>
          </a:xfrm>
          <a:prstGeom prst="rect"/>
        </p:spPr>
        <p:txBody>
          <a:bodyPr wrap="square">
            <a:spAutoFit/>
          </a:bodyPr>
          <a:p>
            <a:pPr algn="just">
              <a:lnSpc>
                <a:spcPct val="150000"/>
              </a:lnSpc>
            </a:pPr>
            <a:r>
              <a:rPr b="1" dirty="0" sz="2800" i="1" lang="en-IN" smtClean="0">
                <a:solidFill>
                  <a:srgbClr val="002060"/>
                </a:solidFill>
                <a:latin typeface="Times New Roman" pitchFamily="18" charset="0"/>
                <a:cs typeface="Times New Roman" pitchFamily="18" charset="0"/>
              </a:rPr>
              <a:t>1. Human Resources (HR) Departments</a:t>
            </a:r>
          </a:p>
          <a:p>
            <a:pPr algn="just">
              <a:lnSpc>
                <a:spcPct val="150000"/>
              </a:lnSpc>
            </a:pPr>
            <a:r>
              <a:rPr b="1" dirty="0" sz="2800" i="1" lang="en-IN" smtClean="0">
                <a:solidFill>
                  <a:srgbClr val="002060"/>
                </a:solidFill>
                <a:latin typeface="Times New Roman" pitchFamily="18" charset="0"/>
                <a:cs typeface="Times New Roman" pitchFamily="18" charset="0"/>
              </a:rPr>
              <a:t>2. Managers and Supervisors</a:t>
            </a:r>
          </a:p>
          <a:p>
            <a:pPr algn="just">
              <a:lnSpc>
                <a:spcPct val="150000"/>
              </a:lnSpc>
            </a:pPr>
            <a:r>
              <a:rPr b="1" dirty="0" sz="2800" i="1" lang="en-IN" smtClean="0">
                <a:solidFill>
                  <a:srgbClr val="002060"/>
                </a:solidFill>
                <a:latin typeface="Times New Roman" pitchFamily="18" charset="0"/>
                <a:cs typeface="Times New Roman" pitchFamily="18" charset="0"/>
              </a:rPr>
              <a:t>3. Executives and Senior Management</a:t>
            </a:r>
          </a:p>
          <a:p>
            <a:pPr algn="just">
              <a:lnSpc>
                <a:spcPct val="150000"/>
              </a:lnSpc>
            </a:pPr>
            <a:r>
              <a:rPr b="1" dirty="0" sz="2800" i="1" lang="en-IN" smtClean="0">
                <a:solidFill>
                  <a:srgbClr val="002060"/>
                </a:solidFill>
                <a:latin typeface="Times New Roman" pitchFamily="18" charset="0"/>
                <a:cs typeface="Times New Roman" pitchFamily="18" charset="0"/>
              </a:rPr>
              <a:t>4. Employees</a:t>
            </a:r>
          </a:p>
          <a:p>
            <a:pPr algn="just">
              <a:lnSpc>
                <a:spcPct val="150000"/>
              </a:lnSpc>
            </a:pPr>
            <a:r>
              <a:rPr b="1" dirty="0" sz="2800" i="1" lang="en-IN" smtClean="0">
                <a:solidFill>
                  <a:srgbClr val="002060"/>
                </a:solidFill>
                <a:latin typeface="Times New Roman" pitchFamily="18" charset="0"/>
                <a:cs typeface="Times New Roman" pitchFamily="18" charset="0"/>
              </a:rPr>
              <a:t>5. Training and Development Teams</a:t>
            </a:r>
          </a:p>
          <a:p>
            <a:pPr algn="just">
              <a:lnSpc>
                <a:spcPct val="150000"/>
              </a:lnSpc>
            </a:pPr>
            <a:r>
              <a:rPr b="1" dirty="0" sz="2800" i="1" lang="en-IN" smtClean="0">
                <a:solidFill>
                  <a:srgbClr val="002060"/>
                </a:solidFill>
                <a:latin typeface="Times New Roman" pitchFamily="18" charset="0"/>
                <a:cs typeface="Times New Roman" pitchFamily="18" charset="0"/>
              </a:rPr>
              <a:t>6. Compensation and Benefits Teams</a:t>
            </a:r>
          </a:p>
          <a:p>
            <a:pPr algn="just">
              <a:lnSpc>
                <a:spcPct val="150000"/>
              </a:lnSpc>
            </a:pPr>
            <a:r>
              <a:rPr b="1" dirty="0" sz="2800" i="1" lang="en-IN" smtClean="0">
                <a:solidFill>
                  <a:srgbClr val="002060"/>
                </a:solidFill>
                <a:latin typeface="Times New Roman" pitchFamily="18" charset="0"/>
                <a:cs typeface="Times New Roman" pitchFamily="18" charset="0"/>
              </a:rPr>
              <a:t>7. Consultants and Analysts</a:t>
            </a:r>
            <a:endParaRPr b="1" dirty="0" sz="2800" i="1" lang="en-IN">
              <a:solidFill>
                <a:srgbClr val="002060"/>
              </a:solidFill>
              <a:latin typeface="Times New Roman" pitchFamily="18" charset="0"/>
              <a:cs typeface="Times New Roman" pitchFamily="18" charset="0"/>
            </a:endParaRPr>
          </a:p>
        </p:txBody>
      </p:sp>
    </p:spTree>
  </p:cSld>
  <p:clrMapOvr>
    <a:masterClrMapping/>
  </p:clrMapOvr>
  <p:transition>
    <p:strips dir="ru"/>
  </p:transition>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36099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8" name="Rectangle 9"/>
          <p:cNvSpPr/>
          <p:nvPr/>
        </p:nvSpPr>
        <p:spPr>
          <a:xfrm>
            <a:off x="609600" y="1981200"/>
            <a:ext cx="7239000" cy="1200329"/>
          </a:xfrm>
          <a:prstGeom prst="rect"/>
        </p:spPr>
        <p:txBody>
          <a:bodyPr anchor="ctr" wrap="square">
            <a:spAutoFit/>
          </a:bodyPr>
          <a:p>
            <a:pPr algn="just"/>
            <a:r>
              <a:rPr b="1" dirty="0" sz="2400" i="1" lang="en-IN" smtClean="0">
                <a:latin typeface="Times New Roman" pitchFamily="18" charset="0"/>
                <a:cs typeface="Times New Roman" pitchFamily="18" charset="0"/>
              </a:rPr>
              <a:t>    </a:t>
            </a:r>
            <a:r>
              <a:rPr b="1" dirty="0" sz="2400" i="1" lang="en-IN" smtClean="0">
                <a:solidFill>
                  <a:srgbClr val="002060"/>
                </a:solidFill>
                <a:latin typeface="Times New Roman" pitchFamily="18" charset="0"/>
                <a:cs typeface="Times New Roman" pitchFamily="18" charset="0"/>
              </a:rPr>
              <a:t>Your solution leverages Excel to provide a comprehensive, user-friendly, and cost-effective approach to employee performance analysis.</a:t>
            </a:r>
            <a:endParaRPr b="1" dirty="0" sz="2400" i="1" lang="en-IN">
              <a:solidFill>
                <a:srgbClr val="002060"/>
              </a:solidFill>
              <a:latin typeface="Times New Roman" pitchFamily="18" charset="0"/>
              <a:cs typeface="Times New Roman" pitchFamily="18" charset="0"/>
            </a:endParaRPr>
          </a:p>
        </p:txBody>
      </p:sp>
      <p:sp>
        <p:nvSpPr>
          <p:cNvPr id="1048669" name="Rectangle 10"/>
          <p:cNvSpPr/>
          <p:nvPr/>
        </p:nvSpPr>
        <p:spPr>
          <a:xfrm>
            <a:off x="3124200" y="3581400"/>
            <a:ext cx="6096000" cy="2369880"/>
          </a:xfrm>
          <a:prstGeom prst="rect"/>
        </p:spPr>
        <p:txBody>
          <a:bodyPr wrap="square">
            <a:spAutoFit/>
          </a:bodyPr>
          <a:p>
            <a:r>
              <a:rPr b="1" dirty="0" sz="2800" lang="en-IN" smtClean="0"/>
              <a:t>Value Proposition:</a:t>
            </a:r>
          </a:p>
          <a:p>
            <a:pPr algn="just"/>
            <a:r>
              <a:rPr b="1" dirty="0" sz="2400" i="1" lang="en-IN" smtClean="0">
                <a:solidFill>
                  <a:srgbClr val="002060"/>
                </a:solidFill>
                <a:latin typeface="Times New Roman" pitchFamily="18" charset="0"/>
                <a:cs typeface="Times New Roman" pitchFamily="18" charset="0"/>
              </a:rPr>
              <a:t> 1. Cost-Effectiveness</a:t>
            </a:r>
          </a:p>
          <a:p>
            <a:pPr algn="just"/>
            <a:r>
              <a:rPr b="1" dirty="0" sz="2400" i="1" lang="en-IN" smtClean="0">
                <a:solidFill>
                  <a:srgbClr val="002060"/>
                </a:solidFill>
                <a:latin typeface="Times New Roman" pitchFamily="18" charset="0"/>
                <a:cs typeface="Times New Roman" pitchFamily="18" charset="0"/>
              </a:rPr>
              <a:t> 2. Ease of Use</a:t>
            </a:r>
          </a:p>
          <a:p>
            <a:pPr algn="just"/>
            <a:r>
              <a:rPr b="1" dirty="0" sz="2400" i="1" lang="en-IN" smtClean="0">
                <a:solidFill>
                  <a:srgbClr val="002060"/>
                </a:solidFill>
                <a:latin typeface="Times New Roman" pitchFamily="18" charset="0"/>
                <a:cs typeface="Times New Roman" pitchFamily="18" charset="0"/>
              </a:rPr>
              <a:t> 3. Data Management</a:t>
            </a:r>
          </a:p>
          <a:p>
            <a:pPr algn="just"/>
            <a:r>
              <a:rPr b="1" dirty="0" sz="2400" i="1" lang="en-IN" smtClean="0">
                <a:solidFill>
                  <a:srgbClr val="002060"/>
                </a:solidFill>
                <a:latin typeface="Times New Roman" pitchFamily="18" charset="0"/>
                <a:cs typeface="Times New Roman" pitchFamily="18" charset="0"/>
              </a:rPr>
              <a:t> 4. Customizable Analysis</a:t>
            </a:r>
          </a:p>
          <a:p>
            <a:pPr algn="just"/>
            <a:r>
              <a:rPr b="1" dirty="0" sz="2400" i="1" lang="en-IN" smtClean="0">
                <a:solidFill>
                  <a:srgbClr val="002060"/>
                </a:solidFill>
                <a:latin typeface="Times New Roman" pitchFamily="18" charset="0"/>
                <a:cs typeface="Times New Roman" pitchFamily="18" charset="0"/>
              </a:rPr>
              <a:t> 5. Real-Time Analysis</a:t>
            </a:r>
          </a:p>
        </p:txBody>
      </p:sp>
    </p:spTree>
  </p:cSld>
  <p:clrMapOvr>
    <a:masterClrMapping/>
  </p:clrMapOvr>
  <p:transition>
    <p:strips dir="ru"/>
  </p:transition>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Rectangle 2"/>
          <p:cNvSpPr/>
          <p:nvPr/>
        </p:nvSpPr>
        <p:spPr>
          <a:xfrm>
            <a:off x="1066800" y="2514600"/>
            <a:ext cx="6096000" cy="4154984"/>
          </a:xfrm>
          <a:prstGeom prst="rect"/>
        </p:spPr>
        <p:txBody>
          <a:bodyPr>
            <a:spAutoFit/>
          </a:bodyPr>
          <a:p>
            <a:pPr algn="just"/>
            <a:r>
              <a:rPr b="1" dirty="0" sz="2400" lang="en-IN" smtClean="0">
                <a:latin typeface="Times New Roman" pitchFamily="18" charset="0"/>
                <a:cs typeface="Times New Roman" pitchFamily="18" charset="0"/>
              </a:rPr>
              <a:t>Listed Features:</a:t>
            </a:r>
          </a:p>
          <a:p>
            <a:pPr algn="just"/>
            <a:r>
              <a:rPr b="1" dirty="0" sz="2400" i="1" lang="en-IN" smtClean="0">
                <a:solidFill>
                  <a:srgbClr val="002060"/>
                </a:solidFill>
                <a:latin typeface="Times New Roman" pitchFamily="18" charset="0"/>
                <a:cs typeface="Times New Roman" pitchFamily="18" charset="0"/>
              </a:rPr>
              <a:t>  1. Employee ID   </a:t>
            </a:r>
          </a:p>
          <a:p>
            <a:pPr algn="just"/>
            <a:r>
              <a:rPr b="1" dirty="0" sz="2400" i="1" lang="en-IN" smtClean="0">
                <a:solidFill>
                  <a:srgbClr val="002060"/>
                </a:solidFill>
                <a:latin typeface="Times New Roman" pitchFamily="18" charset="0"/>
                <a:cs typeface="Times New Roman" pitchFamily="18" charset="0"/>
              </a:rPr>
              <a:t>  2. First name  </a:t>
            </a:r>
          </a:p>
          <a:p>
            <a:pPr algn="just"/>
            <a:r>
              <a:rPr b="1" dirty="0" sz="2400" i="1" lang="en-IN" smtClean="0">
                <a:solidFill>
                  <a:srgbClr val="002060"/>
                </a:solidFill>
                <a:latin typeface="Times New Roman" pitchFamily="18" charset="0"/>
                <a:cs typeface="Times New Roman" pitchFamily="18" charset="0"/>
              </a:rPr>
              <a:t>  3. Last name  </a:t>
            </a:r>
          </a:p>
          <a:p>
            <a:pPr algn="just"/>
            <a:r>
              <a:rPr b="1" dirty="0" sz="2400" i="1" lang="en-IN" smtClean="0">
                <a:solidFill>
                  <a:srgbClr val="002060"/>
                </a:solidFill>
                <a:latin typeface="Times New Roman" pitchFamily="18" charset="0"/>
                <a:cs typeface="Times New Roman" pitchFamily="18" charset="0"/>
              </a:rPr>
              <a:t>  4. Business unit </a:t>
            </a:r>
          </a:p>
          <a:p>
            <a:pPr algn="just"/>
            <a:r>
              <a:rPr b="1" dirty="0" sz="2400" i="1" lang="en-IN" smtClean="0">
                <a:solidFill>
                  <a:srgbClr val="002060"/>
                </a:solidFill>
                <a:latin typeface="Times New Roman" pitchFamily="18" charset="0"/>
                <a:cs typeface="Times New Roman" pitchFamily="18" charset="0"/>
              </a:rPr>
              <a:t>  5. Employee Type </a:t>
            </a:r>
          </a:p>
          <a:p>
            <a:pPr algn="just"/>
            <a:r>
              <a:rPr b="1" dirty="0" sz="2400" i="1" lang="en-IN" smtClean="0">
                <a:solidFill>
                  <a:srgbClr val="002060"/>
                </a:solidFill>
                <a:latin typeface="Times New Roman" pitchFamily="18" charset="0"/>
                <a:cs typeface="Times New Roman" pitchFamily="18" charset="0"/>
              </a:rPr>
              <a:t>  6. Employee Status  </a:t>
            </a:r>
          </a:p>
          <a:p>
            <a:pPr algn="just"/>
            <a:r>
              <a:rPr b="1" dirty="0" sz="2400" i="1" lang="en-IN" smtClean="0">
                <a:solidFill>
                  <a:srgbClr val="002060"/>
                </a:solidFill>
                <a:latin typeface="Times New Roman" pitchFamily="18" charset="0"/>
                <a:cs typeface="Times New Roman" pitchFamily="18" charset="0"/>
              </a:rPr>
              <a:t>  7. Employee classification type  </a:t>
            </a:r>
          </a:p>
          <a:p>
            <a:pPr algn="just"/>
            <a:r>
              <a:rPr b="1" dirty="0" sz="2400" i="1" lang="en-IN" smtClean="0">
                <a:solidFill>
                  <a:srgbClr val="002060"/>
                </a:solidFill>
                <a:latin typeface="Times New Roman" pitchFamily="18" charset="0"/>
                <a:cs typeface="Times New Roman" pitchFamily="18" charset="0"/>
              </a:rPr>
              <a:t>  8. Gender Code</a:t>
            </a:r>
          </a:p>
          <a:p>
            <a:pPr algn="just"/>
            <a:r>
              <a:rPr b="1" dirty="0" sz="2400" i="1" lang="en-IN" smtClean="0">
                <a:solidFill>
                  <a:srgbClr val="002060"/>
                </a:solidFill>
                <a:latin typeface="Times New Roman" pitchFamily="18" charset="0"/>
                <a:cs typeface="Times New Roman" pitchFamily="18" charset="0"/>
              </a:rPr>
              <a:t>  9. Performance Score </a:t>
            </a:r>
          </a:p>
          <a:p>
            <a:pPr algn="just"/>
            <a:r>
              <a:rPr b="1" dirty="0" sz="2400" i="1" lang="en-IN" smtClean="0">
                <a:solidFill>
                  <a:srgbClr val="002060"/>
                </a:solidFill>
                <a:latin typeface="Times New Roman" pitchFamily="18" charset="0"/>
                <a:cs typeface="Times New Roman" pitchFamily="18" charset="0"/>
              </a:rPr>
              <a:t>10. Current employee rating</a:t>
            </a:r>
          </a:p>
        </p:txBody>
      </p:sp>
      <p:sp>
        <p:nvSpPr>
          <p:cNvPr id="1048672" name="Rectangle 3"/>
          <p:cNvSpPr/>
          <p:nvPr/>
        </p:nvSpPr>
        <p:spPr>
          <a:xfrm>
            <a:off x="381000" y="1295400"/>
            <a:ext cx="6096000" cy="830997"/>
          </a:xfrm>
          <a:prstGeom prst="rect"/>
        </p:spPr>
        <p:txBody>
          <a:bodyPr>
            <a:spAutoFit/>
          </a:bodyPr>
          <a:p>
            <a:pPr lvl="2"/>
            <a:r>
              <a:rPr b="1" dirty="0" sz="2400" i="1" lang="en-IN" smtClean="0">
                <a:solidFill>
                  <a:srgbClr val="002060"/>
                </a:solidFill>
                <a:latin typeface="Times New Roman" pitchFamily="18" charset="0"/>
                <a:cs typeface="Times New Roman" pitchFamily="18" charset="0"/>
              </a:rPr>
              <a:t>*Employee data set taken from kaggle.</a:t>
            </a:r>
          </a:p>
          <a:p>
            <a:r>
              <a:rPr b="1" dirty="0" sz="2400" i="1" lang="en-IN" smtClean="0">
                <a:solidFill>
                  <a:srgbClr val="002060"/>
                </a:solidFill>
                <a:latin typeface="Times New Roman" pitchFamily="18" charset="0"/>
                <a:cs typeface="Times New Roman" pitchFamily="18" charset="0"/>
              </a:rPr>
              <a:t>           *Out of 26 features, 9 were selected.  </a:t>
            </a:r>
          </a:p>
        </p:txBody>
      </p:sp>
    </p:spTree>
  </p:cSld>
  <p:clrMapOvr>
    <a:masterClrMapping/>
  </p:clrMapOvr>
  <p:transition>
    <p:strips dir="ru"/>
  </p:transition>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9" name="Rectangle 9"/>
          <p:cNvSpPr/>
          <p:nvPr/>
        </p:nvSpPr>
        <p:spPr>
          <a:xfrm>
            <a:off x="2819400" y="2133600"/>
            <a:ext cx="6096000" cy="3785652"/>
          </a:xfrm>
          <a:prstGeom prst="rect"/>
        </p:spPr>
        <p:txBody>
          <a:bodyPr>
            <a:spAutoFit/>
          </a:bodyPr>
          <a:p>
            <a:pPr algn="just" indent="-342900" marL="342900">
              <a:buAutoNum type="arabicPeriod"/>
            </a:pPr>
            <a:r>
              <a:rPr b="1" dirty="0" sz="2400" i="1" lang="en-IN" smtClean="0">
                <a:solidFill>
                  <a:srgbClr val="002060"/>
                </a:solidFill>
                <a:latin typeface="Times New Roman" pitchFamily="18" charset="0"/>
                <a:cs typeface="Times New Roman" pitchFamily="18" charset="0"/>
              </a:rPr>
              <a:t> Interactive Dashboards</a:t>
            </a:r>
          </a:p>
          <a:p>
            <a:pPr algn="just" indent="-342900" marL="342900"/>
            <a:r>
              <a:rPr b="1" dirty="0" sz="2400" i="1" lang="en-IN" smtClean="0">
                <a:solidFill>
                  <a:srgbClr val="002060"/>
                </a:solidFill>
                <a:latin typeface="Times New Roman" pitchFamily="18" charset="0"/>
                <a:cs typeface="Times New Roman" pitchFamily="18" charset="0"/>
              </a:rPr>
              <a:t>2.  Data Visualization</a:t>
            </a:r>
          </a:p>
          <a:p>
            <a:pPr algn="just" indent="-342900" marL="342900"/>
            <a:r>
              <a:rPr b="1" dirty="0" sz="2400" i="1" lang="en-IN" smtClean="0">
                <a:solidFill>
                  <a:srgbClr val="002060"/>
                </a:solidFill>
                <a:latin typeface="Times New Roman" pitchFamily="18" charset="0"/>
                <a:cs typeface="Times New Roman" pitchFamily="18" charset="0"/>
              </a:rPr>
              <a:t>3.  Automated Reporting</a:t>
            </a:r>
          </a:p>
          <a:p>
            <a:pPr algn="just" indent="-342900" marL="342900"/>
            <a:r>
              <a:rPr b="1" dirty="0" sz="2400" i="1" lang="en-IN" smtClean="0">
                <a:solidFill>
                  <a:srgbClr val="002060"/>
                </a:solidFill>
                <a:latin typeface="Times New Roman" pitchFamily="18" charset="0"/>
                <a:cs typeface="Times New Roman" pitchFamily="18" charset="0"/>
              </a:rPr>
              <a:t>4.  Predictive Analysis</a:t>
            </a:r>
          </a:p>
          <a:p>
            <a:pPr algn="just" indent="-342900" marL="342900"/>
            <a:r>
              <a:rPr b="1" dirty="0" sz="2400" i="1" lang="en-IN" smtClean="0">
                <a:solidFill>
                  <a:srgbClr val="002060"/>
                </a:solidFill>
                <a:latin typeface="Times New Roman" pitchFamily="18" charset="0"/>
                <a:cs typeface="Times New Roman" pitchFamily="18" charset="0"/>
              </a:rPr>
              <a:t>5.  Scorecards and Balanced Scorecards</a:t>
            </a:r>
          </a:p>
          <a:p>
            <a:pPr algn="just" indent="-342900" marL="342900"/>
            <a:r>
              <a:rPr b="1" dirty="0" sz="2400" i="1" lang="en-IN" smtClean="0">
                <a:solidFill>
                  <a:srgbClr val="002060"/>
                </a:solidFill>
                <a:latin typeface="Times New Roman" pitchFamily="18" charset="0"/>
                <a:cs typeface="Times New Roman" pitchFamily="18" charset="0"/>
              </a:rPr>
              <a:t>6.  Employee Ranking and Comparison</a:t>
            </a:r>
          </a:p>
          <a:p>
            <a:pPr algn="just" indent="-342900" marL="342900"/>
            <a:r>
              <a:rPr b="1" dirty="0" sz="2400" i="1" lang="en-IN" smtClean="0">
                <a:solidFill>
                  <a:srgbClr val="002060"/>
                </a:solidFill>
                <a:latin typeface="Times New Roman" pitchFamily="18" charset="0"/>
                <a:cs typeface="Times New Roman" pitchFamily="18" charset="0"/>
              </a:rPr>
              <a:t>7.  Training and Development Analysis</a:t>
            </a:r>
          </a:p>
          <a:p>
            <a:pPr algn="just" indent="-342900" marL="342900"/>
            <a:r>
              <a:rPr b="1" dirty="0" sz="2400" i="1" lang="en-IN" smtClean="0">
                <a:solidFill>
                  <a:srgbClr val="002060"/>
                </a:solidFill>
                <a:latin typeface="Times New Roman" pitchFamily="18" charset="0"/>
                <a:cs typeface="Times New Roman" pitchFamily="18" charset="0"/>
              </a:rPr>
              <a:t>8.  Employee Feedback and Sentiment </a:t>
            </a:r>
            <a:r>
              <a:rPr b="1" dirty="0" sz="2400" i="1" lang="en-IN" err="1" smtClean="0">
                <a:solidFill>
                  <a:srgbClr val="002060"/>
                </a:solidFill>
                <a:latin typeface="Times New Roman" pitchFamily="18" charset="0"/>
                <a:cs typeface="Times New Roman" pitchFamily="18" charset="0"/>
              </a:rPr>
              <a:t>Anlysis</a:t>
            </a:r>
            <a:endParaRPr b="1" dirty="0" sz="2400" i="1" lang="en-IN" smtClean="0">
              <a:solidFill>
                <a:srgbClr val="002060"/>
              </a:solidFill>
              <a:latin typeface="Times New Roman" pitchFamily="18" charset="0"/>
              <a:cs typeface="Times New Roman" pitchFamily="18" charset="0"/>
            </a:endParaRPr>
          </a:p>
          <a:p>
            <a:pPr algn="just" indent="-457200" marL="457200"/>
            <a:r>
              <a:rPr b="1" dirty="0" sz="2400" i="1" lang="en-IN" smtClean="0">
                <a:solidFill>
                  <a:srgbClr val="002060"/>
                </a:solidFill>
                <a:latin typeface="Times New Roman" pitchFamily="18" charset="0"/>
                <a:cs typeface="Times New Roman" pitchFamily="18" charset="0"/>
              </a:rPr>
              <a:t>9.  KPI Tracking with Alerts</a:t>
            </a:r>
          </a:p>
          <a:p>
            <a:pPr algn="just" indent="-457200" marL="457200"/>
            <a:r>
              <a:rPr b="1" dirty="0" sz="2400" i="1" lang="en-IN" smtClean="0">
                <a:solidFill>
                  <a:srgbClr val="002060"/>
                </a:solidFill>
                <a:latin typeface="Times New Roman" pitchFamily="18" charset="0"/>
                <a:cs typeface="Times New Roman" pitchFamily="18" charset="0"/>
              </a:rPr>
              <a:t>10. Data Security and Privacy</a:t>
            </a:r>
            <a:endParaRPr b="1" dirty="0" sz="2400" i="1" lang="en-IN">
              <a:solidFill>
                <a:srgbClr val="002060"/>
              </a:solidFill>
              <a:latin typeface="Times New Roman" pitchFamily="18" charset="0"/>
              <a:cs typeface="Times New Roman" pitchFamily="18" charset="0"/>
            </a:endParaRPr>
          </a:p>
        </p:txBody>
      </p:sp>
    </p:spTree>
  </p:cSld>
  <p:clrMapOvr>
    <a:masterClrMapping/>
  </p:clrMapOvr>
  <p:transition>
    <p:strips dir="ru"/>
  </p:transition>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baby</cp:lastModifiedBy>
  <dcterms:created xsi:type="dcterms:W3CDTF">2024-03-29T04:07:22Z</dcterms:created>
  <dcterms:modified xsi:type="dcterms:W3CDTF">2024-08-31T16:20:32Z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ad2c0c006aa14ec1a9d5c6fa95fdfcf7</vt:lpwstr>
  </property>
</Properties>
</file>