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Catherine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b="1" lang="en" sz="1200"/>
              <a:t>Catherine ---- ALSO, FURTHERMORE, IN ADDITION, LIKEWISE, ADDITIONALLY, IN TURN</a:t>
            </a:r>
          </a:p>
          <a:p>
            <a:pPr indent="-304800" lvl="0" marL="457200" rtl="0">
              <a:lnSpc>
                <a:spcPct val="115000"/>
              </a:lnSpc>
              <a:spcBef>
                <a:spcPts val="0"/>
              </a:spcBef>
              <a:spcAft>
                <a:spcPts val="1600"/>
              </a:spcAft>
              <a:buSzPct val="100000"/>
              <a:buChar char="-"/>
            </a:pPr>
            <a:r>
              <a:rPr lang="en" sz="1200"/>
              <a:t>Emphasis on easy interaction/connection between university clubs and students</a:t>
            </a:r>
          </a:p>
          <a:p>
            <a:pPr indent="-304800" lvl="1" marL="914400" rtl="0">
              <a:lnSpc>
                <a:spcPct val="115000"/>
              </a:lnSpc>
              <a:spcBef>
                <a:spcPts val="0"/>
              </a:spcBef>
              <a:spcAft>
                <a:spcPts val="1600"/>
              </a:spcAft>
              <a:buSzPct val="100000"/>
              <a:buChar char="-"/>
            </a:pPr>
            <a:r>
              <a:rPr lang="en" sz="1200"/>
              <a:t>On the Drillfield or in front of dining halls, organizations hand out flyers, students throw them away</a:t>
            </a:r>
          </a:p>
          <a:p>
            <a:pPr indent="-304800" lvl="1" marL="914400" rtl="0">
              <a:lnSpc>
                <a:spcPct val="115000"/>
              </a:lnSpc>
              <a:spcBef>
                <a:spcPts val="0"/>
              </a:spcBef>
              <a:spcAft>
                <a:spcPts val="1600"/>
              </a:spcAft>
              <a:buSzPct val="100000"/>
              <a:buChar char="-"/>
            </a:pPr>
            <a:r>
              <a:rPr lang="en" sz="1200"/>
              <a:t>Clubs use Facebook and email to communicate and relay information to their attendees, but not always on one uniform application</a:t>
            </a:r>
          </a:p>
          <a:p>
            <a:pPr indent="-304800" lvl="1" marL="914400" rtl="0">
              <a:lnSpc>
                <a:spcPct val="115000"/>
              </a:lnSpc>
              <a:spcBef>
                <a:spcPts val="0"/>
              </a:spcBef>
              <a:spcAft>
                <a:spcPts val="1600"/>
              </a:spcAft>
              <a:buSzPct val="100000"/>
              <a:buFont typeface="Open Sans"/>
              <a:buChar char="-"/>
            </a:pPr>
            <a:r>
              <a:rPr lang="en" sz="1200"/>
              <a:t>GobblerConnect</a:t>
            </a:r>
          </a:p>
          <a:p>
            <a:pPr indent="-304800" lvl="2" marL="1371600" rtl="0">
              <a:lnSpc>
                <a:spcPct val="115000"/>
              </a:lnSpc>
              <a:spcBef>
                <a:spcPts val="0"/>
              </a:spcBef>
              <a:spcAft>
                <a:spcPts val="1600"/>
              </a:spcAft>
              <a:buSzPct val="100000"/>
              <a:buChar char="-"/>
            </a:pPr>
            <a:r>
              <a:rPr lang="en" sz="1200"/>
              <a:t>NOT GobblerConnect mobile application because wanted to support more than one university</a:t>
            </a:r>
          </a:p>
          <a:p>
            <a:pPr indent="-304800" lvl="2" marL="1371600" rtl="0">
              <a:lnSpc>
                <a:spcPct val="115000"/>
              </a:lnSpc>
              <a:spcBef>
                <a:spcPts val="0"/>
              </a:spcBef>
              <a:spcAft>
                <a:spcPts val="1600"/>
              </a:spcAft>
              <a:buSzPct val="100000"/>
              <a:buChar char="-"/>
            </a:pPr>
            <a:r>
              <a:rPr lang="en" sz="1200"/>
              <a:t>By creating our own application, we can also add our own features such as following organizations/events, and notifications</a:t>
            </a:r>
          </a:p>
          <a:p>
            <a:pPr indent="-304800" lvl="2" marL="1371600" rtl="0">
              <a:lnSpc>
                <a:spcPct val="115000"/>
              </a:lnSpc>
              <a:spcBef>
                <a:spcPts val="0"/>
              </a:spcBef>
              <a:spcAft>
                <a:spcPts val="1600"/>
              </a:spcAft>
              <a:buSzPct val="100000"/>
              <a:buChar char="-"/>
            </a:pPr>
            <a:r>
              <a:rPr lang="en" sz="1200"/>
              <a:t>Integrating with the university’s backend for GobberConnect would be difficult, therefore we found it easier to create our own backend and API</a:t>
            </a:r>
          </a:p>
          <a:p>
            <a:pPr indent="-304800" lvl="0" marL="457200" rtl="0">
              <a:lnSpc>
                <a:spcPct val="115000"/>
              </a:lnSpc>
              <a:spcBef>
                <a:spcPts val="0"/>
              </a:spcBef>
              <a:spcAft>
                <a:spcPts val="1600"/>
              </a:spcAft>
              <a:buSzPct val="100000"/>
              <a:buChar char="-"/>
            </a:pPr>
            <a:r>
              <a:rPr lang="en" sz="1200"/>
              <a:t>Improved Event Planner application for organizations and students</a:t>
            </a:r>
          </a:p>
          <a:p>
            <a:pPr indent="-304800" lvl="1" marL="914400" rtl="0">
              <a:lnSpc>
                <a:spcPct val="115000"/>
              </a:lnSpc>
              <a:spcBef>
                <a:spcPts val="0"/>
              </a:spcBef>
              <a:spcAft>
                <a:spcPts val="1600"/>
              </a:spcAft>
              <a:buSzPct val="100000"/>
              <a:buChar char="-"/>
            </a:pPr>
            <a:r>
              <a:rPr lang="en" sz="1200"/>
              <a:t>Clubs can:</a:t>
            </a:r>
          </a:p>
          <a:p>
            <a:pPr indent="-304800" lvl="2" marL="1371600" rtl="0">
              <a:lnSpc>
                <a:spcPct val="115000"/>
              </a:lnSpc>
              <a:spcBef>
                <a:spcPts val="0"/>
              </a:spcBef>
              <a:spcAft>
                <a:spcPts val="1600"/>
              </a:spcAft>
              <a:buSzPct val="100000"/>
              <a:buChar char="-"/>
            </a:pPr>
            <a:r>
              <a:rPr lang="en" sz="1200"/>
              <a:t>Update information</a:t>
            </a:r>
          </a:p>
          <a:p>
            <a:pPr indent="-304800" lvl="2" marL="1371600" rtl="0">
              <a:lnSpc>
                <a:spcPct val="115000"/>
              </a:lnSpc>
              <a:spcBef>
                <a:spcPts val="0"/>
              </a:spcBef>
              <a:spcAft>
                <a:spcPts val="1600"/>
              </a:spcAft>
              <a:buSzPct val="100000"/>
              <a:buChar char="-"/>
            </a:pPr>
            <a:r>
              <a:rPr lang="en" sz="1200"/>
              <a:t>Create and edit events</a:t>
            </a:r>
          </a:p>
          <a:p>
            <a:pPr indent="-304800" lvl="1" marL="914400" rtl="0">
              <a:lnSpc>
                <a:spcPct val="115000"/>
              </a:lnSpc>
              <a:spcBef>
                <a:spcPts val="0"/>
              </a:spcBef>
              <a:spcAft>
                <a:spcPts val="1600"/>
              </a:spcAft>
              <a:buSzPct val="100000"/>
              <a:buChar char="-"/>
            </a:pPr>
            <a:r>
              <a:rPr lang="en" sz="1200"/>
              <a:t>Students can: </a:t>
            </a:r>
          </a:p>
          <a:p>
            <a:pPr indent="-304800" lvl="2" marL="1371600" rtl="0">
              <a:lnSpc>
                <a:spcPct val="115000"/>
              </a:lnSpc>
              <a:spcBef>
                <a:spcPts val="0"/>
              </a:spcBef>
              <a:spcAft>
                <a:spcPts val="1600"/>
              </a:spcAft>
              <a:buSzPct val="100000"/>
              <a:buChar char="-"/>
            </a:pPr>
            <a:r>
              <a:rPr lang="en" sz="1200"/>
              <a:t>View the organization/event details</a:t>
            </a:r>
          </a:p>
          <a:p>
            <a:pPr indent="-304800" lvl="2" marL="1371600" rtl="0">
              <a:lnSpc>
                <a:spcPct val="115000"/>
              </a:lnSpc>
              <a:spcBef>
                <a:spcPts val="0"/>
              </a:spcBef>
              <a:spcAft>
                <a:spcPts val="1600"/>
              </a:spcAft>
              <a:buSzPct val="100000"/>
              <a:buChar char="-"/>
            </a:pPr>
            <a:r>
              <a:rPr lang="en" sz="1200"/>
              <a:t>Follow events or certain clubs</a:t>
            </a:r>
          </a:p>
          <a:p>
            <a:pPr indent="-304800" lvl="2" marL="1371600" rtl="0">
              <a:lnSpc>
                <a:spcPct val="115000"/>
              </a:lnSpc>
              <a:spcBef>
                <a:spcPts val="0"/>
              </a:spcBef>
              <a:spcAft>
                <a:spcPts val="1600"/>
              </a:spcAft>
              <a:buSzPct val="100000"/>
              <a:buChar char="-"/>
            </a:pPr>
            <a:r>
              <a:rPr lang="en" sz="1200"/>
              <a:t>Receive notifications on any update</a:t>
            </a:r>
          </a:p>
          <a:p>
            <a:pPr indent="-304800" lvl="0" marL="457200" rtl="0">
              <a:lnSpc>
                <a:spcPct val="115000"/>
              </a:lnSpc>
              <a:spcBef>
                <a:spcPts val="0"/>
              </a:spcBef>
              <a:spcAft>
                <a:spcPts val="1600"/>
              </a:spcAft>
              <a:buSzPct val="100000"/>
              <a:buChar char="-"/>
            </a:pPr>
            <a:r>
              <a:rPr lang="en" sz="1200"/>
              <a:t>Implemented only back end portion with a very simple GUI Interface in order to make testing easier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buNone/>
            </a:pPr>
            <a:r>
              <a:rPr b="1" lang="en" sz="1200"/>
              <a:t>Catherine ---- ALSO, FURTHERMORE, IN ADDITION, LIKEWISE, ADDITIONALLY, IN TURN</a:t>
            </a:r>
          </a:p>
          <a:p>
            <a:pPr indent="-304800" lvl="0" marL="457200">
              <a:lnSpc>
                <a:spcPct val="115000"/>
              </a:lnSpc>
              <a:spcBef>
                <a:spcPts val="0"/>
              </a:spcBef>
              <a:spcAft>
                <a:spcPts val="1600"/>
              </a:spcAft>
              <a:buClr>
                <a:srgbClr val="000000"/>
              </a:buClr>
              <a:buSzPct val="100000"/>
              <a:buFont typeface="Arial"/>
            </a:pPr>
            <a:r>
              <a:rPr lang="en" sz="1200"/>
              <a:t>Improve on existing systems (as mentioned before, GobblerConnect)</a:t>
            </a:r>
          </a:p>
          <a:p>
            <a:pPr indent="-304800" lvl="1" marL="914400">
              <a:lnSpc>
                <a:spcPct val="115000"/>
              </a:lnSpc>
              <a:spcBef>
                <a:spcPts val="0"/>
              </a:spcBef>
              <a:spcAft>
                <a:spcPts val="1600"/>
              </a:spcAft>
              <a:buClr>
                <a:srgbClr val="000000"/>
              </a:buClr>
              <a:buSzPct val="100000"/>
              <a:buFont typeface="Arial"/>
            </a:pPr>
            <a:r>
              <a:rPr lang="en" sz="1200"/>
              <a:t>Features such as mobile support, quick updates, and following</a:t>
            </a:r>
          </a:p>
          <a:p>
            <a:pPr indent="-304800" lvl="0" marL="457200" rtl="0">
              <a:lnSpc>
                <a:spcPct val="115000"/>
              </a:lnSpc>
              <a:spcBef>
                <a:spcPts val="0"/>
              </a:spcBef>
              <a:spcAft>
                <a:spcPts val="1600"/>
              </a:spcAft>
              <a:buClr>
                <a:srgbClr val="000000"/>
              </a:buClr>
              <a:buSzPct val="100000"/>
              <a:buFont typeface="Arial"/>
            </a:pPr>
            <a:r>
              <a:rPr lang="en" sz="1200"/>
              <a:t>Easy to use by both organizers and attendees</a:t>
            </a:r>
          </a:p>
          <a:p>
            <a:pPr indent="-304800" lvl="1" marL="914400" rtl="0">
              <a:lnSpc>
                <a:spcPct val="115000"/>
              </a:lnSpc>
              <a:spcBef>
                <a:spcPts val="0"/>
              </a:spcBef>
              <a:spcAft>
                <a:spcPts val="1600"/>
              </a:spcAft>
              <a:buClr>
                <a:srgbClr val="000000"/>
              </a:buClr>
              <a:buSzPct val="100000"/>
              <a:buFont typeface="Open Sans"/>
            </a:pPr>
            <a:r>
              <a:rPr lang="en" sz="1200"/>
              <a:t>One application for both users</a:t>
            </a:r>
          </a:p>
          <a:p>
            <a:pPr indent="-304800" lvl="1" marL="914400" marR="0" rtl="0" algn="l">
              <a:lnSpc>
                <a:spcPct val="115000"/>
              </a:lnSpc>
              <a:spcBef>
                <a:spcPts val="0"/>
              </a:spcBef>
              <a:spcAft>
                <a:spcPts val="1600"/>
              </a:spcAft>
              <a:buClr>
                <a:srgbClr val="000000"/>
              </a:buClr>
              <a:buSzPct val="100000"/>
              <a:buFont typeface="Arial"/>
            </a:pPr>
            <a:r>
              <a:rPr lang="en" sz="1200"/>
              <a:t>Low barrier of entry: students will want to use it because it doesn’t take much effort to use</a:t>
            </a:r>
          </a:p>
          <a:p>
            <a:pPr indent="-304800" lvl="2" marL="1371600" marR="0" rtl="0" algn="l">
              <a:lnSpc>
                <a:spcPct val="115000"/>
              </a:lnSpc>
              <a:spcBef>
                <a:spcPts val="0"/>
              </a:spcBef>
              <a:spcAft>
                <a:spcPts val="1600"/>
              </a:spcAft>
              <a:buClr>
                <a:srgbClr val="000000"/>
              </a:buClr>
              <a:buSzPct val="100000"/>
              <a:buFont typeface="Arial"/>
            </a:pPr>
            <a:r>
              <a:rPr lang="en" sz="1200"/>
              <a:t>Students also use their phones due to ease of access since it’s right in the palm of your hand or in your pocket</a:t>
            </a:r>
          </a:p>
          <a:p>
            <a:pPr indent="-304800" lvl="0" marL="457200">
              <a:lnSpc>
                <a:spcPct val="115000"/>
              </a:lnSpc>
              <a:spcBef>
                <a:spcPts val="0"/>
              </a:spcBef>
              <a:spcAft>
                <a:spcPts val="1600"/>
              </a:spcAft>
              <a:buClr>
                <a:srgbClr val="000000"/>
              </a:buClr>
              <a:buSzPct val="100000"/>
              <a:buFont typeface="Arial"/>
            </a:pPr>
            <a:r>
              <a:rPr lang="en" sz="1200"/>
              <a:t>Accessible to both web and mobile clients</a:t>
            </a:r>
          </a:p>
          <a:p>
            <a:pPr indent="-304800" lvl="1" marL="914400" rtl="0">
              <a:lnSpc>
                <a:spcPct val="115000"/>
              </a:lnSpc>
              <a:spcBef>
                <a:spcPts val="0"/>
              </a:spcBef>
              <a:spcAft>
                <a:spcPts val="1600"/>
              </a:spcAft>
              <a:buClr>
                <a:srgbClr val="000000"/>
              </a:buClr>
              <a:buSzPct val="100000"/>
              <a:buFont typeface="Arial"/>
            </a:pPr>
            <a:r>
              <a:rPr lang="en" sz="1200"/>
              <a:t>Including push notifications and real-time updates</a:t>
            </a:r>
          </a:p>
          <a:p>
            <a:pPr indent="-304800" lvl="1" marL="914400">
              <a:lnSpc>
                <a:spcPct val="115000"/>
              </a:lnSpc>
              <a:spcBef>
                <a:spcPts val="0"/>
              </a:spcBef>
              <a:spcAft>
                <a:spcPts val="1600"/>
              </a:spcAft>
              <a:buClr>
                <a:srgbClr val="000000"/>
              </a:buClr>
              <a:buSzPct val="100000"/>
              <a:buFont typeface="Arial"/>
            </a:pPr>
            <a:r>
              <a:rPr lang="en" sz="1200"/>
              <a:t>Users can follow organizations and events to receive updates and reminders about events when the date of the event approaches</a:t>
            </a:r>
          </a:p>
          <a:p>
            <a:pPr indent="-304800" lvl="0" marL="457200" rtl="0">
              <a:lnSpc>
                <a:spcPct val="115000"/>
              </a:lnSpc>
              <a:spcBef>
                <a:spcPts val="0"/>
              </a:spcBef>
              <a:spcAft>
                <a:spcPts val="1600"/>
              </a:spcAft>
              <a:buClr>
                <a:srgbClr val="000000"/>
              </a:buClr>
              <a:buSzPct val="100000"/>
              <a:buFont typeface="Arial"/>
            </a:pPr>
            <a:r>
              <a:rPr lang="en" sz="1200"/>
              <a:t>Simple event discovery for both students and visitors</a:t>
            </a:r>
          </a:p>
          <a:p>
            <a:pPr indent="-304800" lvl="1" marL="914400" rtl="0">
              <a:lnSpc>
                <a:spcPct val="115000"/>
              </a:lnSpc>
              <a:spcBef>
                <a:spcPts val="0"/>
              </a:spcBef>
              <a:spcAft>
                <a:spcPts val="1600"/>
              </a:spcAft>
              <a:buClr>
                <a:srgbClr val="000000"/>
              </a:buClr>
              <a:buSzPct val="100000"/>
              <a:buFont typeface="Open Sans"/>
            </a:pPr>
            <a:r>
              <a:rPr lang="en" sz="1200"/>
              <a:t>Searching, categories, possibly filtering based on interests</a:t>
            </a:r>
          </a:p>
          <a:p>
            <a:pPr indent="-304800" lvl="0" marL="457200">
              <a:lnSpc>
                <a:spcPct val="115000"/>
              </a:lnSpc>
              <a:spcBef>
                <a:spcPts val="0"/>
              </a:spcBef>
              <a:spcAft>
                <a:spcPts val="1600"/>
              </a:spcAft>
              <a:buClr>
                <a:srgbClr val="000000"/>
              </a:buClr>
              <a:buSzPct val="100000"/>
              <a:buFont typeface="Arial"/>
            </a:pPr>
            <a:r>
              <a:rPr lang="en" sz="1200"/>
              <a:t>University can have admin access if necessary to ensure that organizations are affiliated with the university, and also to revoke organizations</a:t>
            </a:r>
          </a:p>
          <a:p>
            <a:pPr indent="-304800" lvl="0" marL="457200" rtl="0">
              <a:lnSpc>
                <a:spcPct val="115000"/>
              </a:lnSpc>
              <a:spcBef>
                <a:spcPts val="0"/>
              </a:spcBef>
              <a:spcAft>
                <a:spcPts val="1600"/>
              </a:spcAft>
              <a:buClr>
                <a:srgbClr val="000000"/>
              </a:buClr>
              <a:buSzPct val="100000"/>
              <a:buFont typeface="Arial"/>
            </a:pPr>
            <a:r>
              <a:rPr lang="en" sz="1200"/>
              <a:t>Measures to prevent spam</a:t>
            </a:r>
          </a:p>
          <a:p>
            <a:pPr indent="-304800" lvl="1" marL="914400" rtl="0">
              <a:lnSpc>
                <a:spcPct val="115000"/>
              </a:lnSpc>
              <a:spcBef>
                <a:spcPts val="0"/>
              </a:spcBef>
              <a:spcAft>
                <a:spcPts val="1600"/>
              </a:spcAft>
              <a:buClr>
                <a:srgbClr val="000000"/>
              </a:buClr>
              <a:buSzPct val="100000"/>
              <a:buFont typeface="Open Sans"/>
            </a:pPr>
            <a:r>
              <a:rPr lang="en" sz="1200"/>
              <a:t>Every user admin of max one org to prevent creation of too many organizations</a:t>
            </a:r>
          </a:p>
          <a:p>
            <a:pPr indent="-304800" lvl="1" marL="914400" rtl="0">
              <a:lnSpc>
                <a:spcPct val="115000"/>
              </a:lnSpc>
              <a:spcBef>
                <a:spcPts val="0"/>
              </a:spcBef>
              <a:spcAft>
                <a:spcPts val="1600"/>
              </a:spcAft>
              <a:buClr>
                <a:srgbClr val="000000"/>
              </a:buClr>
              <a:buSzPct val="100000"/>
              <a:buFont typeface="Open Sans"/>
            </a:pPr>
            <a:r>
              <a:rPr lang="en" sz="1200"/>
              <a:t>Eventually connect the application to the university, again, to prevent creation of too many organizations (not affiliated with the organization)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Rupin</a:t>
            </a:r>
          </a:p>
          <a:p>
            <a:pPr lvl="0">
              <a:spcBef>
                <a:spcPts val="0"/>
              </a:spcBef>
              <a:buNone/>
            </a:pPr>
            <a:r>
              <a:rPr lang="en"/>
              <a:t>The use cases 1-4 cover event discovery, </a:t>
            </a:r>
          </a:p>
          <a:p>
            <a:pPr lvl="0">
              <a:spcBef>
                <a:spcPts val="0"/>
              </a:spcBef>
              <a:buNone/>
            </a:pPr>
            <a:r>
              <a:t/>
            </a:r>
            <a:endParaRPr/>
          </a:p>
          <a:p>
            <a:pPr lvl="0">
              <a:spcBef>
                <a:spcPts val="0"/>
              </a:spcBef>
              <a:buNone/>
            </a:pPr>
            <a:r>
              <a:rPr lang="en"/>
              <a:t>1,3 = Searching for Events</a:t>
            </a:r>
          </a:p>
          <a:p>
            <a:pPr lvl="0">
              <a:spcBef>
                <a:spcPts val="0"/>
              </a:spcBef>
              <a:buNone/>
            </a:pPr>
            <a:r>
              <a:rPr lang="en"/>
              <a:t>2,4 = Seaching for univerisiteis</a:t>
            </a:r>
          </a:p>
          <a:p>
            <a:pPr lvl="0">
              <a:spcBef>
                <a:spcPts val="0"/>
              </a:spcBef>
              <a:buNone/>
            </a:pPr>
            <a:r>
              <a:rPr lang="en"/>
              <a:t>5,6, 7, 8 = User Account Operation</a:t>
            </a:r>
          </a:p>
          <a:p>
            <a:pPr lvl="0">
              <a:spcBef>
                <a:spcPts val="0"/>
              </a:spcBef>
              <a:buNone/>
            </a:pPr>
            <a:r>
              <a:t/>
            </a:r>
            <a:endParaRPr/>
          </a:p>
          <a:p>
            <a:pPr lvl="0">
              <a:spcBef>
                <a:spcPts val="0"/>
              </a:spcBef>
              <a:buNone/>
            </a:pPr>
            <a:r>
              <a:rPr lang="en"/>
              <a:t>9, 10 = User following things</a:t>
            </a:r>
          </a:p>
          <a:p>
            <a:pPr lvl="0">
              <a:spcBef>
                <a:spcPts val="0"/>
              </a:spcBef>
              <a:buNone/>
            </a:pPr>
            <a:r>
              <a:rPr lang="en"/>
              <a:t>11, 12, 13 = Organization administration details</a:t>
            </a:r>
          </a:p>
          <a:p>
            <a:pPr lvl="0">
              <a:spcBef>
                <a:spcPts val="0"/>
              </a:spcBef>
              <a:buNone/>
            </a:pPr>
            <a:r>
              <a:rPr lang="en"/>
              <a:t>14, 15, 16 = Event details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Rupin</a:t>
            </a:r>
          </a:p>
          <a:p>
            <a:pPr lvl="0">
              <a:spcBef>
                <a:spcPts val="0"/>
              </a:spcBef>
              <a:buNone/>
            </a:pPr>
            <a:r>
              <a:rPr lang="en"/>
              <a:t>The model follows the three layer architecture as you can see above. The 3 layer architecture consists of the client tier, the application tier, and the data tier.</a:t>
            </a:r>
          </a:p>
          <a:p>
            <a:pPr lvl="0">
              <a:spcBef>
                <a:spcPts val="0"/>
              </a:spcBef>
              <a:buNone/>
            </a:pPr>
            <a:r>
              <a:t/>
            </a:r>
            <a:endParaRPr/>
          </a:p>
          <a:p>
            <a:pPr lvl="0">
              <a:spcBef>
                <a:spcPts val="0"/>
              </a:spcBef>
              <a:buNone/>
            </a:pPr>
            <a:r>
              <a:rPr lang="en"/>
              <a:t> In our architecture, the client tier is represented by the users that connect to the service. In our client tier we have both a web client and a mobile client. They will be able to connect through a website or a mobile app.</a:t>
            </a:r>
          </a:p>
          <a:p>
            <a:pPr lvl="0">
              <a:spcBef>
                <a:spcPts val="0"/>
              </a:spcBef>
              <a:buNone/>
            </a:pPr>
            <a:r>
              <a:t/>
            </a:r>
            <a:endParaRPr/>
          </a:p>
          <a:p>
            <a:pPr lvl="0">
              <a:spcBef>
                <a:spcPts val="0"/>
              </a:spcBef>
              <a:buNone/>
            </a:pPr>
            <a:r>
              <a:rPr lang="en"/>
              <a:t>As you can see the application tier is composed of 2 different parts. The first part is the web server will is connected to the web client, and the application server which is used for mobile clients. We broke it up in this manner because both the clients will have different needs and functionality, so we thought it would be best to break them up. The application server exposes an API for interacting with the object to the database. </a:t>
            </a:r>
          </a:p>
          <a:p>
            <a:pPr lvl="0">
              <a:spcBef>
                <a:spcPts val="0"/>
              </a:spcBef>
              <a:buNone/>
            </a:pPr>
            <a:r>
              <a:t/>
            </a:r>
            <a:endParaRPr/>
          </a:p>
          <a:p>
            <a:pPr lvl="0">
              <a:spcBef>
                <a:spcPts val="0"/>
              </a:spcBef>
              <a:buNone/>
            </a:pPr>
            <a:r>
              <a:rPr lang="en"/>
              <a:t>The last part of our 3 tier architecture is the data tier. The data tier has a database which stores our users, events, and organizations. </a:t>
            </a:r>
          </a:p>
          <a:p>
            <a:pPr lvl="0">
              <a:spcBef>
                <a:spcPts val="0"/>
              </a:spcBef>
              <a:buNone/>
            </a:pPr>
            <a:r>
              <a:t/>
            </a:r>
            <a:endParaRPr/>
          </a:p>
          <a:p>
            <a:pPr lvl="0">
              <a:spcBef>
                <a:spcPts val="0"/>
              </a:spcBef>
              <a:buNone/>
            </a:pPr>
            <a:r>
              <a:t/>
            </a:r>
            <a:endParaRPr b="1"/>
          </a:p>
          <a:p>
            <a:pPr lvl="0">
              <a:spcBef>
                <a:spcPts val="0"/>
              </a:spcBef>
              <a:buNone/>
            </a:pPr>
            <a:r>
              <a:t/>
            </a:r>
            <a:endParaRPr b="1"/>
          </a:p>
          <a:p>
            <a:pPr lvl="0">
              <a:spcBef>
                <a:spcPts val="0"/>
              </a:spcBef>
              <a:buNone/>
            </a:pPr>
            <a:r>
              <a:rPr lang="en"/>
              <a:t>The model follows the three layer architecture, which consists of the client tier, the application tier, and the data tier. In our architecture, the client tier is represented by the users that connect to the service. The clients can connect to the application through various interfaces, including a website or a mobile app. The application tier is composed of two parts, the web server and the application server. The web server would be for serving the web clients. Meanwhile, all the clients will be connecting to the service via the application server. This server exposes an API for interacting the object represented by the database. Finally, the application server connects to the database which stores our users, events, and organizations.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Rupin</a:t>
            </a:r>
          </a:p>
          <a:p>
            <a:pPr lvl="0">
              <a:spcBef>
                <a:spcPts val="0"/>
              </a:spcBef>
              <a:buNone/>
            </a:pPr>
            <a:r>
              <a:rPr lang="en"/>
              <a:t>This is our Entity-Relationship Diagram which consists of the tables of our database. Along with the tables, it also shows the structure of our database. The main essential parts of our database/project are the University, Organization, Event, and User. </a:t>
            </a:r>
          </a:p>
          <a:p>
            <a:pPr lvl="0">
              <a:spcBef>
                <a:spcPts val="0"/>
              </a:spcBef>
              <a:buNone/>
            </a:pPr>
            <a:r>
              <a:t/>
            </a:r>
            <a:endParaRPr/>
          </a:p>
          <a:p>
            <a:pPr lvl="0">
              <a:spcBef>
                <a:spcPts val="0"/>
              </a:spcBef>
              <a:buNone/>
            </a:pPr>
            <a:r>
              <a:rPr lang="en"/>
              <a:t>Also you can see that the User is the main, centeral part of the application, and as you can see the certain atributes</a:t>
            </a:r>
          </a:p>
          <a:p>
            <a:pPr lvl="0">
              <a:spcBef>
                <a:spcPts val="0"/>
              </a:spcBef>
              <a:buNone/>
            </a:pPr>
            <a:r>
              <a:t/>
            </a:r>
            <a:endParaRPr/>
          </a:p>
          <a:p>
            <a:pPr lvl="0">
              <a:spcBef>
                <a:spcPts val="0"/>
              </a:spcBef>
              <a:buNone/>
            </a:pPr>
            <a:r>
              <a:rPr lang="en"/>
              <a:t>As you can see the User is connected to the University, Event, and Organization. The User attends the University and the User follows Event. The user has a many to 1 relationship with the University because a user can be part of many universities. </a:t>
            </a:r>
          </a:p>
          <a:p>
            <a:pPr lvl="0">
              <a:spcBef>
                <a:spcPts val="0"/>
              </a:spcBef>
              <a:buNone/>
            </a:pPr>
            <a:r>
              <a:t/>
            </a:r>
            <a:endParaRPr/>
          </a:p>
          <a:p>
            <a:pPr lvl="0">
              <a:spcBef>
                <a:spcPts val="0"/>
              </a:spcBef>
              <a:buNone/>
            </a:pPr>
            <a:r>
              <a:rPr lang="en"/>
              <a:t>The user also has a many to many relationship with the event. This is because a user can follow many events. </a:t>
            </a:r>
          </a:p>
          <a:p>
            <a:pPr lvl="0">
              <a:spcBef>
                <a:spcPts val="0"/>
              </a:spcBef>
              <a:buNone/>
            </a:pPr>
            <a:r>
              <a:t/>
            </a:r>
            <a:endParaRPr/>
          </a:p>
          <a:p>
            <a:pPr lvl="0">
              <a:spcBef>
                <a:spcPts val="0"/>
              </a:spcBef>
              <a:buNone/>
            </a:pPr>
            <a:r>
              <a:rPr lang="en"/>
              <a:t>The User has a many to many relationship between an organization because a user can follow many organization.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The University is connected to an organization because it is sponsored by an organization. Their relationship between the two is a one to many. One university can sponser many organization. </a:t>
            </a:r>
          </a:p>
          <a:p>
            <a:pPr lvl="0">
              <a:spcBef>
                <a:spcPts val="0"/>
              </a:spcBef>
              <a:buNone/>
            </a:pPr>
            <a:r>
              <a:t/>
            </a:r>
            <a:endParaRPr/>
          </a:p>
          <a:p>
            <a:pPr lvl="0">
              <a:spcBef>
                <a:spcPts val="0"/>
              </a:spcBef>
              <a:buNone/>
            </a:pPr>
            <a:r>
              <a:rPr lang="en"/>
              <a:t>Also the organization has a connection to an event. The organization has a one to many relationship with the event because one organization has hosts many events. </a:t>
            </a:r>
          </a:p>
          <a:p>
            <a:pPr lvl="0">
              <a:spcBef>
                <a:spcPts val="0"/>
              </a:spcBef>
              <a:buNone/>
            </a:pPr>
            <a:r>
              <a:t/>
            </a:r>
            <a:endParaRPr/>
          </a:p>
          <a:p>
            <a:pPr lvl="0">
              <a:spcBef>
                <a:spcPts val="0"/>
              </a:spcBef>
              <a:buNone/>
            </a:pPr>
            <a:r>
              <a:rPr lang="en"/>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Anirudh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Anirudh</a:t>
            </a:r>
          </a:p>
          <a:p>
            <a:pPr indent="-228600" lvl="0" marL="457200" rtl="0">
              <a:spcBef>
                <a:spcPts val="0"/>
              </a:spcBef>
              <a:buChar char="-"/>
            </a:pPr>
            <a:r>
              <a:rPr lang="en"/>
              <a:t>Restify: talk about express, etc</a:t>
            </a:r>
          </a:p>
          <a:p>
            <a:pPr indent="-228600" lvl="0" marL="457200" rtl="0">
              <a:spcBef>
                <a:spcPts val="0"/>
              </a:spcBef>
              <a:buChar char="-"/>
            </a:pPr>
            <a:r>
              <a:rPr lang="en"/>
              <a:t>Sequelize: ORM, promises, foreign keys</a:t>
            </a:r>
          </a:p>
          <a:p>
            <a:pPr indent="-228600" lvl="0" marL="457200" rtl="0">
              <a:spcBef>
                <a:spcPts val="0"/>
              </a:spcBef>
              <a:buChar char="-"/>
            </a:pPr>
            <a:r>
              <a:rPr lang="en"/>
              <a:t>Mocha: many choices, hard to find integration, rollback</a:t>
            </a:r>
          </a:p>
          <a:p>
            <a:pPr indent="-228600" lvl="0" marL="457200">
              <a:spcBef>
                <a:spcPts val="0"/>
              </a:spcBef>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Anirudh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4.png"/><Relationship Id="rId5"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Group 5 | Event Planner</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Anirudh Bagde, Rupin Bhalla, </a:t>
            </a:r>
            <a:br>
              <a:rPr lang="en"/>
            </a:br>
            <a:r>
              <a:rPr lang="en"/>
              <a:t>Catherine Ta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Project Description</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Easy interaction between university clubs and students</a:t>
            </a:r>
          </a:p>
          <a:p>
            <a:pPr indent="-228600" lvl="1" marL="914400" rtl="0">
              <a:spcBef>
                <a:spcPts val="0"/>
              </a:spcBef>
            </a:pPr>
            <a:r>
              <a:rPr lang="en"/>
              <a:t>GobblerConnect </a:t>
            </a:r>
            <a:r>
              <a:rPr lang="en" sz="1100">
                <a:solidFill>
                  <a:srgbClr val="545454"/>
                </a:solidFill>
                <a:highlight>
                  <a:srgbClr val="FFFFFF"/>
                </a:highlight>
                <a:latin typeface="Arial"/>
                <a:ea typeface="Arial"/>
                <a:cs typeface="Arial"/>
                <a:sym typeface="Arial"/>
              </a:rPr>
              <a:t>— </a:t>
            </a:r>
            <a:r>
              <a:rPr lang="en"/>
              <a:t>web accessible, but boring, and not very well updated</a:t>
            </a:r>
          </a:p>
          <a:p>
            <a:pPr indent="-228600" lvl="1" marL="914400" rtl="0">
              <a:lnSpc>
                <a:spcPct val="150000"/>
              </a:lnSpc>
              <a:spcBef>
                <a:spcPts val="0"/>
              </a:spcBef>
            </a:pPr>
            <a:r>
              <a:rPr lang="en"/>
              <a:t>Organizations hand out flyers, students throw them away</a:t>
            </a:r>
          </a:p>
          <a:p>
            <a:pPr indent="-228600" lvl="0" marL="457200" rtl="0">
              <a:lnSpc>
                <a:spcPct val="115000"/>
              </a:lnSpc>
              <a:spcBef>
                <a:spcPts val="0"/>
              </a:spcBef>
            </a:pPr>
            <a:r>
              <a:rPr lang="en"/>
              <a:t>Improved Event Planner</a:t>
            </a:r>
            <a:r>
              <a:rPr lang="en"/>
              <a:t> application for organizations and students</a:t>
            </a:r>
          </a:p>
          <a:p>
            <a:pPr indent="-228600" lvl="1" marL="914400" rtl="0">
              <a:spcBef>
                <a:spcPts val="0"/>
              </a:spcBef>
            </a:pPr>
            <a:r>
              <a:rPr lang="en"/>
              <a:t>Clubs can:</a:t>
            </a:r>
          </a:p>
          <a:p>
            <a:pPr indent="-228600" lvl="2" marL="1371600" rtl="0">
              <a:spcBef>
                <a:spcPts val="0"/>
              </a:spcBef>
            </a:pPr>
            <a:r>
              <a:rPr lang="en"/>
              <a:t>Update information</a:t>
            </a:r>
          </a:p>
          <a:p>
            <a:pPr indent="-228600" lvl="2" marL="1371600" rtl="0">
              <a:spcBef>
                <a:spcPts val="0"/>
              </a:spcBef>
            </a:pPr>
            <a:r>
              <a:rPr lang="en"/>
              <a:t>Create and edit events</a:t>
            </a:r>
          </a:p>
          <a:p>
            <a:pPr indent="-228600" lvl="1" marL="914400" rtl="0">
              <a:spcBef>
                <a:spcPts val="0"/>
              </a:spcBef>
            </a:pPr>
            <a:r>
              <a:rPr lang="en"/>
              <a:t>Students can: </a:t>
            </a:r>
          </a:p>
          <a:p>
            <a:pPr indent="-228600" lvl="2" marL="1371600" rtl="0">
              <a:spcBef>
                <a:spcPts val="0"/>
              </a:spcBef>
            </a:pPr>
            <a:r>
              <a:rPr lang="en"/>
              <a:t>View</a:t>
            </a:r>
            <a:r>
              <a:rPr lang="en"/>
              <a:t> the organization/event details</a:t>
            </a:r>
          </a:p>
          <a:p>
            <a:pPr indent="-228600" lvl="2" marL="1371600" rtl="0">
              <a:lnSpc>
                <a:spcPct val="115000"/>
              </a:lnSpc>
              <a:spcBef>
                <a:spcPts val="0"/>
              </a:spcBef>
            </a:pPr>
            <a:r>
              <a:rPr lang="en"/>
              <a:t>Follow events or certain clubs</a:t>
            </a:r>
          </a:p>
          <a:p>
            <a:pPr indent="-228600" lvl="2" marL="1371600" rtl="0">
              <a:lnSpc>
                <a:spcPct val="150000"/>
              </a:lnSpc>
              <a:spcBef>
                <a:spcPts val="0"/>
              </a:spcBef>
            </a:pPr>
            <a:r>
              <a:rPr lang="en"/>
              <a:t>Receive </a:t>
            </a:r>
            <a:r>
              <a:rPr lang="en"/>
              <a:t>notifications on any update</a:t>
            </a:r>
          </a:p>
          <a:p>
            <a:pPr indent="-228600" lvl="0" marL="457200" rtl="0">
              <a:lnSpc>
                <a:spcPct val="150000"/>
              </a:lnSpc>
              <a:spcBef>
                <a:spcPts val="0"/>
              </a:spcBef>
            </a:pPr>
            <a:r>
              <a:rPr lang="en"/>
              <a:t>Implemented only back end portion with a very simple GUI Interface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Project Requirements</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Improve on existing systems (eg. GobblerConnect)</a:t>
            </a:r>
          </a:p>
          <a:p>
            <a:pPr indent="-228600" lvl="1" marL="914400" rtl="0">
              <a:lnSpc>
                <a:spcPct val="150000"/>
              </a:lnSpc>
              <a:spcBef>
                <a:spcPts val="0"/>
              </a:spcBef>
            </a:pPr>
            <a:r>
              <a:rPr lang="en"/>
              <a:t>Features such as mobile support and quick updates</a:t>
            </a:r>
          </a:p>
          <a:p>
            <a:pPr indent="-228600" lvl="0" marL="457200" rtl="0">
              <a:lnSpc>
                <a:spcPct val="150000"/>
              </a:lnSpc>
              <a:spcBef>
                <a:spcPts val="0"/>
              </a:spcBef>
            </a:pPr>
            <a:r>
              <a:rPr lang="en"/>
              <a:t>Easy to use by both organizers and attendees</a:t>
            </a:r>
          </a:p>
          <a:p>
            <a:pPr indent="-228600" lvl="0" marL="457200" rtl="0">
              <a:spcBef>
                <a:spcPts val="0"/>
              </a:spcBef>
            </a:pPr>
            <a:r>
              <a:rPr lang="en"/>
              <a:t>Accessible to both web and mobile clients</a:t>
            </a:r>
          </a:p>
          <a:p>
            <a:pPr indent="-228600" lvl="1" marL="914400" rtl="0">
              <a:lnSpc>
                <a:spcPct val="150000"/>
              </a:lnSpc>
              <a:spcBef>
                <a:spcPts val="0"/>
              </a:spcBef>
            </a:pPr>
            <a:r>
              <a:rPr lang="en"/>
              <a:t>Including push notifications and real-time updates</a:t>
            </a:r>
          </a:p>
          <a:p>
            <a:pPr indent="-228600" lvl="0" marL="457200" rtl="0">
              <a:spcBef>
                <a:spcPts val="0"/>
              </a:spcBef>
            </a:pPr>
            <a:r>
              <a:rPr lang="en"/>
              <a:t>Simple event discovery for both students and visitors</a:t>
            </a:r>
          </a:p>
          <a:p>
            <a:pPr indent="-228600" lvl="1" marL="914400" rtl="0">
              <a:lnSpc>
                <a:spcPct val="150000"/>
              </a:lnSpc>
              <a:spcBef>
                <a:spcPts val="0"/>
              </a:spcBef>
            </a:pPr>
            <a:r>
              <a:rPr lang="en"/>
              <a:t>Users can follow organizations and events to receive updates</a:t>
            </a:r>
          </a:p>
          <a:p>
            <a:pPr indent="-228600" lvl="0" marL="457200" rtl="0">
              <a:lnSpc>
                <a:spcPct val="150000"/>
              </a:lnSpc>
              <a:spcBef>
                <a:spcPts val="0"/>
              </a:spcBef>
            </a:pPr>
            <a:r>
              <a:rPr lang="en"/>
              <a:t>University can have admin access if necessary</a:t>
            </a:r>
          </a:p>
          <a:p>
            <a:pPr indent="-228600" lvl="0" marL="457200" rtl="0">
              <a:lnSpc>
                <a:spcPct val="150000"/>
              </a:lnSpc>
              <a:spcBef>
                <a:spcPts val="0"/>
              </a:spcBef>
            </a:pPr>
            <a:r>
              <a:rPr lang="en"/>
              <a:t>Measures to prevent spam</a:t>
            </a:r>
          </a:p>
          <a:p>
            <a:pPr indent="0" lvl="0" marL="45720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Use Cases</a:t>
            </a:r>
          </a:p>
        </p:txBody>
      </p:sp>
      <p:sp>
        <p:nvSpPr>
          <p:cNvPr id="85" name="Shape 85"/>
          <p:cNvSpPr txBox="1"/>
          <p:nvPr>
            <p:ph idx="1" type="body"/>
          </p:nvPr>
        </p:nvSpPr>
        <p:spPr>
          <a:xfrm>
            <a:off x="311700" y="1152475"/>
            <a:ext cx="4186200" cy="3416400"/>
          </a:xfrm>
          <a:prstGeom prst="rect">
            <a:avLst/>
          </a:prstGeom>
        </p:spPr>
        <p:txBody>
          <a:bodyPr anchorCtr="0" anchor="t" bIns="91425" lIns="91425" rIns="91425" tIns="91425">
            <a:noAutofit/>
          </a:bodyPr>
          <a:lstStyle/>
          <a:p>
            <a:pPr indent="-228600" lvl="0" marL="457200" rtl="0">
              <a:spcBef>
                <a:spcPts val="0"/>
              </a:spcBef>
              <a:buAutoNum type="arabicPeriod"/>
            </a:pPr>
            <a:r>
              <a:rPr b="1" lang="en"/>
              <a:t>Query for Events</a:t>
            </a:r>
          </a:p>
          <a:p>
            <a:pPr indent="-228600" lvl="0" marL="457200" rtl="0">
              <a:spcBef>
                <a:spcPts val="0"/>
              </a:spcBef>
              <a:buAutoNum type="arabicPeriod"/>
            </a:pPr>
            <a:r>
              <a:rPr lang="en"/>
              <a:t>Search for University</a:t>
            </a:r>
          </a:p>
          <a:p>
            <a:pPr indent="-228600" lvl="0" marL="457200" rtl="0">
              <a:spcBef>
                <a:spcPts val="0"/>
              </a:spcBef>
              <a:buAutoNum type="arabicPeriod"/>
            </a:pPr>
            <a:r>
              <a:rPr lang="en"/>
              <a:t>Filter University Events by</a:t>
            </a:r>
            <a:r>
              <a:rPr lang="en"/>
              <a:t> </a:t>
            </a:r>
            <a:r>
              <a:rPr lang="en"/>
              <a:t>Category</a:t>
            </a:r>
          </a:p>
          <a:p>
            <a:pPr indent="-228600" lvl="0" marL="457200" rtl="0">
              <a:spcBef>
                <a:spcPts val="0"/>
              </a:spcBef>
              <a:buAutoNum type="arabicPeriod"/>
            </a:pPr>
            <a:r>
              <a:rPr lang="en"/>
              <a:t>Query Universities by Location</a:t>
            </a:r>
          </a:p>
          <a:p>
            <a:pPr indent="-228600" lvl="0" marL="457200" rtl="0">
              <a:spcBef>
                <a:spcPts val="0"/>
              </a:spcBef>
              <a:buAutoNum type="arabicPeriod"/>
            </a:pPr>
            <a:r>
              <a:rPr lang="en"/>
              <a:t>User Account Creation</a:t>
            </a:r>
          </a:p>
          <a:p>
            <a:pPr indent="-228600" lvl="0" marL="457200" rtl="0">
              <a:spcBef>
                <a:spcPts val="0"/>
              </a:spcBef>
              <a:buAutoNum type="arabicPeriod"/>
            </a:pPr>
            <a:r>
              <a:rPr lang="en"/>
              <a:t>User Logi</a:t>
            </a:r>
            <a:r>
              <a:rPr lang="en"/>
              <a:t>n</a:t>
            </a:r>
          </a:p>
          <a:p>
            <a:pPr indent="-228600" lvl="0" marL="457200" rtl="0">
              <a:spcBef>
                <a:spcPts val="0"/>
              </a:spcBef>
              <a:buAutoNum type="arabicPeriod"/>
            </a:pPr>
            <a:r>
              <a:rPr lang="en"/>
              <a:t>User Logout</a:t>
            </a:r>
          </a:p>
          <a:p>
            <a:pPr indent="-228600" lvl="0" marL="457200" rtl="0">
              <a:spcBef>
                <a:spcPts val="0"/>
              </a:spcBef>
              <a:buAutoNum type="arabicPeriod"/>
            </a:pPr>
            <a:r>
              <a:rPr lang="en"/>
              <a:t>Query Information for Profile</a:t>
            </a:r>
          </a:p>
        </p:txBody>
      </p:sp>
      <p:sp>
        <p:nvSpPr>
          <p:cNvPr id="86" name="Shape 86"/>
          <p:cNvSpPr txBox="1"/>
          <p:nvPr>
            <p:ph idx="1" type="body"/>
          </p:nvPr>
        </p:nvSpPr>
        <p:spPr>
          <a:xfrm>
            <a:off x="4655100" y="1152475"/>
            <a:ext cx="4186200" cy="3416400"/>
          </a:xfrm>
          <a:prstGeom prst="rect">
            <a:avLst/>
          </a:prstGeom>
        </p:spPr>
        <p:txBody>
          <a:bodyPr anchorCtr="0" anchor="t" bIns="91425" lIns="91425" rIns="91425" tIns="91425">
            <a:noAutofit/>
          </a:bodyPr>
          <a:lstStyle/>
          <a:p>
            <a:pPr indent="-228600" lvl="0" marL="457200" rtl="0">
              <a:spcBef>
                <a:spcPts val="0"/>
              </a:spcBef>
              <a:buAutoNum type="arabicPeriod" startAt="9"/>
            </a:pPr>
            <a:r>
              <a:rPr lang="en"/>
              <a:t>User Follows Organization</a:t>
            </a:r>
          </a:p>
          <a:p>
            <a:pPr indent="-228600" lvl="0" marL="457200" rtl="0">
              <a:spcBef>
                <a:spcPts val="0"/>
              </a:spcBef>
              <a:buAutoNum type="arabicPeriod" startAt="9"/>
            </a:pPr>
            <a:r>
              <a:rPr lang="en"/>
              <a:t>User Follows Event</a:t>
            </a:r>
          </a:p>
          <a:p>
            <a:pPr indent="-228600" lvl="0" marL="457200" rtl="0">
              <a:spcBef>
                <a:spcPts val="0"/>
              </a:spcBef>
              <a:buAutoNum type="arabicPeriod" startAt="9"/>
            </a:pPr>
            <a:r>
              <a:rPr b="1" lang="en"/>
              <a:t>Create Organization</a:t>
            </a:r>
          </a:p>
          <a:p>
            <a:pPr indent="-228600" lvl="0" marL="457200" rtl="0">
              <a:spcBef>
                <a:spcPts val="0"/>
              </a:spcBef>
              <a:buAutoNum type="arabicPeriod" startAt="12"/>
            </a:pPr>
            <a:r>
              <a:rPr b="1" lang="en"/>
              <a:t>Add User as Organization Admin</a:t>
            </a:r>
          </a:p>
          <a:p>
            <a:pPr indent="-228600" lvl="0" marL="457200" rtl="0">
              <a:spcBef>
                <a:spcPts val="0"/>
              </a:spcBef>
              <a:buAutoNum type="arabicPeriod" startAt="12"/>
            </a:pPr>
            <a:r>
              <a:rPr lang="en"/>
              <a:t>Revoke Access for Organization Admin</a:t>
            </a:r>
          </a:p>
          <a:p>
            <a:pPr indent="-228600" lvl="0" marL="457200" rtl="0">
              <a:spcBef>
                <a:spcPts val="0"/>
              </a:spcBef>
              <a:buAutoNum type="arabicPeriod" startAt="12"/>
            </a:pPr>
            <a:r>
              <a:rPr b="1" lang="en"/>
              <a:t>Create Event</a:t>
            </a:r>
          </a:p>
          <a:p>
            <a:pPr indent="-228600" lvl="0" marL="457200" rtl="0">
              <a:spcBef>
                <a:spcPts val="0"/>
              </a:spcBef>
              <a:buAutoNum type="arabicPeriod" startAt="12"/>
            </a:pPr>
            <a:r>
              <a:rPr lang="en"/>
              <a:t>Update Event Description</a:t>
            </a:r>
          </a:p>
          <a:p>
            <a:pPr indent="-228600" lvl="0" marL="457200" rtl="0">
              <a:spcBef>
                <a:spcPts val="0"/>
              </a:spcBef>
              <a:buAutoNum type="arabicPeriod" startAt="12"/>
            </a:pPr>
            <a:r>
              <a:rPr lang="en"/>
              <a:t>Delete Event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High Level Design: Architecture</a:t>
            </a:r>
          </a:p>
        </p:txBody>
      </p:sp>
      <p:pic>
        <p:nvPicPr>
          <p:cNvPr descr="arch_diagram.PNG" id="92" name="Shape 92"/>
          <p:cNvPicPr preferRelativeResize="0"/>
          <p:nvPr/>
        </p:nvPicPr>
        <p:blipFill>
          <a:blip r:embed="rId3">
            <a:alphaModFix/>
          </a:blip>
          <a:stretch>
            <a:fillRect/>
          </a:stretch>
        </p:blipFill>
        <p:spPr>
          <a:xfrm>
            <a:off x="2206825" y="1152487"/>
            <a:ext cx="4730349" cy="3591474"/>
          </a:xfrm>
          <a:prstGeom prst="rect">
            <a:avLst/>
          </a:prstGeom>
          <a:noFill/>
          <a:ln>
            <a:noFill/>
          </a:ln>
        </p:spPr>
      </p:pic>
      <p:sp>
        <p:nvSpPr>
          <p:cNvPr id="93" name="Shape 93"/>
          <p:cNvSpPr/>
          <p:nvPr/>
        </p:nvSpPr>
        <p:spPr>
          <a:xfrm>
            <a:off x="6657100" y="2573550"/>
            <a:ext cx="807000" cy="1927200"/>
          </a:xfrm>
          <a:prstGeom prst="rightBrace">
            <a:avLst>
              <a:gd fmla="val 8333" name="adj1"/>
              <a:gd fmla="val 50000" name="adj2"/>
            </a:avLst>
          </a:prstGeom>
          <a:noFill/>
          <a:ln cap="flat" cmpd="sng" w="38100">
            <a:solidFill>
              <a:schemeClr val="dk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Detailed Design: Entity-Relationship Diagram</a:t>
            </a:r>
          </a:p>
        </p:txBody>
      </p:sp>
      <p:pic>
        <p:nvPicPr>
          <p:cNvPr descr="er_diagram.PNG" id="99" name="Shape 99"/>
          <p:cNvPicPr preferRelativeResize="0"/>
          <p:nvPr/>
        </p:nvPicPr>
        <p:blipFill>
          <a:blip r:embed="rId3">
            <a:alphaModFix/>
          </a:blip>
          <a:stretch>
            <a:fillRect/>
          </a:stretch>
        </p:blipFill>
        <p:spPr>
          <a:xfrm>
            <a:off x="1964137" y="1152425"/>
            <a:ext cx="5215724" cy="3830199"/>
          </a:xfrm>
          <a:prstGeom prst="rect">
            <a:avLst/>
          </a:prstGeom>
          <a:noFill/>
          <a:ln>
            <a:noFill/>
          </a:ln>
        </p:spPr>
      </p:pic>
      <p:sp>
        <p:nvSpPr>
          <p:cNvPr id="100" name="Shape 100"/>
          <p:cNvSpPr/>
          <p:nvPr/>
        </p:nvSpPr>
        <p:spPr>
          <a:xfrm>
            <a:off x="4826375" y="3496025"/>
            <a:ext cx="77400" cy="85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4730846" y="3405555"/>
            <a:ext cx="6540000" cy="762900"/>
          </a:xfrm>
          <a:prstGeom prst="rect">
            <a:avLst/>
          </a:prstGeom>
          <a:noFill/>
          <a:ln>
            <a:noFill/>
          </a:ln>
        </p:spPr>
        <p:txBody>
          <a:bodyPr anchorCtr="0" anchor="t" bIns="91425" lIns="91425" rIns="91425" tIns="91425">
            <a:noAutofit/>
          </a:bodyPr>
          <a:lstStyle/>
          <a:p>
            <a:pPr lvl="0">
              <a:spcBef>
                <a:spcPts val="0"/>
              </a:spcBef>
              <a:buNone/>
            </a:pPr>
            <a:r>
              <a:rPr lang="en" sz="700"/>
              <a:t>*</a:t>
            </a:r>
          </a:p>
        </p:txBody>
      </p:sp>
      <p:sp>
        <p:nvSpPr>
          <p:cNvPr id="102" name="Shape 102"/>
          <p:cNvSpPr/>
          <p:nvPr/>
        </p:nvSpPr>
        <p:spPr>
          <a:xfrm>
            <a:off x="4540200" y="3349075"/>
            <a:ext cx="77400" cy="852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nvSpPr>
        <p:spPr>
          <a:xfrm>
            <a:off x="4449250" y="3282948"/>
            <a:ext cx="6540000" cy="762900"/>
          </a:xfrm>
          <a:prstGeom prst="rect">
            <a:avLst/>
          </a:prstGeom>
          <a:noFill/>
          <a:ln>
            <a:noFill/>
          </a:ln>
        </p:spPr>
        <p:txBody>
          <a:bodyPr anchorCtr="0" anchor="t" bIns="91425" lIns="91425" rIns="91425" tIns="91425">
            <a:noAutofit/>
          </a:bodyPr>
          <a:lstStyle/>
          <a:p>
            <a:pPr lvl="0" rtl="0">
              <a:spcBef>
                <a:spcPts val="0"/>
              </a:spcBef>
              <a:buNone/>
            </a:pPr>
            <a:r>
              <a:rPr lang="en" sz="700"/>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Design Considerations</a:t>
            </a:r>
          </a:p>
          <a:p>
            <a:pPr lvl="0">
              <a:spcBef>
                <a:spcPts val="0"/>
              </a:spcBef>
              <a:buNone/>
            </a:pPr>
            <a:r>
              <a:t/>
            </a:r>
            <a:endParaRP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Server framework that is relatively easy to pick up</a:t>
            </a:r>
          </a:p>
          <a:p>
            <a:pPr indent="-228600" lvl="1" marL="914400" rtl="0">
              <a:lnSpc>
                <a:spcPct val="150000"/>
              </a:lnSpc>
              <a:spcBef>
                <a:spcPts val="0"/>
              </a:spcBef>
            </a:pPr>
            <a:r>
              <a:rPr lang="en"/>
              <a:t>Not too hard to set up (lightweight)</a:t>
            </a:r>
          </a:p>
          <a:p>
            <a:pPr indent="-228600" lvl="0" marL="457200" rtl="0">
              <a:spcBef>
                <a:spcPts val="0"/>
              </a:spcBef>
            </a:pPr>
            <a:r>
              <a:rPr lang="en"/>
              <a:t>Library for structured access to database</a:t>
            </a:r>
          </a:p>
          <a:p>
            <a:pPr indent="-228600" lvl="1" marL="914400" rtl="0">
              <a:lnSpc>
                <a:spcPct val="150000"/>
              </a:lnSpc>
              <a:spcBef>
                <a:spcPts val="0"/>
              </a:spcBef>
            </a:pPr>
            <a:r>
              <a:rPr lang="en"/>
              <a:t>Object Relational Mapping (ORM), rather than raw SQL queries</a:t>
            </a:r>
          </a:p>
          <a:p>
            <a:pPr indent="-228600" lvl="0" marL="457200">
              <a:spcBef>
                <a:spcPts val="0"/>
              </a:spcBef>
            </a:pPr>
            <a:r>
              <a:rPr lang="en"/>
              <a:t>Easy to make front-end for testing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6198412" y="3275675"/>
            <a:ext cx="1772150" cy="1772150"/>
          </a:xfrm>
          <a:prstGeom prst="rect">
            <a:avLst/>
          </a:prstGeom>
          <a:noFill/>
          <a:ln>
            <a:noFill/>
          </a:ln>
        </p:spPr>
      </p:pic>
      <p:sp>
        <p:nvSpPr>
          <p:cNvPr id="115" name="Shape 115"/>
          <p:cNvSpPr txBox="1"/>
          <p:nvPr>
            <p:ph idx="1" type="body"/>
          </p:nvPr>
        </p:nvSpPr>
        <p:spPr>
          <a:xfrm>
            <a:off x="311700" y="1266325"/>
            <a:ext cx="4915500" cy="3302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Implemented a REST API</a:t>
            </a:r>
          </a:p>
          <a:p>
            <a:pPr indent="-228600" lvl="0" marL="457200" rtl="0">
              <a:lnSpc>
                <a:spcPct val="115000"/>
              </a:lnSpc>
              <a:spcBef>
                <a:spcPts val="0"/>
              </a:spcBef>
            </a:pPr>
            <a:r>
              <a:rPr lang="en"/>
              <a:t>Simple web frontend for system testing</a:t>
            </a:r>
          </a:p>
          <a:p>
            <a:pPr indent="-228600" lvl="0" marL="457200" rtl="0">
              <a:lnSpc>
                <a:spcPct val="115000"/>
              </a:lnSpc>
              <a:spcBef>
                <a:spcPts val="0"/>
              </a:spcBef>
            </a:pPr>
            <a:r>
              <a:rPr lang="en"/>
              <a:t>Technologies used</a:t>
            </a:r>
          </a:p>
          <a:p>
            <a:pPr indent="-228600" lvl="1" marL="914400" rtl="0">
              <a:lnSpc>
                <a:spcPct val="115000"/>
              </a:lnSpc>
              <a:spcBef>
                <a:spcPts val="0"/>
              </a:spcBef>
            </a:pPr>
            <a:r>
              <a:rPr lang="en"/>
              <a:t>Node.js</a:t>
            </a:r>
          </a:p>
          <a:p>
            <a:pPr indent="-228600" lvl="2" marL="1371600" rtl="0">
              <a:lnSpc>
                <a:spcPct val="115000"/>
              </a:lnSpc>
              <a:spcBef>
                <a:spcPts val="0"/>
              </a:spcBef>
            </a:pPr>
            <a:r>
              <a:rPr lang="en"/>
              <a:t>Restify	(server)</a:t>
            </a:r>
          </a:p>
          <a:p>
            <a:pPr indent="-228600" lvl="2" marL="1371600" rtl="0">
              <a:lnSpc>
                <a:spcPct val="115000"/>
              </a:lnSpc>
              <a:spcBef>
                <a:spcPts val="0"/>
              </a:spcBef>
            </a:pPr>
            <a:r>
              <a:rPr lang="en"/>
              <a:t>Sequelize	(database)</a:t>
            </a:r>
          </a:p>
          <a:p>
            <a:pPr indent="-228600" lvl="2" marL="1371600" rtl="0">
              <a:lnSpc>
                <a:spcPct val="150000"/>
              </a:lnSpc>
              <a:spcBef>
                <a:spcPts val="0"/>
              </a:spcBef>
            </a:pPr>
            <a:r>
              <a:rPr lang="en"/>
              <a:t>Mocha	(testing)</a:t>
            </a:r>
          </a:p>
        </p:txBody>
      </p:sp>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Implementation Details </a:t>
            </a:r>
          </a:p>
        </p:txBody>
      </p:sp>
      <p:pic>
        <p:nvPicPr>
          <p:cNvPr id="117" name="Shape 117"/>
          <p:cNvPicPr preferRelativeResize="0"/>
          <p:nvPr/>
        </p:nvPicPr>
        <p:blipFill>
          <a:blip r:embed="rId4">
            <a:alphaModFix/>
          </a:blip>
          <a:stretch>
            <a:fillRect/>
          </a:stretch>
        </p:blipFill>
        <p:spPr>
          <a:xfrm>
            <a:off x="5823275" y="275525"/>
            <a:ext cx="2522424" cy="1855024"/>
          </a:xfrm>
          <a:prstGeom prst="rect">
            <a:avLst/>
          </a:prstGeom>
          <a:noFill/>
          <a:ln>
            <a:noFill/>
          </a:ln>
        </p:spPr>
      </p:pic>
      <p:pic>
        <p:nvPicPr>
          <p:cNvPr id="118" name="Shape 118"/>
          <p:cNvPicPr preferRelativeResize="0"/>
          <p:nvPr/>
        </p:nvPicPr>
        <p:blipFill>
          <a:blip r:embed="rId5">
            <a:alphaModFix/>
          </a:blip>
          <a:stretch>
            <a:fillRect/>
          </a:stretch>
        </p:blipFill>
        <p:spPr>
          <a:xfrm>
            <a:off x="5531687" y="2285998"/>
            <a:ext cx="3105600" cy="115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802550"/>
            <a:ext cx="8520600" cy="1538400"/>
          </a:xfrm>
          <a:prstGeom prst="rect">
            <a:avLst/>
          </a:prstGeom>
        </p:spPr>
        <p:txBody>
          <a:bodyPr anchorCtr="0" anchor="ctr" bIns="91425" lIns="91425" rIns="91425" tIns="91425">
            <a:noAutofit/>
          </a:bodyPr>
          <a:lstStyle/>
          <a:p>
            <a:pPr lvl="0">
              <a:spcBef>
                <a:spcPts val="0"/>
              </a:spcBef>
              <a:buNone/>
            </a:pPr>
            <a:r>
              <a:rPr lang="en" sz="7200"/>
              <a:t>Use Case Demo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