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2" r:id="rId2"/>
    <p:sldId id="333" r:id="rId3"/>
    <p:sldId id="352" r:id="rId4"/>
    <p:sldId id="334" r:id="rId5"/>
    <p:sldId id="335" r:id="rId6"/>
    <p:sldId id="336" r:id="rId7"/>
    <p:sldId id="337" r:id="rId8"/>
    <p:sldId id="338" r:id="rId9"/>
    <p:sldId id="340" r:id="rId10"/>
    <p:sldId id="339" r:id="rId11"/>
    <p:sldId id="341" r:id="rId12"/>
    <p:sldId id="342" r:id="rId13"/>
    <p:sldId id="343" r:id="rId14"/>
    <p:sldId id="345" r:id="rId15"/>
    <p:sldId id="349" r:id="rId16"/>
    <p:sldId id="347" r:id="rId17"/>
    <p:sldId id="353" r:id="rId18"/>
    <p:sldId id="351" r:id="rId19"/>
    <p:sldId id="3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pikasree K" initials="RK" lastIdx="1" clrIdx="0">
    <p:extLst>
      <p:ext uri="{19B8F6BF-5375-455C-9EA6-DF929625EA0E}">
        <p15:presenceInfo xmlns:p15="http://schemas.microsoft.com/office/powerpoint/2012/main" userId="3a55a764fdee98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>
      <p:cViewPr varScale="1">
        <p:scale>
          <a:sx n="93" d="100"/>
          <a:sy n="93" d="100"/>
        </p:scale>
        <p:origin x="42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6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5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9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619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-25898"/>
            <a:ext cx="31496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60037" y="84280"/>
            <a:ext cx="274783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60037" y="2373076"/>
            <a:ext cx="274783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77BFE03-D0EA-4C5B-AC52-5C63E4F87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"/>
            <a:ext cx="10134600" cy="45943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B82FC-DB37-4B6C-AF74-4CCB4174125F}"/>
              </a:ext>
            </a:extLst>
          </p:cNvPr>
          <p:cNvSpPr txBox="1"/>
          <p:nvPr/>
        </p:nvSpPr>
        <p:spPr>
          <a:xfrm>
            <a:off x="2514600" y="1676400"/>
            <a:ext cx="6485558" cy="193899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Prediction of online </a:t>
            </a:r>
          </a:p>
          <a:p>
            <a:r>
              <a:rPr lang="en-US" sz="6000" dirty="0">
                <a:solidFill>
                  <a:schemeClr val="bg1"/>
                </a:solidFill>
              </a:rPr>
              <a:t>shoppers intention</a:t>
            </a:r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D434A-F060-44F1-BCBC-275AE7B16D69}"/>
              </a:ext>
            </a:extLst>
          </p:cNvPr>
          <p:cNvSpPr txBox="1"/>
          <p:nvPr/>
        </p:nvSpPr>
        <p:spPr>
          <a:xfrm flipH="1">
            <a:off x="9296400" y="5103674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 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Abinash Jeevan 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Aravind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Nikilesh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Prinu Elsa Roy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Rupikasree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DDE649-AACE-4BCF-A575-965FD3970099}"/>
              </a:ext>
            </a:extLst>
          </p:cNvPr>
          <p:cNvSpPr txBox="1"/>
          <p:nvPr/>
        </p:nvSpPr>
        <p:spPr>
          <a:xfrm>
            <a:off x="1066800" y="571500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Jayveer Nanda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3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E4062-041A-4ED2-B317-1682B1129E5F}"/>
              </a:ext>
            </a:extLst>
          </p:cNvPr>
          <p:cNvSpPr/>
          <p:nvPr/>
        </p:nvSpPr>
        <p:spPr>
          <a:xfrm>
            <a:off x="457200" y="304800"/>
            <a:ext cx="3991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7634C-5347-4B08-BD91-ABFA611FED24}"/>
              </a:ext>
            </a:extLst>
          </p:cNvPr>
          <p:cNvSpPr txBox="1"/>
          <p:nvPr/>
        </p:nvSpPr>
        <p:spPr>
          <a:xfrm>
            <a:off x="457200" y="832031"/>
            <a:ext cx="10820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plotting Operating System and browsers, OS 2 and Browser 2 are commonly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region was plotted , it was found that the website is common among region 1 customers. Promotions can be given in other regions to improve sales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Source 2 is the best advertising source for the website. Should consider other sources and decide whether it is needed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outliers present in Administrative Duration, Informational Duration and Product Related Duration.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more transactions are happening on week days, when comparing success rates weekends are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when analyzing type of visitors, the success rate of new visitors is almost double of returning visitors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bounce rates and exit rates have higher tendency of making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customers are visiting website during May, but November is the month where maximum transactions are happening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339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E4062-041A-4ED2-B317-1682B1129E5F}"/>
              </a:ext>
            </a:extLst>
          </p:cNvPr>
          <p:cNvSpPr/>
          <p:nvPr/>
        </p:nvSpPr>
        <p:spPr>
          <a:xfrm>
            <a:off x="457200" y="304800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Multi-collinearity</a:t>
            </a:r>
          </a:p>
        </p:txBody>
      </p:sp>
      <p:pic>
        <p:nvPicPr>
          <p:cNvPr id="10" name="Content Placeholder 15">
            <a:extLst>
              <a:ext uri="{FF2B5EF4-FFF2-40B4-BE49-F238E27FC236}">
                <a16:creationId xmlns:a16="http://schemas.microsoft.com/office/drawing/2014/main" id="{B7870D4E-9610-40DB-BBF2-0E04D3997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9" y="1103728"/>
            <a:ext cx="6272238" cy="284736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815A51-7039-4A1E-9EE6-E181C49F3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51097"/>
            <a:ext cx="6272239" cy="27711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92E8D2-C772-4A58-B2CA-A7ED070C07BB}"/>
              </a:ext>
            </a:extLst>
          </p:cNvPr>
          <p:cNvSpPr/>
          <p:nvPr/>
        </p:nvSpPr>
        <p:spPr>
          <a:xfrm>
            <a:off x="7010400" y="1997839"/>
            <a:ext cx="502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is not having much collinearity with any of the features. Page Values is having a maximum correlation of 0.49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expected administrative and administrative duration, informational and informational duration, product related and product related duration is having multi-collinearity. Also bounce rates and exit rates is also having a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45460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E4062-041A-4ED2-B317-1682B1129E5F}"/>
              </a:ext>
            </a:extLst>
          </p:cNvPr>
          <p:cNvSpPr/>
          <p:nvPr/>
        </p:nvSpPr>
        <p:spPr>
          <a:xfrm>
            <a:off x="457200" y="304800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Significance: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CFB757-A8A5-4862-B14B-1EBD5E941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79119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and 2 sample proportion test was done among categorical variables and region was found to be insignificant.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sample t-test was made among numerical variables and was found to be significant based on p value with Confidence interval 95%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detection: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 outliers are present in the features- Administrative Duration, Informational Duration and Product Related Duration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collinearity is high among administrative and administrative duration, we choose one variable among that.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informational duration and product related duration are chosen based on high collinearity with other variables.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remove the feature ‘Region’ as it fails in the statistical test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1020AB-BE5A-4138-A58C-9C75616722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459018"/>
            <a:ext cx="4572000" cy="1372268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4800000" sx="200000" sy="200000" algn="ctr" rotWithShape="0">
              <a:srgbClr val="000000">
                <a:alpha val="0"/>
              </a:srgbClr>
            </a:outerShdw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125166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E4062-041A-4ED2-B317-1682B1129E5F}"/>
              </a:ext>
            </a:extLst>
          </p:cNvPr>
          <p:cNvSpPr/>
          <p:nvPr/>
        </p:nvSpPr>
        <p:spPr>
          <a:xfrm>
            <a:off x="581526" y="276520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CFB757-A8A5-4862-B14B-1EBD5E941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79119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15.47% are making transactions and the data is imbalanced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was performed on the training dataset to balance the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Revenue, visitor type, Month and weekend are label encoded.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 from sklearn module has been used to scale the data.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on models: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problem is classify the data based on transaction. Since this is a binary classifier, Logistic Regression can be used. We will compare the result with other models also.	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B17F7-E3AE-4C9E-AE0D-FC08AEB47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72" y="384021"/>
            <a:ext cx="2723150" cy="2288158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19993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F71B7-A159-4D56-9490-4A906678DAAB}"/>
              </a:ext>
            </a:extLst>
          </p:cNvPr>
          <p:cNvSpPr/>
          <p:nvPr/>
        </p:nvSpPr>
        <p:spPr>
          <a:xfrm>
            <a:off x="609600" y="38100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711E0279-B7EF-4424-ABB2-1D8EF7095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990748"/>
              </p:ext>
            </p:extLst>
          </p:nvPr>
        </p:nvGraphicFramePr>
        <p:xfrm>
          <a:off x="533400" y="1184587"/>
          <a:ext cx="11201402" cy="2245824"/>
        </p:xfrm>
        <a:graphic>
          <a:graphicData uri="http://schemas.openxmlformats.org/drawingml/2006/table">
            <a:tbl>
              <a:tblPr firstRow="1" bandRow="1"/>
              <a:tblGrid>
                <a:gridCol w="2428839">
                  <a:extLst>
                    <a:ext uri="{9D8B030D-6E8A-4147-A177-3AD203B41FA5}">
                      <a16:colId xmlns:a16="http://schemas.microsoft.com/office/drawing/2014/main" val="1342125802"/>
                    </a:ext>
                  </a:extLst>
                </a:gridCol>
                <a:gridCol w="1376782">
                  <a:extLst>
                    <a:ext uri="{9D8B030D-6E8A-4147-A177-3AD203B41FA5}">
                      <a16:colId xmlns:a16="http://schemas.microsoft.com/office/drawing/2014/main" val="2206030973"/>
                    </a:ext>
                  </a:extLst>
                </a:gridCol>
                <a:gridCol w="1376782">
                  <a:extLst>
                    <a:ext uri="{9D8B030D-6E8A-4147-A177-3AD203B41FA5}">
                      <a16:colId xmlns:a16="http://schemas.microsoft.com/office/drawing/2014/main" val="3327696344"/>
                    </a:ext>
                  </a:extLst>
                </a:gridCol>
                <a:gridCol w="1539530">
                  <a:extLst>
                    <a:ext uri="{9D8B030D-6E8A-4147-A177-3AD203B41FA5}">
                      <a16:colId xmlns:a16="http://schemas.microsoft.com/office/drawing/2014/main" val="3093303988"/>
                    </a:ext>
                  </a:extLst>
                </a:gridCol>
                <a:gridCol w="1214807">
                  <a:extLst>
                    <a:ext uri="{9D8B030D-6E8A-4147-A177-3AD203B41FA5}">
                      <a16:colId xmlns:a16="http://schemas.microsoft.com/office/drawing/2014/main" val="2669142913"/>
                    </a:ext>
                  </a:extLst>
                </a:gridCol>
                <a:gridCol w="1673733">
                  <a:extLst>
                    <a:ext uri="{9D8B030D-6E8A-4147-A177-3AD203B41FA5}">
                      <a16:colId xmlns:a16="http://schemas.microsoft.com/office/drawing/2014/main" val="1131184377"/>
                    </a:ext>
                  </a:extLst>
                </a:gridCol>
                <a:gridCol w="1590929">
                  <a:extLst>
                    <a:ext uri="{9D8B030D-6E8A-4147-A177-3AD203B41FA5}">
                      <a16:colId xmlns:a16="http://schemas.microsoft.com/office/drawing/2014/main" val="2382592599"/>
                    </a:ext>
                  </a:extLst>
                </a:gridCol>
              </a:tblGrid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built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 Score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11412521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87.38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87.38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87.38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65.45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82584419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53.15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72.21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43710189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89.84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88.55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88.55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62.78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0098470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 Nearest Neighbours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89.71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36.79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81397525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Naive Bayes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51.79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71.33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3787143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2982050-D2C1-4B3F-9C0C-542D40B8C9B5}"/>
              </a:ext>
            </a:extLst>
          </p:cNvPr>
          <p:cNvSpPr/>
          <p:nvPr/>
        </p:nvSpPr>
        <p:spPr>
          <a:xfrm>
            <a:off x="609600" y="3652543"/>
            <a:ext cx="4161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built after SMOTE: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32472E04-4E1A-43EE-A1D7-77DCD8CB1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28595"/>
              </p:ext>
            </p:extLst>
          </p:nvPr>
        </p:nvGraphicFramePr>
        <p:xfrm>
          <a:off x="533400" y="4231176"/>
          <a:ext cx="11201402" cy="2237280"/>
        </p:xfrm>
        <a:graphic>
          <a:graphicData uri="http://schemas.openxmlformats.org/drawingml/2006/table">
            <a:tbl>
              <a:tblPr firstRow="1" bandRow="1"/>
              <a:tblGrid>
                <a:gridCol w="2428839">
                  <a:extLst>
                    <a:ext uri="{9D8B030D-6E8A-4147-A177-3AD203B41FA5}">
                      <a16:colId xmlns:a16="http://schemas.microsoft.com/office/drawing/2014/main" val="1342125802"/>
                    </a:ext>
                  </a:extLst>
                </a:gridCol>
                <a:gridCol w="1376782">
                  <a:extLst>
                    <a:ext uri="{9D8B030D-6E8A-4147-A177-3AD203B41FA5}">
                      <a16:colId xmlns:a16="http://schemas.microsoft.com/office/drawing/2014/main" val="2206030973"/>
                    </a:ext>
                  </a:extLst>
                </a:gridCol>
                <a:gridCol w="1376782">
                  <a:extLst>
                    <a:ext uri="{9D8B030D-6E8A-4147-A177-3AD203B41FA5}">
                      <a16:colId xmlns:a16="http://schemas.microsoft.com/office/drawing/2014/main" val="3327696344"/>
                    </a:ext>
                  </a:extLst>
                </a:gridCol>
                <a:gridCol w="1539530">
                  <a:extLst>
                    <a:ext uri="{9D8B030D-6E8A-4147-A177-3AD203B41FA5}">
                      <a16:colId xmlns:a16="http://schemas.microsoft.com/office/drawing/2014/main" val="3093303988"/>
                    </a:ext>
                  </a:extLst>
                </a:gridCol>
                <a:gridCol w="1214807">
                  <a:extLst>
                    <a:ext uri="{9D8B030D-6E8A-4147-A177-3AD203B41FA5}">
                      <a16:colId xmlns:a16="http://schemas.microsoft.com/office/drawing/2014/main" val="2669142913"/>
                    </a:ext>
                  </a:extLst>
                </a:gridCol>
                <a:gridCol w="1673733">
                  <a:extLst>
                    <a:ext uri="{9D8B030D-6E8A-4147-A177-3AD203B41FA5}">
                      <a16:colId xmlns:a16="http://schemas.microsoft.com/office/drawing/2014/main" val="1131184377"/>
                    </a:ext>
                  </a:extLst>
                </a:gridCol>
                <a:gridCol w="1590929">
                  <a:extLst>
                    <a:ext uri="{9D8B030D-6E8A-4147-A177-3AD203B41FA5}">
                      <a16:colId xmlns:a16="http://schemas.microsoft.com/office/drawing/2014/main" val="2382592599"/>
                    </a:ext>
                  </a:extLst>
                </a:gridCol>
              </a:tblGrid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built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 Score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11412521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82.54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87.38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87.38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62.75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80.93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82584419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43710189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88.74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88.55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88.55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68.13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83.52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0098470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 Nearest Neighbours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92.92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53.87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76.46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81397525"/>
                  </a:ext>
                </a:extLst>
              </a:tr>
              <a:tr h="1457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Naive Bayes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76.43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3787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34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F71B7-A159-4D56-9490-4A906678DAAB}"/>
              </a:ext>
            </a:extLst>
          </p:cNvPr>
          <p:cNvSpPr/>
          <p:nvPr/>
        </p:nvSpPr>
        <p:spPr>
          <a:xfrm>
            <a:off x="609600" y="38100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built after Hyper Parameter Tuning: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2FEDEE-BD95-4D31-9262-D98CFA83B722}"/>
              </a:ext>
            </a:extLst>
          </p:cNvPr>
          <p:cNvSpPr/>
          <p:nvPr/>
        </p:nvSpPr>
        <p:spPr>
          <a:xfrm>
            <a:off x="665747" y="381680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built after cross validation-K-Fold: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4">
            <a:extLst>
              <a:ext uri="{FF2B5EF4-FFF2-40B4-BE49-F238E27FC236}">
                <a16:creationId xmlns:a16="http://schemas.microsoft.com/office/drawing/2014/main" id="{2F814282-3513-41BF-95AE-2FF491D67C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117078"/>
              </p:ext>
            </p:extLst>
          </p:nvPr>
        </p:nvGraphicFramePr>
        <p:xfrm>
          <a:off x="665747" y="990600"/>
          <a:ext cx="10721566" cy="2225040"/>
        </p:xfrm>
        <a:graphic>
          <a:graphicData uri="http://schemas.openxmlformats.org/drawingml/2006/table">
            <a:tbl>
              <a:tblPr firstRow="1" bandRow="1"/>
              <a:tblGrid>
                <a:gridCol w="2267778">
                  <a:extLst>
                    <a:ext uri="{9D8B030D-6E8A-4147-A177-3AD203B41FA5}">
                      <a16:colId xmlns:a16="http://schemas.microsoft.com/office/drawing/2014/main" val="1342125802"/>
                    </a:ext>
                  </a:extLst>
                </a:gridCol>
                <a:gridCol w="1297255">
                  <a:extLst>
                    <a:ext uri="{9D8B030D-6E8A-4147-A177-3AD203B41FA5}">
                      <a16:colId xmlns:a16="http://schemas.microsoft.com/office/drawing/2014/main" val="2206030973"/>
                    </a:ext>
                  </a:extLst>
                </a:gridCol>
                <a:gridCol w="1268223">
                  <a:extLst>
                    <a:ext uri="{9D8B030D-6E8A-4147-A177-3AD203B41FA5}">
                      <a16:colId xmlns:a16="http://schemas.microsoft.com/office/drawing/2014/main" val="3327696344"/>
                    </a:ext>
                  </a:extLst>
                </a:gridCol>
                <a:gridCol w="1533665">
                  <a:extLst>
                    <a:ext uri="{9D8B030D-6E8A-4147-A177-3AD203B41FA5}">
                      <a16:colId xmlns:a16="http://schemas.microsoft.com/office/drawing/2014/main" val="3093303988"/>
                    </a:ext>
                  </a:extLst>
                </a:gridCol>
                <a:gridCol w="1688506">
                  <a:extLst>
                    <a:ext uri="{9D8B030D-6E8A-4147-A177-3AD203B41FA5}">
                      <a16:colId xmlns:a16="http://schemas.microsoft.com/office/drawing/2014/main" val="2669142913"/>
                    </a:ext>
                  </a:extLst>
                </a:gridCol>
                <a:gridCol w="1055053">
                  <a:extLst>
                    <a:ext uri="{9D8B030D-6E8A-4147-A177-3AD203B41FA5}">
                      <a16:colId xmlns:a16="http://schemas.microsoft.com/office/drawing/2014/main" val="1131184377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121377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built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 score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1141252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82.54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87.64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87.64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62.75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80.93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825844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84.94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84.94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59.36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79.06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4371018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92.64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59.36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79.06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009847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 Nearest Neighbours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80.60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80.60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80.60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53.92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76.93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8139752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Naive Bayes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76.43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37871430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4659B638-2269-4D7D-BCE4-F015346466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411334"/>
              </p:ext>
            </p:extLst>
          </p:nvPr>
        </p:nvGraphicFramePr>
        <p:xfrm>
          <a:off x="691145" y="4344639"/>
          <a:ext cx="10696168" cy="2225040"/>
        </p:xfrm>
        <a:graphic>
          <a:graphicData uri="http://schemas.openxmlformats.org/drawingml/2006/table">
            <a:tbl>
              <a:tblPr firstRow="1" bandRow="1"/>
              <a:tblGrid>
                <a:gridCol w="5018673">
                  <a:extLst>
                    <a:ext uri="{9D8B030D-6E8A-4147-A177-3AD203B41FA5}">
                      <a16:colId xmlns:a16="http://schemas.microsoft.com/office/drawing/2014/main" val="1342125802"/>
                    </a:ext>
                  </a:extLst>
                </a:gridCol>
                <a:gridCol w="2870873">
                  <a:extLst>
                    <a:ext uri="{9D8B030D-6E8A-4147-A177-3AD203B41FA5}">
                      <a16:colId xmlns:a16="http://schemas.microsoft.com/office/drawing/2014/main" val="2206030973"/>
                    </a:ext>
                  </a:extLst>
                </a:gridCol>
                <a:gridCol w="2806622">
                  <a:extLst>
                    <a:ext uri="{9D8B030D-6E8A-4147-A177-3AD203B41FA5}">
                      <a16:colId xmlns:a16="http://schemas.microsoft.com/office/drawing/2014/main" val="332769634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built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1141252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825844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4371018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009847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 Nearest Neighbours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8139752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Naive Bayes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3787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39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2FEDEE-BD95-4D31-9262-D98CFA83B722}"/>
              </a:ext>
            </a:extLst>
          </p:cNvPr>
          <p:cNvSpPr/>
          <p:nvPr/>
        </p:nvSpPr>
        <p:spPr>
          <a:xfrm>
            <a:off x="533400" y="605540"/>
            <a:ext cx="1120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                                                            ROC CURVE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ADAB0D-EF32-471E-8C19-07EC1923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6688"/>
              </p:ext>
            </p:extLst>
          </p:nvPr>
        </p:nvGraphicFramePr>
        <p:xfrm>
          <a:off x="685800" y="1828800"/>
          <a:ext cx="5410200" cy="3336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424662853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19881346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399755761"/>
                    </a:ext>
                  </a:extLst>
                </a:gridCol>
              </a:tblGrid>
              <a:tr h="1112155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23577"/>
                  </a:ext>
                </a:extLst>
              </a:tr>
              <a:tr h="111215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Actual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08136"/>
                  </a:ext>
                </a:extLst>
              </a:tr>
              <a:tr h="111215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Actual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0649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B6444A6-CDF4-4A81-B2E9-584C4C9EE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32" y="1524000"/>
            <a:ext cx="5762368" cy="40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ADAB0D-EF32-471E-8C19-07EC1923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51040"/>
              </p:ext>
            </p:extLst>
          </p:nvPr>
        </p:nvGraphicFramePr>
        <p:xfrm>
          <a:off x="3317867" y="1447800"/>
          <a:ext cx="4800600" cy="257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466285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9881346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399755761"/>
                    </a:ext>
                  </a:extLst>
                </a:gridCol>
              </a:tblGrid>
              <a:tr h="859955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23577"/>
                  </a:ext>
                </a:extLst>
              </a:tr>
              <a:tr h="85995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Actual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08136"/>
                  </a:ext>
                </a:extLst>
              </a:tr>
              <a:tr h="85995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Actual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064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A8B433-7D0F-4C0E-944F-37A7EF5E8743}"/>
              </a:ext>
            </a:extLst>
          </p:cNvPr>
          <p:cNvSpPr txBox="1"/>
          <p:nvPr/>
        </p:nvSpPr>
        <p:spPr>
          <a:xfrm>
            <a:off x="685800" y="762000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Interpretation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A6B5D-CB3E-44DB-904B-49DD6094BED6}"/>
              </a:ext>
            </a:extLst>
          </p:cNvPr>
          <p:cNvSpPr txBox="1"/>
          <p:nvPr/>
        </p:nvSpPr>
        <p:spPr>
          <a:xfrm>
            <a:off x="539735" y="4648200"/>
            <a:ext cx="11271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1000 customers our model correctly predicted the intention of 870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 average, an individual spends almost $600 per year on e-commerce and company spends $100 on promotions per person.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7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2FEDEE-BD95-4D31-9262-D98CFA83B722}"/>
              </a:ext>
            </a:extLst>
          </p:cNvPr>
          <p:cNvSpPr/>
          <p:nvPr/>
        </p:nvSpPr>
        <p:spPr>
          <a:xfrm>
            <a:off x="533400" y="605540"/>
            <a:ext cx="11201400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Recommendations: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is common among the region 1. So promotions can be made more in other regions so that the transaction count can be increased.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comparing the traffic sources 7,9,12, and 14 to 19 are not very profitable. So the company can decide on these 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 rate of new visitors is very high compared to regular customers. So the company should make promotions to attract new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customers are visiting the website during the month of May but the transactions made are less.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exit rate is very high in the month of February. So attractive offers can be given in that particular month to increase the sales.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69DBA-8936-450B-9F21-07CAF82420D0}"/>
              </a:ext>
            </a:extLst>
          </p:cNvPr>
          <p:cNvSpPr txBox="1"/>
          <p:nvPr/>
        </p:nvSpPr>
        <p:spPr>
          <a:xfrm>
            <a:off x="3810000" y="304427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4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068B7-1C50-4381-B451-4830BC09E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the adoption and penetration of Internet has turned the online marketplace into an important distribution channel where consumers and businesses interact with each other. </a:t>
            </a:r>
          </a:p>
          <a:p>
            <a:endParaRPr lang="en-US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-commerce usage has created the potential in the market but the need for customised promotions and alternatives to the customers have to be advanced.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of this, many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companies invest in early detection and behavioural prediction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which imitate the behavior of a salesperson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virtual shopping environment. </a:t>
            </a:r>
          </a:p>
          <a:p>
            <a:pPr marL="0" indent="0">
              <a:buNone/>
            </a:pPr>
            <a:endParaRPr lang="en-IN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F4627A-02AF-4E7B-9513-579413274558}"/>
              </a:ext>
            </a:extLst>
          </p:cNvPr>
          <p:cNvSpPr/>
          <p:nvPr/>
        </p:nvSpPr>
        <p:spPr>
          <a:xfrm>
            <a:off x="614027" y="760904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1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068B7-1C50-4381-B451-4830BC09E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350"/>
              </a:spcBef>
            </a:pP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The data belongs to the Gozlan group, a leading distribution company in Turkey. </a:t>
            </a:r>
          </a:p>
          <a:p>
            <a:pPr algn="just">
              <a:spcBef>
                <a:spcPts val="1350"/>
              </a:spcBef>
            </a:pP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We analyse and predict online shoppers intention, so that they can provide customized promotions to online shoppers.</a:t>
            </a:r>
          </a:p>
          <a:p>
            <a:pPr marL="0" indent="0" algn="just">
              <a:spcBef>
                <a:spcPts val="1350"/>
              </a:spcBef>
              <a:buNone/>
            </a:pPr>
            <a:endParaRPr lang="en-US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35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350"/>
              </a:spcBef>
            </a:pP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customer’s intention about making transaction with various factors like </a:t>
            </a:r>
            <a:r>
              <a:rPr lang="fr-FR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duration in different pages , bounce/exit rates, page value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 etc.</a:t>
            </a:r>
          </a:p>
          <a:p>
            <a:pPr algn="just">
              <a:spcBef>
                <a:spcPts val="1350"/>
              </a:spcBef>
            </a:pPr>
            <a:endParaRPr lang="en-US" sz="2000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F4627A-02AF-4E7B-9513-579413274558}"/>
              </a:ext>
            </a:extLst>
          </p:cNvPr>
          <p:cNvSpPr/>
          <p:nvPr/>
        </p:nvSpPr>
        <p:spPr>
          <a:xfrm>
            <a:off x="614027" y="760904"/>
            <a:ext cx="2047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3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F4627A-02AF-4E7B-9513-579413274558}"/>
              </a:ext>
            </a:extLst>
          </p:cNvPr>
          <p:cNvSpPr/>
          <p:nvPr/>
        </p:nvSpPr>
        <p:spPr>
          <a:xfrm>
            <a:off x="609600" y="218416"/>
            <a:ext cx="441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1063A6-4E7A-4DD0-A631-22A2D2687029}"/>
              </a:ext>
            </a:extLst>
          </p:cNvPr>
          <p:cNvSpPr/>
          <p:nvPr/>
        </p:nvSpPr>
        <p:spPr>
          <a:xfrm>
            <a:off x="577516" y="679678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12330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and 18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10 numerical and 8 categorical attributes.</a:t>
            </a:r>
            <a:endParaRPr lang="en-US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D96AC-1C74-459A-8D55-D93684E2C45B}"/>
              </a:ext>
            </a:extLst>
          </p:cNvPr>
          <p:cNvSpPr txBox="1"/>
          <p:nvPr/>
        </p:nvSpPr>
        <p:spPr>
          <a:xfrm>
            <a:off x="1967883" y="1383268"/>
            <a:ext cx="2299317" cy="369332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Numerical Features</a:t>
            </a:r>
            <a:endParaRPr lang="en-IN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F6684-16DE-403D-8FED-830031085D42}"/>
              </a:ext>
            </a:extLst>
          </p:cNvPr>
          <p:cNvSpPr txBox="1"/>
          <p:nvPr/>
        </p:nvSpPr>
        <p:spPr>
          <a:xfrm>
            <a:off x="8229600" y="1307068"/>
            <a:ext cx="2299317" cy="369332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Categorical Features</a:t>
            </a:r>
            <a:endParaRPr lang="en-IN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04654171-33B4-4F52-8A38-A058AB334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99346"/>
              </p:ext>
            </p:extLst>
          </p:nvPr>
        </p:nvGraphicFramePr>
        <p:xfrm>
          <a:off x="449094" y="1808172"/>
          <a:ext cx="5951706" cy="474502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790126">
                  <a:extLst>
                    <a:ext uri="{9D8B030D-6E8A-4147-A177-3AD203B41FA5}">
                      <a16:colId xmlns:a16="http://schemas.microsoft.com/office/drawing/2014/main" val="948987396"/>
                    </a:ext>
                  </a:extLst>
                </a:gridCol>
                <a:gridCol w="3161580">
                  <a:extLst>
                    <a:ext uri="{9D8B030D-6E8A-4147-A177-3AD203B41FA5}">
                      <a16:colId xmlns:a16="http://schemas.microsoft.com/office/drawing/2014/main" val="1668147193"/>
                    </a:ext>
                  </a:extLst>
                </a:gridCol>
              </a:tblGrid>
              <a:tr h="3663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06889734"/>
                  </a:ext>
                </a:extLst>
              </a:tr>
              <a:tr h="3663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pages-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acc.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4275928"/>
                  </a:ext>
                </a:extLst>
              </a:tr>
              <a:tr h="3663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Administrative_Duration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spent-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acc.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90944603"/>
                  </a:ext>
                </a:extLst>
              </a:tr>
              <a:tr h="3663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pages-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9124233"/>
                  </a:ext>
                </a:extLst>
              </a:tr>
              <a:tr h="3663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Informational_Duration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spent-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9249991"/>
                  </a:ext>
                </a:extLst>
              </a:tr>
              <a:tr h="3663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Related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pages-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Related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1103990"/>
                  </a:ext>
                </a:extLst>
              </a:tr>
              <a:tr h="5326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ProductRelatedDuration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spent-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Related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10384274"/>
                  </a:ext>
                </a:extLst>
              </a:tr>
              <a:tr h="602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Bounce Rates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bounce rate of pages visited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19624911"/>
                  </a:ext>
                </a:extLst>
              </a:tr>
              <a:tr h="3663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 Rates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exit rate of pages visited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89173021"/>
                  </a:ext>
                </a:extLst>
              </a:tr>
              <a:tr h="3663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page value of pages visited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56711782"/>
                  </a:ext>
                </a:extLst>
              </a:tr>
              <a:tr h="6411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Closeness of the site visiting time to a special day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27086331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C5A7975C-E677-4B37-8A8B-7E90627D7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68474"/>
              </p:ext>
            </p:extLst>
          </p:nvPr>
        </p:nvGraphicFramePr>
        <p:xfrm>
          <a:off x="6934200" y="1752600"/>
          <a:ext cx="4876800" cy="49377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02124">
                  <a:extLst>
                    <a:ext uri="{9D8B030D-6E8A-4147-A177-3AD203B41FA5}">
                      <a16:colId xmlns:a16="http://schemas.microsoft.com/office/drawing/2014/main" val="856437070"/>
                    </a:ext>
                  </a:extLst>
                </a:gridCol>
                <a:gridCol w="2874676">
                  <a:extLst>
                    <a:ext uri="{9D8B030D-6E8A-4147-A177-3AD203B41FA5}">
                      <a16:colId xmlns:a16="http://schemas.microsoft.com/office/drawing/2014/main" val="3966449186"/>
                    </a:ext>
                  </a:extLst>
                </a:gridCol>
              </a:tblGrid>
              <a:tr h="3514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79999708"/>
                  </a:ext>
                </a:extLst>
              </a:tr>
              <a:tr h="3514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of the visitor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62573526"/>
                  </a:ext>
                </a:extLst>
              </a:tr>
              <a:tr h="3514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Browser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Browser of the visitor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5641511"/>
                  </a:ext>
                </a:extLst>
              </a:tr>
              <a:tr h="3514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  <a:r>
                        <a:rPr lang="en-US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visitor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56768555"/>
                  </a:ext>
                </a:extLst>
              </a:tr>
              <a:tr h="615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source (banner , SMS etc.)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7721490"/>
                  </a:ext>
                </a:extLst>
              </a:tr>
              <a:tr h="8787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Visitor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Visitor type as ‘‘New Visitor,’’ ‘‘Returning Visitor,’’ and ‘‘Other’’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33916477"/>
                  </a:ext>
                </a:extLst>
              </a:tr>
              <a:tr h="615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Weekend(Boolean)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 the date of the visit is weekend or not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0395875"/>
                  </a:ext>
                </a:extLst>
              </a:tr>
              <a:tr h="3514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value of the visit date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49975039"/>
                  </a:ext>
                </a:extLst>
              </a:tr>
              <a:tr h="8787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Revenue(Boolean)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label indicating whether the visit has been finalized with a transaction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069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32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068B7-1C50-4381-B451-4830BC09E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867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null values in the dataset.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variables analysis-Descriptive statistics: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value is greater than median value for the following continuous features –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Administrative,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Administrative_Duration,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Duration, Product Related, Product Related Duration, Page Values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0E4062-041A-4ED2-B317-1682B1129E5F}"/>
              </a:ext>
            </a:extLst>
          </p:cNvPr>
          <p:cNvSpPr/>
          <p:nvPr/>
        </p:nvSpPr>
        <p:spPr>
          <a:xfrm>
            <a:off x="457200" y="304800"/>
            <a:ext cx="4399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 Data Analysis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91AE78-8B04-4BC4-AAC6-59FF441C3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14361"/>
              </p:ext>
            </p:extLst>
          </p:nvPr>
        </p:nvGraphicFramePr>
        <p:xfrm>
          <a:off x="762000" y="2895600"/>
          <a:ext cx="6883400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41700">
                  <a:extLst>
                    <a:ext uri="{9D8B030D-6E8A-4147-A177-3AD203B41FA5}">
                      <a16:colId xmlns:a16="http://schemas.microsoft.com/office/drawing/2014/main" val="860430541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3467485425"/>
                    </a:ext>
                  </a:extLst>
                </a:gridCol>
              </a:tblGrid>
              <a:tr h="3068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 variables analysis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Categories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50364635"/>
                  </a:ext>
                </a:extLst>
              </a:tr>
              <a:tr h="30687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Systems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31397736"/>
                  </a:ext>
                </a:extLst>
              </a:tr>
              <a:tr h="30687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Browser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0947362"/>
                  </a:ext>
                </a:extLst>
              </a:tr>
              <a:tr h="30687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73309156"/>
                  </a:ext>
                </a:extLst>
              </a:tr>
              <a:tr h="30687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5561054"/>
                  </a:ext>
                </a:extLst>
              </a:tr>
              <a:tr h="30687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Visitor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26842303"/>
                  </a:ext>
                </a:extLst>
              </a:tr>
              <a:tr h="30687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Weekend(Boolean)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4386632"/>
                  </a:ext>
                </a:extLst>
              </a:tr>
              <a:tr h="30687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3150641"/>
                  </a:ext>
                </a:extLst>
              </a:tr>
              <a:tr h="30687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Revenue(Boolean)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1205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6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E4062-041A-4ED2-B317-1682B1129E5F}"/>
              </a:ext>
            </a:extLst>
          </p:cNvPr>
          <p:cNvSpPr/>
          <p:nvPr/>
        </p:nvSpPr>
        <p:spPr>
          <a:xfrm>
            <a:off x="457200" y="304800"/>
            <a:ext cx="3991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94E700-81AC-4534-A83E-8560197C3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4114800" cy="3544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4331B5-98E8-4A5B-846B-9FCF2D670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47567"/>
            <a:ext cx="4953000" cy="3544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3EFCA-6E17-438D-81F6-35CAEA50D075}"/>
              </a:ext>
            </a:extLst>
          </p:cNvPr>
          <p:cNvSpPr txBox="1"/>
          <p:nvPr/>
        </p:nvSpPr>
        <p:spPr>
          <a:xfrm>
            <a:off x="716373" y="5334000"/>
            <a:ext cx="451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imbalanced and only 15.47% are making transactions.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18F23-5262-4366-8EF3-25D5222E2A03}"/>
              </a:ext>
            </a:extLst>
          </p:cNvPr>
          <p:cNvSpPr txBox="1"/>
          <p:nvPr/>
        </p:nvSpPr>
        <p:spPr>
          <a:xfrm>
            <a:off x="6324600" y="5285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 our dataset, almost 3/4th of the customers are visiting website on week days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6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E4062-041A-4ED2-B317-1682B1129E5F}"/>
              </a:ext>
            </a:extLst>
          </p:cNvPr>
          <p:cNvSpPr/>
          <p:nvPr/>
        </p:nvSpPr>
        <p:spPr>
          <a:xfrm>
            <a:off x="457200" y="304800"/>
            <a:ext cx="3991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C01A86-35D9-4ACE-83AD-470881781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1219696"/>
            <a:ext cx="6021096" cy="3548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FB5165-3349-48C7-A367-F5A50AFAAFCF}"/>
              </a:ext>
            </a:extLst>
          </p:cNvPr>
          <p:cNvSpPr txBox="1"/>
          <p:nvPr/>
        </p:nvSpPr>
        <p:spPr>
          <a:xfrm>
            <a:off x="533400" y="5167935"/>
            <a:ext cx="567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top Turkish Traditional Festival (Ahirkapi Hidirellez Festival) is happening in May. Also Ramadan, one of the main religious festival of Turkey is celebrated around May.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06B05-9E16-422D-8446-5F8B0B72BA1F}"/>
              </a:ext>
            </a:extLst>
          </p:cNvPr>
          <p:cNvSpPr txBox="1"/>
          <p:nvPr/>
        </p:nvSpPr>
        <p:spPr>
          <a:xfrm>
            <a:off x="7102598" y="4998128"/>
            <a:ext cx="4953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is not having much new customers. Only 13.74% are new customers, while 85% are old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they can give some promotions to attract new customers.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7D735-58D7-428F-A92E-E6DFAC356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49" y="1066800"/>
            <a:ext cx="5061581" cy="35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4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E4062-041A-4ED2-B317-1682B1129E5F}"/>
              </a:ext>
            </a:extLst>
          </p:cNvPr>
          <p:cNvSpPr/>
          <p:nvPr/>
        </p:nvSpPr>
        <p:spPr>
          <a:xfrm>
            <a:off x="457200" y="304800"/>
            <a:ext cx="3991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6B822-DFC3-4D82-A886-AB0697AF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402279"/>
            <a:ext cx="3525059" cy="2626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EAF620-DFC1-459F-AB83-452F18064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2971" y="2402279"/>
            <a:ext cx="3681539" cy="26269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9D2CAD-9CEC-4B3F-9C24-DE891E6443E1}"/>
              </a:ext>
            </a:extLst>
          </p:cNvPr>
          <p:cNvSpPr/>
          <p:nvPr/>
        </p:nvSpPr>
        <p:spPr>
          <a:xfrm>
            <a:off x="465221" y="881707"/>
            <a:ext cx="77909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Bounce Rates, Exit Rates and Duration in Product pages are right skewed.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3D3FB-96D8-46D3-A744-09C998258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80" y="2438400"/>
            <a:ext cx="4016088" cy="262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8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E4062-041A-4ED2-B317-1682B1129E5F}"/>
              </a:ext>
            </a:extLst>
          </p:cNvPr>
          <p:cNvSpPr/>
          <p:nvPr/>
        </p:nvSpPr>
        <p:spPr>
          <a:xfrm>
            <a:off x="457200" y="304800"/>
            <a:ext cx="3991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D439AD-DAA6-45EB-BE1F-0909A2541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751" y="708131"/>
            <a:ext cx="4253580" cy="2949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13FFF-6CE4-471A-8B06-4996698DF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4009257" cy="2576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A94438-E41B-45BE-AB35-769B484FF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1400"/>
            <a:ext cx="4121467" cy="30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EE40D3-55DC-4879-BB08-1EEE6A9D9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72" y="3642108"/>
            <a:ext cx="4252328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9210</TotalTime>
  <Words>1390</Words>
  <Application>Microsoft Office PowerPoint</Application>
  <PresentationFormat>Widescreen</PresentationFormat>
  <Paragraphs>349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Rupikasree K</cp:lastModifiedBy>
  <cp:revision>419</cp:revision>
  <dcterms:created xsi:type="dcterms:W3CDTF">2017-03-30T12:09:41Z</dcterms:created>
  <dcterms:modified xsi:type="dcterms:W3CDTF">2020-01-20T08:24:46Z</dcterms:modified>
</cp:coreProperties>
</file>