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80" r:id="rId1"/>
    <p:sldMasterId id="2147483692" r:id="rId2"/>
  </p:sldMasterIdLst>
  <p:notesMasterIdLst>
    <p:notesMasterId r:id="rId23"/>
  </p:notesMasterIdLst>
  <p:sldIdLst>
    <p:sldId id="335" r:id="rId3"/>
    <p:sldId id="337" r:id="rId4"/>
    <p:sldId id="373" r:id="rId5"/>
    <p:sldId id="339" r:id="rId6"/>
    <p:sldId id="344" r:id="rId7"/>
    <p:sldId id="348" r:id="rId8"/>
    <p:sldId id="349" r:id="rId9"/>
    <p:sldId id="352" r:id="rId10"/>
    <p:sldId id="357" r:id="rId11"/>
    <p:sldId id="370" r:id="rId12"/>
    <p:sldId id="374" r:id="rId13"/>
    <p:sldId id="365" r:id="rId14"/>
    <p:sldId id="368" r:id="rId15"/>
    <p:sldId id="371" r:id="rId16"/>
    <p:sldId id="372" r:id="rId17"/>
    <p:sldId id="367" r:id="rId18"/>
    <p:sldId id="376" r:id="rId19"/>
    <p:sldId id="375" r:id="rId20"/>
    <p:sldId id="377" r:id="rId21"/>
    <p:sldId id="378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upikasree K" initials="RK" lastIdx="1" clrIdx="0">
    <p:extLst>
      <p:ext uri="{19B8F6BF-5375-455C-9EA6-DF929625EA0E}">
        <p15:presenceInfo xmlns:p15="http://schemas.microsoft.com/office/powerpoint/2012/main" userId="3a55a764fdee989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2E2C"/>
    <a:srgbClr val="4B4D6A"/>
    <a:srgbClr val="86889B"/>
    <a:srgbClr val="FBCB00"/>
    <a:srgbClr val="FF7000"/>
    <a:srgbClr val="282B4D"/>
    <a:srgbClr val="013D9A"/>
    <a:srgbClr val="F8F87B"/>
    <a:srgbClr val="EE3F53"/>
    <a:srgbClr val="B9BF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238" autoAdjust="0"/>
  </p:normalViewPr>
  <p:slideViewPr>
    <p:cSldViewPr snapToGrid="0" showGuides="1">
      <p:cViewPr varScale="1">
        <p:scale>
          <a:sx n="96" d="100"/>
          <a:sy n="96" d="100"/>
        </p:scale>
        <p:origin x="1051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89243F-B1BB-4202-BD78-416ACA555174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8D2766-C49B-4C1A-9FEE-6F146754B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041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8168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resentationgo.com/" TargetMode="Externa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FBE88-012E-43B1-9CA7-E5649B873E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41057" y="1755143"/>
            <a:ext cx="6509886" cy="2031325"/>
          </a:xfrm>
          <a:ln w="101600">
            <a:solidFill>
              <a:schemeClr val="bg1"/>
            </a:solidFill>
          </a:ln>
        </p:spPr>
        <p:txBody>
          <a:bodyPr wrap="square" tIns="182880" bIns="182880" anchor="b">
            <a:spAutoFit/>
          </a:bodyPr>
          <a:lstStyle>
            <a:lvl1pPr algn="ctr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BF3FE5-EB3E-4A7E-BD3E-B572A58FEF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41057" y="4081112"/>
            <a:ext cx="6509886" cy="1176688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685A34-FCF4-4986-9E84-15AC51F4B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7989CA-D15C-4381-8077-8F2DEE1C0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47E290-39CC-4926-B082-0A23C0266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5B429-731E-4A0E-8307-590EFBBE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455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9973B-093F-4042-9F5F-FCFC8D6F1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381EF3-4879-4288-B7A8-DAEFAD028C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B4E23F-6FA8-436C-80F0-AE6470F77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30C31C-66A4-45E4-AB42-08CA10A9F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53B225-FC1B-4822-9ADD-612598AB2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5B429-731E-4A0E-8307-590EFBBE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152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593F6A-F05A-449F-9EA6-C9DFE0DB98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E3B1B7-140B-4652-90F7-6298F5F165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AC2785-6E43-4144-899D-56B4B57D0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8BF3A1-533B-4534-8EBD-5C924A5E0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8BE7CC-4DE9-4121-8C86-725F214CA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5B429-731E-4A0E-8307-590EFBBE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3044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igned by PresentationGo">
    <p:bg>
      <p:bgPr>
        <a:gradFill>
          <a:gsLst>
            <a:gs pos="0">
              <a:srgbClr val="323A45"/>
            </a:gs>
            <a:gs pos="35000">
              <a:srgbClr val="323A45"/>
            </a:gs>
            <a:gs pos="100000">
              <a:srgbClr val="1C2026"/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3152956"/>
            <a:ext cx="12192000" cy="552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A5CD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PresentationGO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hlinkClick r:id="rId2"/>
          </p:cNvPr>
          <p:cNvSpPr/>
          <p:nvPr userDrawn="1"/>
        </p:nvSpPr>
        <p:spPr>
          <a:xfrm>
            <a:off x="2731912" y="3071723"/>
            <a:ext cx="6728177" cy="714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extBox 1"/>
          <p:cNvSpPr txBox="1"/>
          <p:nvPr userDrawn="1"/>
        </p:nvSpPr>
        <p:spPr>
          <a:xfrm>
            <a:off x="4271217" y="6121399"/>
            <a:ext cx="3649589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800" dirty="0">
                <a:solidFill>
                  <a:srgbClr val="A5CD00"/>
                </a:solidFill>
              </a:rPr>
              <a:t>T</a:t>
            </a:r>
            <a:r>
              <a:rPr lang="en-US" sz="1800" baseline="0" dirty="0">
                <a:solidFill>
                  <a:srgbClr val="A5CD00"/>
                </a:solidFill>
              </a:rPr>
              <a:t>he free </a:t>
            </a:r>
            <a:r>
              <a:rPr lang="en-US" sz="1800" baseline="0">
                <a:solidFill>
                  <a:srgbClr val="A5CD00"/>
                </a:solidFill>
              </a:rPr>
              <a:t>PowerPoint template library</a:t>
            </a:r>
            <a:endParaRPr lang="en-US" sz="1800" dirty="0">
              <a:solidFill>
                <a:srgbClr val="A5CD00"/>
              </a:solidFill>
            </a:endParaRPr>
          </a:p>
        </p:txBody>
      </p:sp>
      <p:grpSp>
        <p:nvGrpSpPr>
          <p:cNvPr id="8" name="Group 7"/>
          <p:cNvGrpSpPr/>
          <p:nvPr userDrawn="1"/>
        </p:nvGrpSpPr>
        <p:grpSpPr>
          <a:xfrm>
            <a:off x="4983933" y="2633133"/>
            <a:ext cx="2224135" cy="369332"/>
            <a:chOff x="3459936" y="2633133"/>
            <a:chExt cx="2224135" cy="369332"/>
          </a:xfrm>
        </p:grpSpPr>
        <p:sp>
          <p:nvSpPr>
            <p:cNvPr id="9" name="TextBox 8"/>
            <p:cNvSpPr txBox="1"/>
            <p:nvPr userDrawn="1"/>
          </p:nvSpPr>
          <p:spPr>
            <a:xfrm>
              <a:off x="3459936" y="2633133"/>
              <a:ext cx="2224135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effectLst/>
                </a:rPr>
                <a:t>Designed</a:t>
              </a:r>
              <a:r>
                <a:rPr lang="en-US" baseline="0">
                  <a:solidFill>
                    <a:schemeClr val="bg1"/>
                  </a:solidFill>
                  <a:effectLst/>
                </a:rPr>
                <a:t> with         by</a:t>
              </a:r>
              <a:endParaRPr lang="en-US" dirty="0"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0" name="Freeform 290"/>
            <p:cNvSpPr/>
            <p:nvPr userDrawn="1"/>
          </p:nvSpPr>
          <p:spPr>
            <a:xfrm>
              <a:off x="4977441" y="2705803"/>
              <a:ext cx="261456" cy="223991"/>
            </a:xfrm>
            <a:custGeom>
              <a:avLst/>
              <a:gdLst/>
              <a:ahLst/>
              <a:cxnLst/>
              <a:rect l="l" t="t" r="r" b="b"/>
              <a:pathLst>
                <a:path w="504825" h="432707">
                  <a:moveTo>
                    <a:pt x="134658" y="0"/>
                  </a:moveTo>
                  <a:cubicBezTo>
                    <a:pt x="146301" y="0"/>
                    <a:pt x="158180" y="2019"/>
                    <a:pt x="170294" y="6057"/>
                  </a:cubicBezTo>
                  <a:cubicBezTo>
                    <a:pt x="182407" y="10095"/>
                    <a:pt x="193676" y="15541"/>
                    <a:pt x="204099" y="22396"/>
                  </a:cubicBezTo>
                  <a:cubicBezTo>
                    <a:pt x="214522" y="29251"/>
                    <a:pt x="223490" y="35683"/>
                    <a:pt x="231002" y="41693"/>
                  </a:cubicBezTo>
                  <a:cubicBezTo>
                    <a:pt x="238514" y="47703"/>
                    <a:pt x="245652" y="54088"/>
                    <a:pt x="252412" y="60849"/>
                  </a:cubicBezTo>
                  <a:cubicBezTo>
                    <a:pt x="259174" y="54088"/>
                    <a:pt x="266310" y="47703"/>
                    <a:pt x="273823" y="41693"/>
                  </a:cubicBezTo>
                  <a:cubicBezTo>
                    <a:pt x="281334" y="35683"/>
                    <a:pt x="290303" y="29251"/>
                    <a:pt x="300726" y="22396"/>
                  </a:cubicBezTo>
                  <a:cubicBezTo>
                    <a:pt x="311149" y="15541"/>
                    <a:pt x="322417" y="10095"/>
                    <a:pt x="334531" y="6057"/>
                  </a:cubicBezTo>
                  <a:cubicBezTo>
                    <a:pt x="346645" y="2019"/>
                    <a:pt x="358524" y="0"/>
                    <a:pt x="370167" y="0"/>
                  </a:cubicBezTo>
                  <a:cubicBezTo>
                    <a:pt x="412236" y="0"/>
                    <a:pt x="445197" y="11644"/>
                    <a:pt x="469048" y="34932"/>
                  </a:cubicBezTo>
                  <a:cubicBezTo>
                    <a:pt x="492899" y="58220"/>
                    <a:pt x="504825" y="90523"/>
                    <a:pt x="504825" y="131840"/>
                  </a:cubicBezTo>
                  <a:cubicBezTo>
                    <a:pt x="504825" y="173346"/>
                    <a:pt x="483321" y="215602"/>
                    <a:pt x="440313" y="258610"/>
                  </a:cubicBezTo>
                  <a:lnTo>
                    <a:pt x="264807" y="427636"/>
                  </a:lnTo>
                  <a:cubicBezTo>
                    <a:pt x="261427" y="431017"/>
                    <a:pt x="257295" y="432707"/>
                    <a:pt x="252412" y="432707"/>
                  </a:cubicBezTo>
                  <a:cubicBezTo>
                    <a:pt x="247529" y="432707"/>
                    <a:pt x="243398" y="431017"/>
                    <a:pt x="240018" y="427636"/>
                  </a:cubicBezTo>
                  <a:lnTo>
                    <a:pt x="64230" y="258047"/>
                  </a:lnTo>
                  <a:cubicBezTo>
                    <a:pt x="62351" y="256544"/>
                    <a:pt x="59770" y="254103"/>
                    <a:pt x="56482" y="250722"/>
                  </a:cubicBezTo>
                  <a:cubicBezTo>
                    <a:pt x="53196" y="247342"/>
                    <a:pt x="47984" y="241191"/>
                    <a:pt x="40848" y="232270"/>
                  </a:cubicBezTo>
                  <a:cubicBezTo>
                    <a:pt x="33712" y="223349"/>
                    <a:pt x="27326" y="214194"/>
                    <a:pt x="21692" y="204803"/>
                  </a:cubicBezTo>
                  <a:cubicBezTo>
                    <a:pt x="16057" y="195413"/>
                    <a:pt x="11035" y="184051"/>
                    <a:pt x="6620" y="170717"/>
                  </a:cubicBezTo>
                  <a:cubicBezTo>
                    <a:pt x="2207" y="157382"/>
                    <a:pt x="0" y="144423"/>
                    <a:pt x="0" y="131840"/>
                  </a:cubicBezTo>
                  <a:cubicBezTo>
                    <a:pt x="0" y="90523"/>
                    <a:pt x="11926" y="58220"/>
                    <a:pt x="35777" y="34932"/>
                  </a:cubicBezTo>
                  <a:cubicBezTo>
                    <a:pt x="59629" y="11644"/>
                    <a:pt x="92588" y="0"/>
                    <a:pt x="134658" y="0"/>
                  </a:cubicBezTo>
                  <a:close/>
                </a:path>
              </a:pathLst>
            </a:custGeom>
            <a:solidFill>
              <a:srgbClr val="D900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12041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rgbClr val="2F2E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9F323-93F5-4CEF-9B52-93A9A8982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F9B08-606B-44A6-96E6-46B8EE5C23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95C0CB-9ECD-4CCF-A5EE-D4E4F924C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6A7532-A214-48A9-8341-C63D6F8B9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BF40D0-F841-41E3-9725-18277A9E3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5B429-731E-4A0E-8307-590EFBBE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026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32DBB-3747-4278-9254-9F2ED2814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13FC2B-3FEB-4112-9A0A-DA7A772DE7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739EED-84EC-4037-B5F9-32AF046C9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454468-AC5A-4C4C-B31D-31C4D1D10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BB3AFF-D313-41F9-B94B-B408C7E6C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5B429-731E-4A0E-8307-590EFBBE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106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B4482-CB6F-46E8-B6CA-3045A2B23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67DF09-4D51-4CB0-AD7A-E248D17F76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9B067B-ED48-4149-A449-43DA8E7E8D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FF2C6F-6B71-4736-938C-A85B4BAC3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4EAC33-3BBB-48E1-9CC4-3C89B64B3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6DAD5C-3393-4DD4-8D35-C9E893923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5B429-731E-4A0E-8307-590EFBBE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743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9D259-50A4-4A90-A367-CC5C30C0C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B3AD27-4CAA-4ECA-B4B2-25CB834715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97191C-0116-479B-B08F-5FF6CC32F1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602E2D-5617-42A6-BCE4-4D0ADCFED2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C02412-8404-4CF8-A772-D5B8C8C9BE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6CD2BC-4708-424C-A6C6-FF73B903B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183F73-4C88-409C-B92F-D59E00D2C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F975A9-A14A-4AF9-BB03-E44C059FB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5B429-731E-4A0E-8307-590EFBBE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297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FBDBF-C11D-46C5-9874-132459AF2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69B72B-5A3D-447B-BD90-D3272EDA3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F0334C-EE69-4A3E-8755-1DE5AD3B8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ED7CDE-0533-4EC2-A22D-96D61F562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5B429-731E-4A0E-8307-590EFBBE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898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F468C0-3DBD-40BF-A704-BE18569DA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96C098-79FB-427C-96BE-DD1322E0F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89D238-8440-438D-BA90-C58AD1C6A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5B429-731E-4A0E-8307-590EFBBE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8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CBA0A-B890-4679-8F98-1BBDFCCE1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74564E-69D3-4F52-AA59-51D712154E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784992-C1C7-4E0C-9B53-1F7CF66411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D7848E-7F23-488F-8857-64DC7650D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A6A4B1-CE42-43AD-BB9A-65CA4B1F4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8C320A-DEE4-4AC2-B938-B04338EF5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5B429-731E-4A0E-8307-590EFBBE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659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7EA36-9364-4EBE-8F9A-A2F206161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5B78BB-4D7D-416E-8874-B3CDC506F5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271F6A-79F3-4911-9E89-89099A5444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BDC8E2-3DAA-4AA4-B413-5457C7413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110B35-5282-4B67-822B-E55ACD98B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15B50E-84DC-4412-A5D1-BA51C2BD8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5B429-731E-4A0E-8307-590EFBBE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657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2F2E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F1D6AA-A323-4877-8529-83F734A09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C2E197-E1F8-4BA1-96F3-EB458ED588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690C9A-9F57-496B-AEEC-3DC584E388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7DF166-3EDD-4CBA-AA05-F7DC7EAFA0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D6BF7C-470E-4363-A64E-B053476229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5B429-731E-4A0E-8307-590EFBBEFAFA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4694DD6-F384-4E7B-BE01-E6C4AD3D5AB9}"/>
              </a:ext>
            </a:extLst>
          </p:cNvPr>
          <p:cNvGrpSpPr/>
          <p:nvPr userDrawn="1"/>
        </p:nvGrpSpPr>
        <p:grpSpPr>
          <a:xfrm>
            <a:off x="-1654908" y="-73804"/>
            <a:ext cx="1569183" cy="612144"/>
            <a:chOff x="-2096383" y="21447"/>
            <a:chExt cx="1569183" cy="612144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475590A-F9DA-4816-9A02-10DEEB3D1E01}"/>
                </a:ext>
              </a:extLst>
            </p:cNvPr>
            <p:cNvSpPr txBox="1"/>
            <p:nvPr userDrawn="1"/>
          </p:nvSpPr>
          <p:spPr>
            <a:xfrm>
              <a:off x="-2096383" y="21447"/>
              <a:ext cx="3658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By: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F341009-1850-4C73-9FDB-ECBF912A273B}"/>
                </a:ext>
              </a:extLst>
            </p:cNvPr>
            <p:cNvSpPr txBox="1"/>
            <p:nvPr userDrawn="1"/>
          </p:nvSpPr>
          <p:spPr>
            <a:xfrm>
              <a:off x="-1002010" y="387370"/>
              <a:ext cx="47481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.com</a:t>
              </a: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880761A6-BB25-4A44-A943-85DAF0B8327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3"/>
            <a:stretch>
              <a:fillRect/>
            </a:stretch>
          </p:blipFill>
          <p:spPr>
            <a:xfrm>
              <a:off x="-2018604" y="234547"/>
              <a:ext cx="1405251" cy="1859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6015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323A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Your Date Here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EDDA2-A385-4D53-9944-861446547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465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CFD0D48-696B-4896-8F6F-B19AA59A6A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76365" y="1755144"/>
            <a:ext cx="6474578" cy="2026744"/>
          </a:xfrm>
        </p:spPr>
        <p:txBody>
          <a:bodyPr/>
          <a:lstStyle/>
          <a:p>
            <a:r>
              <a:rPr lang="en-US" dirty="0"/>
              <a:t>Prediction of online shoppers intention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239C1AF-BC69-40CE-935D-B07D61F112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			Group-6</a:t>
            </a:r>
          </a:p>
        </p:txBody>
      </p:sp>
    </p:spTree>
    <p:extLst>
      <p:ext uri="{BB962C8B-B14F-4D97-AF65-F5344CB8AC3E}">
        <p14:creationId xmlns:p14="http://schemas.microsoft.com/office/powerpoint/2010/main" val="16554169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2388E-AFEE-43D2-A2F8-BBC472028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3711" y="391758"/>
            <a:ext cx="10515600" cy="808081"/>
          </a:xfrm>
        </p:spPr>
        <p:txBody>
          <a:bodyPr>
            <a:normAutofit fontScale="90000"/>
          </a:bodyPr>
          <a:lstStyle/>
          <a:p>
            <a:r>
              <a:rPr lang="en-IN" b="0" dirty="0"/>
              <a:t>Exploratory Data Analysis</a:t>
            </a:r>
            <a:endParaRPr lang="en-IN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FA7B8BD-0B42-42FD-AA0D-2A26C37EB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3710" y="1852257"/>
            <a:ext cx="10809303" cy="4540341"/>
          </a:xfrm>
        </p:spPr>
        <p:txBody>
          <a:bodyPr>
            <a:normAutofit/>
          </a:bodyPr>
          <a:lstStyle/>
          <a:p>
            <a:pPr fontAlgn="t"/>
            <a:endParaRPr lang="en-US" dirty="0"/>
          </a:p>
          <a:p>
            <a:pPr fontAlgn="t"/>
            <a:endParaRPr lang="en-IN" dirty="0"/>
          </a:p>
          <a:p>
            <a:endParaRPr lang="en-US" dirty="0"/>
          </a:p>
          <a:p>
            <a:endParaRPr lang="en-US" sz="3600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B3AF1C-A817-4E59-801A-4CD0BE3E16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29864" y="1456192"/>
            <a:ext cx="3513293" cy="250060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E77BF44-6CA8-4667-8429-DC7661AEA1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48844" y="1456193"/>
            <a:ext cx="3740467" cy="259367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414CD78-27D0-417B-A47C-8FE9974904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29864" y="4226217"/>
            <a:ext cx="3428158" cy="256244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FD86582-194C-4A30-A7E4-DB9DCC542F7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739672" y="4226216"/>
            <a:ext cx="3649639" cy="2562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8777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2388E-AFEE-43D2-A2F8-BBC472028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3711" y="391758"/>
            <a:ext cx="10515600" cy="808081"/>
          </a:xfrm>
        </p:spPr>
        <p:txBody>
          <a:bodyPr>
            <a:normAutofit fontScale="90000"/>
          </a:bodyPr>
          <a:lstStyle/>
          <a:p>
            <a:r>
              <a:rPr lang="en-IN" b="0" dirty="0"/>
              <a:t>Exploratory Data Analysis</a:t>
            </a:r>
            <a:endParaRPr lang="en-IN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FA7B8BD-0B42-42FD-AA0D-2A26C37EB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3710" y="1852257"/>
            <a:ext cx="10809303" cy="4540341"/>
          </a:xfrm>
        </p:spPr>
        <p:txBody>
          <a:bodyPr>
            <a:normAutofit/>
          </a:bodyPr>
          <a:lstStyle/>
          <a:p>
            <a:pPr fontAlgn="t"/>
            <a:endParaRPr lang="en-US" dirty="0"/>
          </a:p>
          <a:p>
            <a:pPr fontAlgn="t"/>
            <a:endParaRPr lang="en-IN" dirty="0"/>
          </a:p>
          <a:p>
            <a:endParaRPr lang="en-US" dirty="0"/>
          </a:p>
          <a:p>
            <a:endParaRPr lang="en-US" sz="3600" dirty="0"/>
          </a:p>
          <a:p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8CEB160-5783-4543-82EC-AEB16F24B0C7}"/>
              </a:ext>
            </a:extLst>
          </p:cNvPr>
          <p:cNvSpPr/>
          <p:nvPr/>
        </p:nvSpPr>
        <p:spPr>
          <a:xfrm>
            <a:off x="1009816" y="1479537"/>
            <a:ext cx="8022866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 plotting Operating System and browsers, OS 2 and Browser 2 are commonly used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 region was plotted , it was found that the website is common among region 1 customers. Promotions can be given in other regions to improve sales transactions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Traffic Source 2 is the best advertising source for the website. Should consider other sources and decide whether it is needed or not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Large number of outliers present in Administrative Duration, Informational Duration and Product Related Duration.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 though more transactions are happening on week days, when comparing success rates weekends are better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Similarly when analyzing type of visitors, the success rate of new visitors is almost double of returning visitors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Low bounce rates and exit rates have higher tendency of making transactions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More customers are visiting website during May, but November is the month where maximum transactions are happening</a:t>
            </a:r>
          </a:p>
        </p:txBody>
      </p:sp>
    </p:spTree>
    <p:extLst>
      <p:ext uri="{BB962C8B-B14F-4D97-AF65-F5344CB8AC3E}">
        <p14:creationId xmlns:p14="http://schemas.microsoft.com/office/powerpoint/2010/main" val="11519459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895E3-3E44-4330-BBBC-11C6CBDF8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508" y="249597"/>
            <a:ext cx="10515600" cy="512403"/>
          </a:xfrm>
        </p:spPr>
        <p:txBody>
          <a:bodyPr>
            <a:normAutofit fontScale="90000"/>
          </a:bodyPr>
          <a:lstStyle/>
          <a:p>
            <a:r>
              <a:rPr lang="en-IN" b="0" dirty="0"/>
              <a:t>Multi-collinearity</a:t>
            </a:r>
            <a:endParaRPr lang="en-IN" dirty="0"/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C549C25B-0638-4473-9829-CDFD9FB1FD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509" y="1103728"/>
            <a:ext cx="6272238" cy="2847369"/>
          </a:xfr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0C94AF0-6F53-4B83-B812-6AB8141CE3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508" y="3951097"/>
            <a:ext cx="6272239" cy="2771104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F14744FF-B60A-451D-B31C-9DB3075B1E6A}"/>
              </a:ext>
            </a:extLst>
          </p:cNvPr>
          <p:cNvSpPr/>
          <p:nvPr/>
        </p:nvSpPr>
        <p:spPr>
          <a:xfrm>
            <a:off x="7200900" y="1792478"/>
            <a:ext cx="43053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Revenue is not having much collinearity with any of the features. Only Page Values is having a correlation of 0.49</a:t>
            </a:r>
          </a:p>
          <a:p>
            <a:endParaRPr lang="en-IN" dirty="0">
              <a:solidFill>
                <a:schemeClr val="bg1"/>
              </a:solidFill>
            </a:endParaRPr>
          </a:p>
          <a:p>
            <a:endParaRPr lang="en-IN" dirty="0">
              <a:solidFill>
                <a:schemeClr val="bg1"/>
              </a:solidFill>
            </a:endParaRPr>
          </a:p>
          <a:p>
            <a:r>
              <a:rPr lang="en-IN" dirty="0">
                <a:solidFill>
                  <a:schemeClr val="bg1"/>
                </a:solidFill>
              </a:rPr>
              <a:t>But as expected administrative and administrative duration, informational and informational duration, product related and product related duration is having multi-collinearity. Also bounce rates and exit rates is also having a multicollinearity</a:t>
            </a:r>
          </a:p>
        </p:txBody>
      </p:sp>
    </p:spTree>
    <p:extLst>
      <p:ext uri="{BB962C8B-B14F-4D97-AF65-F5344CB8AC3E}">
        <p14:creationId xmlns:p14="http://schemas.microsoft.com/office/powerpoint/2010/main" val="30509312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4FD86-D783-4EDA-9F51-53EFE2CCC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1217"/>
          </a:xfrm>
        </p:spPr>
        <p:txBody>
          <a:bodyPr>
            <a:normAutofit/>
          </a:bodyPr>
          <a:lstStyle/>
          <a:p>
            <a:r>
              <a:rPr lang="en-US" sz="2800" dirty="0"/>
              <a:t>Statistical Significance:</a:t>
            </a:r>
            <a:endParaRPr lang="en-IN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4F2EEC-08F4-41CA-A6D3-CFB647256B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6342"/>
            <a:ext cx="10515600" cy="5619565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/>
              <a:t>Features like Month, Operating Systems, Browser, Traffic type, Visitor type, Weekend are Significant among categorical variables.</a:t>
            </a:r>
          </a:p>
          <a:p>
            <a:r>
              <a:rPr lang="en-IN" sz="2000" dirty="0"/>
              <a:t>Features like Administrative, Administrative_Duration, Informational, Informational Duration, Product Related,</a:t>
            </a:r>
            <a:r>
              <a:rPr lang="en-US" sz="2000" dirty="0"/>
              <a:t> ProductRelated_Duration, Bounce Rates, Exit Rates, Page Values, Special Day are Significant among numerical variables.</a:t>
            </a:r>
          </a:p>
          <a:p>
            <a:endParaRPr lang="en-US" sz="3000" dirty="0"/>
          </a:p>
          <a:p>
            <a:pPr marL="0" indent="0">
              <a:buNone/>
            </a:pPr>
            <a:r>
              <a:rPr lang="en-US" sz="3000" dirty="0"/>
              <a:t>Outliers detection:</a:t>
            </a:r>
          </a:p>
          <a:p>
            <a:r>
              <a:rPr lang="en-US" sz="2000" dirty="0"/>
              <a:t>Outliers were detected using boxplots.</a:t>
            </a:r>
          </a:p>
          <a:p>
            <a:r>
              <a:rPr lang="en-US" sz="2000" dirty="0"/>
              <a:t>Very high outliers are present in the features- Administrative Duration, Informational Duration and Product Related Duration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dirty="0"/>
              <a:t>Feature Selection:</a:t>
            </a:r>
          </a:p>
          <a:p>
            <a:r>
              <a:rPr lang="en-US" sz="2000" dirty="0"/>
              <a:t>As the collinearity is high among administrative and administrative duration, we choose one variable among that. </a:t>
            </a:r>
          </a:p>
          <a:p>
            <a:r>
              <a:rPr lang="en-US" sz="2000" dirty="0"/>
              <a:t>Similarly informational duration and product related duration are chosen based on high collinearity with other variables.</a:t>
            </a:r>
          </a:p>
          <a:p>
            <a:r>
              <a:rPr lang="en-US" sz="2000" dirty="0"/>
              <a:t> We will remove region as it fails in the statistical test</a:t>
            </a:r>
            <a:endParaRPr lang="en-IN" sz="20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A18339F-4C7F-4BFD-BFB6-055C4AB9E3F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1875" y="2461890"/>
            <a:ext cx="3124200" cy="1372268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  <a:outerShdw blurRad="1270000" dist="50800" dir="4800000" sx="200000" sy="200000" algn="ctr" rotWithShape="0">
              <a:srgbClr val="000000">
                <a:alpha val="0"/>
              </a:srgbClr>
            </a:outerShdw>
            <a:softEdge rad="508000"/>
          </a:effectLst>
        </p:spPr>
      </p:pic>
    </p:spTree>
    <p:extLst>
      <p:ext uri="{BB962C8B-B14F-4D97-AF65-F5344CB8AC3E}">
        <p14:creationId xmlns:p14="http://schemas.microsoft.com/office/powerpoint/2010/main" val="13901001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2E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4FD86-D783-4EDA-9F51-53EFE2CCC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290" y="384021"/>
            <a:ext cx="10515600" cy="771217"/>
          </a:xfrm>
        </p:spPr>
        <p:txBody>
          <a:bodyPr>
            <a:normAutofit/>
          </a:bodyPr>
          <a:lstStyle/>
          <a:p>
            <a:r>
              <a:rPr lang="en-US" sz="2800" dirty="0"/>
              <a:t>Imbalanced dataset:</a:t>
            </a:r>
            <a:endParaRPr lang="en-IN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4F2EEC-08F4-41CA-A6D3-CFB647256B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0110" y="1155238"/>
            <a:ext cx="11058212" cy="5574036"/>
          </a:xfrm>
        </p:spPr>
        <p:txBody>
          <a:bodyPr>
            <a:normAutofit/>
          </a:bodyPr>
          <a:lstStyle/>
          <a:p>
            <a:pPr marL="342900" indent="-342900"/>
            <a:r>
              <a:rPr lang="en-US" sz="2000" dirty="0"/>
              <a:t>Only 15.47% are making transactions and the data is imbalanced.</a:t>
            </a:r>
          </a:p>
          <a:p>
            <a:pPr marL="342900" indent="-342900"/>
            <a:r>
              <a:rPr lang="en-US" sz="2000" dirty="0"/>
              <a:t>SMOTE was performed on the training dataset to balance the data.</a:t>
            </a:r>
            <a:endParaRPr lang="en-IN" sz="20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Data preprocessing: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Label encoding:</a:t>
            </a:r>
          </a:p>
          <a:p>
            <a:pPr lvl="1"/>
            <a:r>
              <a:rPr lang="en-US" sz="2000" dirty="0"/>
              <a:t>Revenue, visitor type, Month and weekend are label encoded.</a:t>
            </a:r>
          </a:p>
          <a:p>
            <a:pPr lvl="1"/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Scaling:</a:t>
            </a:r>
          </a:p>
          <a:p>
            <a:pPr lvl="1"/>
            <a:r>
              <a:rPr lang="en-US" sz="2000" dirty="0"/>
              <a:t>Standard Scaler from sklearn module has been used to scale the data.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CED1563-2D22-4B87-9F8B-835263D619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5172" y="384021"/>
            <a:ext cx="2723150" cy="2288158"/>
          </a:xfrm>
          <a:prstGeom prst="rect">
            <a:avLst/>
          </a:prstGeom>
          <a:effectLst>
            <a:softEdge rad="457200"/>
          </a:effectLst>
        </p:spPr>
      </p:pic>
    </p:spTree>
    <p:extLst>
      <p:ext uri="{BB962C8B-B14F-4D97-AF65-F5344CB8AC3E}">
        <p14:creationId xmlns:p14="http://schemas.microsoft.com/office/powerpoint/2010/main" val="16560636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4FD86-D783-4EDA-9F51-53EFE2CCC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33864"/>
          </a:xfrm>
        </p:spPr>
        <p:txBody>
          <a:bodyPr>
            <a:noAutofit/>
          </a:bodyPr>
          <a:lstStyle/>
          <a:p>
            <a:br>
              <a:rPr lang="en-US" sz="2800" dirty="0"/>
            </a:br>
            <a:r>
              <a:rPr lang="en-IN" sz="2800" dirty="0"/>
              <a:t>Dimensionality Reduction</a:t>
            </a:r>
            <a:r>
              <a:rPr lang="en-US" sz="2800" dirty="0"/>
              <a:t>:</a:t>
            </a:r>
            <a:endParaRPr lang="en-IN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4F2EEC-08F4-41CA-A6D3-CFB647256B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6442"/>
            <a:ext cx="10515600" cy="5436431"/>
          </a:xfrm>
        </p:spPr>
        <p:txBody>
          <a:bodyPr>
            <a:normAutofit/>
          </a:bodyPr>
          <a:lstStyle/>
          <a:p>
            <a:r>
              <a:rPr lang="en-IN" sz="2000" dirty="0"/>
              <a:t>Principal component analysis was made and found that 6 components are best suited.</a:t>
            </a:r>
          </a:p>
          <a:p>
            <a:endParaRPr lang="en-US" sz="2000" dirty="0"/>
          </a:p>
          <a:p>
            <a:endParaRPr lang="en-US" sz="2000" dirty="0"/>
          </a:p>
          <a:p>
            <a:pPr algn="r"/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r>
              <a:rPr lang="en-US" dirty="0"/>
              <a:t>Assumptions on models:</a:t>
            </a:r>
          </a:p>
          <a:p>
            <a:r>
              <a:rPr lang="en-US" sz="2000" dirty="0"/>
              <a:t>Since our dataset contains 10 numerical and 8 categorical columns, Decision Tree or Random Forest will be best suited. Other possibility is Naive Bayes or can try bagging with decision trees</a:t>
            </a:r>
          </a:p>
          <a:p>
            <a:endParaRPr lang="en-IN" sz="2000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BB75A96-6991-45E0-A657-7E8255975B56}"/>
              </a:ext>
            </a:extLst>
          </p:cNvPr>
          <p:cNvSpPr txBox="1">
            <a:spLocks/>
          </p:cNvSpPr>
          <p:nvPr/>
        </p:nvSpPr>
        <p:spPr>
          <a:xfrm>
            <a:off x="990600" y="517526"/>
            <a:ext cx="10515600" cy="6202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800" dirty="0"/>
          </a:p>
          <a:p>
            <a:endParaRPr lang="en-IN" sz="2800" dirty="0"/>
          </a:p>
          <a:p>
            <a:endParaRPr lang="en-IN" sz="28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090A97A-8284-4670-824F-D89D28C655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6147" y="1608369"/>
            <a:ext cx="3584300" cy="2430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7772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8BB75A96-6991-45E0-A657-7E8255975B56}"/>
              </a:ext>
            </a:extLst>
          </p:cNvPr>
          <p:cNvSpPr txBox="1">
            <a:spLocks/>
          </p:cNvSpPr>
          <p:nvPr/>
        </p:nvSpPr>
        <p:spPr>
          <a:xfrm>
            <a:off x="990600" y="517526"/>
            <a:ext cx="10515600" cy="6202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800" dirty="0"/>
          </a:p>
          <a:p>
            <a:endParaRPr lang="en-IN" sz="2800" dirty="0"/>
          </a:p>
          <a:p>
            <a:endParaRPr lang="en-IN" sz="28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04AE6F-2D06-4B89-85B9-8FD49E08BC20}"/>
              </a:ext>
            </a:extLst>
          </p:cNvPr>
          <p:cNvSpPr/>
          <p:nvPr/>
        </p:nvSpPr>
        <p:spPr>
          <a:xfrm>
            <a:off x="609600" y="383822"/>
            <a:ext cx="105156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 models:</a:t>
            </a:r>
            <a:endParaRPr lang="en-IN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3" name="Table 14">
            <a:extLst>
              <a:ext uri="{FF2B5EF4-FFF2-40B4-BE49-F238E27FC236}">
                <a16:creationId xmlns:a16="http://schemas.microsoft.com/office/drawing/2014/main" id="{81AD1B44-40A4-44A3-9950-8EAF7C88F25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26670957"/>
              </p:ext>
            </p:extLst>
          </p:nvPr>
        </p:nvGraphicFramePr>
        <p:xfrm>
          <a:off x="533400" y="1184587"/>
          <a:ext cx="11201402" cy="2245824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2428839">
                  <a:extLst>
                    <a:ext uri="{9D8B030D-6E8A-4147-A177-3AD203B41FA5}">
                      <a16:colId xmlns:a16="http://schemas.microsoft.com/office/drawing/2014/main" val="1342125802"/>
                    </a:ext>
                  </a:extLst>
                </a:gridCol>
                <a:gridCol w="1376782">
                  <a:extLst>
                    <a:ext uri="{9D8B030D-6E8A-4147-A177-3AD203B41FA5}">
                      <a16:colId xmlns:a16="http://schemas.microsoft.com/office/drawing/2014/main" val="2206030973"/>
                    </a:ext>
                  </a:extLst>
                </a:gridCol>
                <a:gridCol w="1376782">
                  <a:extLst>
                    <a:ext uri="{9D8B030D-6E8A-4147-A177-3AD203B41FA5}">
                      <a16:colId xmlns:a16="http://schemas.microsoft.com/office/drawing/2014/main" val="3327696344"/>
                    </a:ext>
                  </a:extLst>
                </a:gridCol>
                <a:gridCol w="1539530">
                  <a:extLst>
                    <a:ext uri="{9D8B030D-6E8A-4147-A177-3AD203B41FA5}">
                      <a16:colId xmlns:a16="http://schemas.microsoft.com/office/drawing/2014/main" val="3093303988"/>
                    </a:ext>
                  </a:extLst>
                </a:gridCol>
                <a:gridCol w="1214807">
                  <a:extLst>
                    <a:ext uri="{9D8B030D-6E8A-4147-A177-3AD203B41FA5}">
                      <a16:colId xmlns:a16="http://schemas.microsoft.com/office/drawing/2014/main" val="2669142913"/>
                    </a:ext>
                  </a:extLst>
                </a:gridCol>
                <a:gridCol w="1673733">
                  <a:extLst>
                    <a:ext uri="{9D8B030D-6E8A-4147-A177-3AD203B41FA5}">
                      <a16:colId xmlns:a16="http://schemas.microsoft.com/office/drawing/2014/main" val="1131184377"/>
                    </a:ext>
                  </a:extLst>
                </a:gridCol>
                <a:gridCol w="1590929">
                  <a:extLst>
                    <a:ext uri="{9D8B030D-6E8A-4147-A177-3AD203B41FA5}">
                      <a16:colId xmlns:a16="http://schemas.microsoft.com/office/drawing/2014/main" val="2382592599"/>
                    </a:ext>
                  </a:extLst>
                </a:gridCol>
              </a:tblGrid>
              <a:tr h="37430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/>
                        <a:t>Models built</a:t>
                      </a:r>
                      <a:endParaRPr lang="en-I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/>
                        <a:t>Train score</a:t>
                      </a:r>
                      <a:endParaRPr lang="en-I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/>
                        <a:t>Test score</a:t>
                      </a:r>
                      <a:endParaRPr lang="en-I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/>
                        <a:t>Precision</a:t>
                      </a:r>
                      <a:endParaRPr lang="en-I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/>
                        <a:t>Recall</a:t>
                      </a:r>
                      <a:endParaRPr lang="en-I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/>
                        <a:t>F1 score</a:t>
                      </a:r>
                      <a:endParaRPr lang="en-I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AUC Score</a:t>
                      </a:r>
                      <a:endParaRPr lang="en-IN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1412521"/>
                  </a:ext>
                </a:extLst>
              </a:tr>
              <a:tr h="37430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IN" sz="1800" u="none" strike="noStrike" kern="1200" dirty="0">
                          <a:effectLst/>
                        </a:rPr>
                        <a:t>Logistic Regression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/>
                        <a:t>88.59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87.38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87.38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87.38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/>
                        <a:t>45.59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65.45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2584419"/>
                  </a:ext>
                </a:extLst>
              </a:tr>
              <a:tr h="37430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IN" sz="1800" u="none" strike="noStrike" kern="1200" dirty="0">
                          <a:effectLst/>
                        </a:rPr>
                        <a:t>Decision Tree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/>
                        <a:t>100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/>
                        <a:t>85.07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/>
                        <a:t>85.07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/>
                        <a:t>85.07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/>
                        <a:t>53.15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72.21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3710189"/>
                  </a:ext>
                </a:extLst>
              </a:tr>
              <a:tr h="37430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/>
                        <a:t>Random Forest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99.67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/>
                        <a:t>89.84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88.55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88.55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/>
                        <a:t>62.78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75.29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0098470"/>
                  </a:ext>
                </a:extLst>
              </a:tr>
              <a:tr h="37430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IN" sz="1800" u="none" strike="noStrike" kern="1200" dirty="0">
                          <a:effectLst/>
                        </a:rPr>
                        <a:t>K Nearest Neighbours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89.71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/>
                        <a:t>85.40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/>
                        <a:t>85.40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85.40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/>
                        <a:t>36.79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61.62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1397525"/>
                  </a:ext>
                </a:extLst>
              </a:tr>
              <a:tr h="37430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IN" sz="1800" u="none" strike="noStrike" kern="1200" dirty="0">
                          <a:effectLst/>
                        </a:rPr>
                        <a:t>Naive Bayes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/>
                        <a:t>85.06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/>
                        <a:t>84.72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/>
                        <a:t>84.72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/>
                        <a:t>84.72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/>
                        <a:t>51.79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71.33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7871430"/>
                  </a:ext>
                </a:extLst>
              </a:tr>
            </a:tbl>
          </a:graphicData>
        </a:graphic>
      </p:graphicFrame>
      <p:sp>
        <p:nvSpPr>
          <p:cNvPr id="15" name="Rectangle 14">
            <a:extLst>
              <a:ext uri="{FF2B5EF4-FFF2-40B4-BE49-F238E27FC236}">
                <a16:creationId xmlns:a16="http://schemas.microsoft.com/office/drawing/2014/main" id="{0972F5E5-7908-46F0-89D9-1FE546570D9C}"/>
              </a:ext>
            </a:extLst>
          </p:cNvPr>
          <p:cNvSpPr/>
          <p:nvPr/>
        </p:nvSpPr>
        <p:spPr>
          <a:xfrm>
            <a:off x="609600" y="3652543"/>
            <a:ext cx="41617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Models built after SMOTE:</a:t>
            </a:r>
            <a:endParaRPr lang="en-IN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6" name="Table 14">
            <a:extLst>
              <a:ext uri="{FF2B5EF4-FFF2-40B4-BE49-F238E27FC236}">
                <a16:creationId xmlns:a16="http://schemas.microsoft.com/office/drawing/2014/main" id="{7300C819-92B6-4AA2-85A2-565028AF758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32153811"/>
              </p:ext>
            </p:extLst>
          </p:nvPr>
        </p:nvGraphicFramePr>
        <p:xfrm>
          <a:off x="533400" y="4231176"/>
          <a:ext cx="11201402" cy="223728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2428839">
                  <a:extLst>
                    <a:ext uri="{9D8B030D-6E8A-4147-A177-3AD203B41FA5}">
                      <a16:colId xmlns:a16="http://schemas.microsoft.com/office/drawing/2014/main" val="1342125802"/>
                    </a:ext>
                  </a:extLst>
                </a:gridCol>
                <a:gridCol w="1376782">
                  <a:extLst>
                    <a:ext uri="{9D8B030D-6E8A-4147-A177-3AD203B41FA5}">
                      <a16:colId xmlns:a16="http://schemas.microsoft.com/office/drawing/2014/main" val="2206030973"/>
                    </a:ext>
                  </a:extLst>
                </a:gridCol>
                <a:gridCol w="1376782">
                  <a:extLst>
                    <a:ext uri="{9D8B030D-6E8A-4147-A177-3AD203B41FA5}">
                      <a16:colId xmlns:a16="http://schemas.microsoft.com/office/drawing/2014/main" val="3327696344"/>
                    </a:ext>
                  </a:extLst>
                </a:gridCol>
                <a:gridCol w="1539530">
                  <a:extLst>
                    <a:ext uri="{9D8B030D-6E8A-4147-A177-3AD203B41FA5}">
                      <a16:colId xmlns:a16="http://schemas.microsoft.com/office/drawing/2014/main" val="3093303988"/>
                    </a:ext>
                  </a:extLst>
                </a:gridCol>
                <a:gridCol w="1214807">
                  <a:extLst>
                    <a:ext uri="{9D8B030D-6E8A-4147-A177-3AD203B41FA5}">
                      <a16:colId xmlns:a16="http://schemas.microsoft.com/office/drawing/2014/main" val="2669142913"/>
                    </a:ext>
                  </a:extLst>
                </a:gridCol>
                <a:gridCol w="1673733">
                  <a:extLst>
                    <a:ext uri="{9D8B030D-6E8A-4147-A177-3AD203B41FA5}">
                      <a16:colId xmlns:a16="http://schemas.microsoft.com/office/drawing/2014/main" val="1131184377"/>
                    </a:ext>
                  </a:extLst>
                </a:gridCol>
                <a:gridCol w="1590929">
                  <a:extLst>
                    <a:ext uri="{9D8B030D-6E8A-4147-A177-3AD203B41FA5}">
                      <a16:colId xmlns:a16="http://schemas.microsoft.com/office/drawing/2014/main" val="2382592599"/>
                    </a:ext>
                  </a:extLst>
                </a:gridCol>
              </a:tblGrid>
              <a:tr h="37430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/>
                        <a:t>Models built</a:t>
                      </a:r>
                      <a:endParaRPr lang="en-I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/>
                        <a:t>Train score</a:t>
                      </a:r>
                      <a:endParaRPr lang="en-I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/>
                        <a:t>Test score</a:t>
                      </a:r>
                      <a:endParaRPr lang="en-I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/>
                        <a:t>Precision</a:t>
                      </a:r>
                      <a:endParaRPr lang="en-I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/>
                        <a:t>Recall</a:t>
                      </a:r>
                      <a:endParaRPr lang="en-I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/>
                        <a:t>F1 score</a:t>
                      </a:r>
                      <a:endParaRPr lang="en-I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AUC Score</a:t>
                      </a:r>
                      <a:endParaRPr lang="en-IN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1412521"/>
                  </a:ext>
                </a:extLst>
              </a:tr>
              <a:tr h="37430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IN" sz="1800" u="none" strike="noStrike" kern="1200" dirty="0">
                          <a:effectLst/>
                        </a:rPr>
                        <a:t>Logistic Regression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/>
                        <a:t>82.54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86.21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87.38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87.38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/>
                        <a:t>62.75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80.93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2584419"/>
                  </a:ext>
                </a:extLst>
              </a:tr>
              <a:tr h="37430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IN" sz="1800" u="none" strike="noStrike" kern="1200" dirty="0">
                          <a:effectLst/>
                        </a:rPr>
                        <a:t>Decision Tree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/>
                        <a:t>100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/>
                        <a:t>83.97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/>
                        <a:t>83.97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/>
                        <a:t>83.97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/>
                        <a:t>54.34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74.29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3710189"/>
                  </a:ext>
                </a:extLst>
              </a:tr>
              <a:tr h="37430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/>
                        <a:t>Random Forest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99.98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/>
                        <a:t>88.74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88.55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88.55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/>
                        <a:t>68.13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83.52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0098470"/>
                  </a:ext>
                </a:extLst>
              </a:tr>
              <a:tr h="37430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IN" sz="1800" u="none" strike="noStrike" kern="1200" dirty="0">
                          <a:effectLst/>
                        </a:rPr>
                        <a:t>K Nearest Neighbours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92.92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/>
                        <a:t>81.05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/>
                        <a:t>81.05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/>
                        <a:t>81.05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/>
                        <a:t>53.87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76.46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1397525"/>
                  </a:ext>
                </a:extLst>
              </a:tr>
              <a:tr h="14570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IN" sz="1800" u="none" strike="noStrike" kern="1200" dirty="0">
                          <a:effectLst/>
                        </a:rPr>
                        <a:t>Naive Bayes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/>
                        <a:t>76.43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/>
                        <a:t>69.67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/>
                        <a:t>84.72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/>
                        <a:t>84.72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/>
                        <a:t>45.67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74.01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78714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40356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F2E2781-4868-44FA-97FC-091A10F1A2ED}"/>
              </a:ext>
            </a:extLst>
          </p:cNvPr>
          <p:cNvSpPr/>
          <p:nvPr/>
        </p:nvSpPr>
        <p:spPr>
          <a:xfrm>
            <a:off x="609600" y="381000"/>
            <a:ext cx="105156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Models built after Hyper Parameter Tuning:</a:t>
            </a:r>
            <a:endParaRPr lang="en-IN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1D88B7E-ACAC-4385-809A-7A9818402427}"/>
              </a:ext>
            </a:extLst>
          </p:cNvPr>
          <p:cNvSpPr/>
          <p:nvPr/>
        </p:nvSpPr>
        <p:spPr>
          <a:xfrm>
            <a:off x="665747" y="3816801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Models built after cross validation-K-Fold:</a:t>
            </a:r>
            <a:endParaRPr lang="en-IN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" name="Table 14">
            <a:extLst>
              <a:ext uri="{FF2B5EF4-FFF2-40B4-BE49-F238E27FC236}">
                <a16:creationId xmlns:a16="http://schemas.microsoft.com/office/drawing/2014/main" id="{BABEDBF5-3175-42D1-9F3C-1412E317F900}"/>
              </a:ext>
            </a:extLst>
          </p:cNvPr>
          <p:cNvGraphicFramePr>
            <a:graphicFrameLocks/>
          </p:cNvGraphicFramePr>
          <p:nvPr/>
        </p:nvGraphicFramePr>
        <p:xfrm>
          <a:off x="665747" y="990600"/>
          <a:ext cx="10721566" cy="222504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2267778">
                  <a:extLst>
                    <a:ext uri="{9D8B030D-6E8A-4147-A177-3AD203B41FA5}">
                      <a16:colId xmlns:a16="http://schemas.microsoft.com/office/drawing/2014/main" val="1342125802"/>
                    </a:ext>
                  </a:extLst>
                </a:gridCol>
                <a:gridCol w="1297255">
                  <a:extLst>
                    <a:ext uri="{9D8B030D-6E8A-4147-A177-3AD203B41FA5}">
                      <a16:colId xmlns:a16="http://schemas.microsoft.com/office/drawing/2014/main" val="2206030973"/>
                    </a:ext>
                  </a:extLst>
                </a:gridCol>
                <a:gridCol w="1268223">
                  <a:extLst>
                    <a:ext uri="{9D8B030D-6E8A-4147-A177-3AD203B41FA5}">
                      <a16:colId xmlns:a16="http://schemas.microsoft.com/office/drawing/2014/main" val="3327696344"/>
                    </a:ext>
                  </a:extLst>
                </a:gridCol>
                <a:gridCol w="1533665">
                  <a:extLst>
                    <a:ext uri="{9D8B030D-6E8A-4147-A177-3AD203B41FA5}">
                      <a16:colId xmlns:a16="http://schemas.microsoft.com/office/drawing/2014/main" val="3093303988"/>
                    </a:ext>
                  </a:extLst>
                </a:gridCol>
                <a:gridCol w="1688506">
                  <a:extLst>
                    <a:ext uri="{9D8B030D-6E8A-4147-A177-3AD203B41FA5}">
                      <a16:colId xmlns:a16="http://schemas.microsoft.com/office/drawing/2014/main" val="2669142913"/>
                    </a:ext>
                  </a:extLst>
                </a:gridCol>
                <a:gridCol w="1055053">
                  <a:extLst>
                    <a:ext uri="{9D8B030D-6E8A-4147-A177-3AD203B41FA5}">
                      <a16:colId xmlns:a16="http://schemas.microsoft.com/office/drawing/2014/main" val="1131184377"/>
                    </a:ext>
                  </a:extLst>
                </a:gridCol>
                <a:gridCol w="1611086">
                  <a:extLst>
                    <a:ext uri="{9D8B030D-6E8A-4147-A177-3AD203B41FA5}">
                      <a16:colId xmlns:a16="http://schemas.microsoft.com/office/drawing/2014/main" val="312137750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/>
                        <a:t>Models built</a:t>
                      </a:r>
                      <a:endParaRPr lang="en-I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/>
                        <a:t>Train score</a:t>
                      </a:r>
                      <a:endParaRPr lang="en-I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/>
                        <a:t>Test score</a:t>
                      </a:r>
                      <a:endParaRPr lang="en-I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/>
                        <a:t>Precision</a:t>
                      </a:r>
                      <a:endParaRPr lang="en-I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/>
                        <a:t>Recall</a:t>
                      </a:r>
                      <a:endParaRPr lang="en-I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/>
                        <a:t>F1 score</a:t>
                      </a:r>
                      <a:endParaRPr lang="en-I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AUC score</a:t>
                      </a:r>
                      <a:endParaRPr lang="en-IN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1412521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IN" sz="1800" u="none" strike="noStrike" kern="1200" dirty="0">
                          <a:effectLst/>
                        </a:rPr>
                        <a:t>Logistic Regression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/>
                        <a:t>82.54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86.21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/>
                        <a:t>87.64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/>
                        <a:t>87.64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/>
                        <a:t>62.75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80.93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2584419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IN" sz="1800" u="none" strike="noStrike" kern="1200" dirty="0">
                          <a:effectLst/>
                        </a:rPr>
                        <a:t>Decision Tree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/>
                        <a:t>95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/>
                        <a:t>84.59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/>
                        <a:t>84.94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/>
                        <a:t>84.94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/>
                        <a:t>59.36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79.06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3710189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/>
                        <a:t>Random Forest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92.64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/>
                        <a:t>84.59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/>
                        <a:t>84.59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/>
                        <a:t>84.59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/>
                        <a:t>59.36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79.06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0098470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IN" sz="1800" u="none" strike="noStrike" kern="1200" dirty="0">
                          <a:effectLst/>
                        </a:rPr>
                        <a:t>K Nearest Neighbours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88.40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/>
                        <a:t>80.60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/>
                        <a:t>80.60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/>
                        <a:t>80.60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/>
                        <a:t>53.92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76.93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1397525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IN" sz="1800" u="none" strike="noStrike" kern="1200" dirty="0">
                          <a:effectLst/>
                        </a:rPr>
                        <a:t>Naive Bayes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/>
                        <a:t>76.43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/>
                        <a:t>69.67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/>
                        <a:t>69.67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/>
                        <a:t>69.67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/>
                        <a:t>45.67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74.01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7871430"/>
                  </a:ext>
                </a:extLst>
              </a:tr>
            </a:tbl>
          </a:graphicData>
        </a:graphic>
      </p:graphicFrame>
      <p:graphicFrame>
        <p:nvGraphicFramePr>
          <p:cNvPr id="11" name="Table 14">
            <a:extLst>
              <a:ext uri="{FF2B5EF4-FFF2-40B4-BE49-F238E27FC236}">
                <a16:creationId xmlns:a16="http://schemas.microsoft.com/office/drawing/2014/main" id="{EB0F54BA-4FAC-4D67-92F9-9EE54706EC50}"/>
              </a:ext>
            </a:extLst>
          </p:cNvPr>
          <p:cNvGraphicFramePr>
            <a:graphicFrameLocks/>
          </p:cNvGraphicFramePr>
          <p:nvPr/>
        </p:nvGraphicFramePr>
        <p:xfrm>
          <a:off x="691145" y="4344639"/>
          <a:ext cx="10696168" cy="222504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5018673">
                  <a:extLst>
                    <a:ext uri="{9D8B030D-6E8A-4147-A177-3AD203B41FA5}">
                      <a16:colId xmlns:a16="http://schemas.microsoft.com/office/drawing/2014/main" val="1342125802"/>
                    </a:ext>
                  </a:extLst>
                </a:gridCol>
                <a:gridCol w="2870873">
                  <a:extLst>
                    <a:ext uri="{9D8B030D-6E8A-4147-A177-3AD203B41FA5}">
                      <a16:colId xmlns:a16="http://schemas.microsoft.com/office/drawing/2014/main" val="2206030973"/>
                    </a:ext>
                  </a:extLst>
                </a:gridCol>
                <a:gridCol w="2806622">
                  <a:extLst>
                    <a:ext uri="{9D8B030D-6E8A-4147-A177-3AD203B41FA5}">
                      <a16:colId xmlns:a16="http://schemas.microsoft.com/office/drawing/2014/main" val="3327696344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/>
                        <a:t>Models built</a:t>
                      </a:r>
                      <a:endParaRPr lang="en-I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/>
                        <a:t>Mean</a:t>
                      </a:r>
                      <a:endParaRPr lang="en-I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/>
                        <a:t>Variance</a:t>
                      </a:r>
                      <a:endParaRPr lang="en-I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1412521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IN" sz="1800" u="none" strike="noStrike" kern="1200" dirty="0">
                          <a:effectLst/>
                        </a:rPr>
                        <a:t>Logistic Regression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/>
                        <a:t>82.59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0.0046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2584419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IN" sz="1800" u="none" strike="noStrike" kern="1200" dirty="0">
                          <a:effectLst/>
                        </a:rPr>
                        <a:t>Decision Tree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/>
                        <a:t>86.04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/>
                        <a:t>0.0076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3710189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/>
                        <a:t>Random Forest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86.24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/>
                        <a:t>0.0064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0098470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IN" sz="1800" u="none" strike="noStrike" kern="1200" dirty="0">
                          <a:effectLst/>
                        </a:rPr>
                        <a:t>K Nearest Neighbours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78.19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/>
                        <a:t>0.0042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1397525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IN" sz="1800" u="none" strike="noStrike" kern="1200" dirty="0">
                          <a:effectLst/>
                        </a:rPr>
                        <a:t>Naive Bayes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/>
                        <a:t>75.19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/>
                        <a:t>0.0019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78714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4407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FFEA5930-1965-4B2E-8C29-408630C179D3}"/>
              </a:ext>
            </a:extLst>
          </p:cNvPr>
          <p:cNvSpPr/>
          <p:nvPr/>
        </p:nvSpPr>
        <p:spPr>
          <a:xfrm>
            <a:off x="318715" y="1090570"/>
            <a:ext cx="112014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Confusion Matrix:                                                             ROC CURVE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7" name="Table 4">
            <a:extLst>
              <a:ext uri="{FF2B5EF4-FFF2-40B4-BE49-F238E27FC236}">
                <a16:creationId xmlns:a16="http://schemas.microsoft.com/office/drawing/2014/main" id="{F5775A8C-025F-46C9-AFA3-6EA5DD7EE1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1650649"/>
              </p:ext>
            </p:extLst>
          </p:nvPr>
        </p:nvGraphicFramePr>
        <p:xfrm>
          <a:off x="471115" y="2313830"/>
          <a:ext cx="5410200" cy="333646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803400">
                  <a:extLst>
                    <a:ext uri="{9D8B030D-6E8A-4147-A177-3AD203B41FA5}">
                      <a16:colId xmlns:a16="http://schemas.microsoft.com/office/drawing/2014/main" val="4246628532"/>
                    </a:ext>
                  </a:extLst>
                </a:gridCol>
                <a:gridCol w="1803400">
                  <a:extLst>
                    <a:ext uri="{9D8B030D-6E8A-4147-A177-3AD203B41FA5}">
                      <a16:colId xmlns:a16="http://schemas.microsoft.com/office/drawing/2014/main" val="3198813461"/>
                    </a:ext>
                  </a:extLst>
                </a:gridCol>
                <a:gridCol w="1803400">
                  <a:extLst>
                    <a:ext uri="{9D8B030D-6E8A-4147-A177-3AD203B41FA5}">
                      <a16:colId xmlns:a16="http://schemas.microsoft.com/office/drawing/2014/main" val="3399755761"/>
                    </a:ext>
                  </a:extLst>
                </a:gridCol>
              </a:tblGrid>
              <a:tr h="1112155">
                <a:tc>
                  <a:txBody>
                    <a:bodyPr/>
                    <a:lstStyle/>
                    <a:p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  <a:p>
                      <a:r>
                        <a:rPr lang="en-US" dirty="0"/>
                        <a:t>Prediction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  <a:p>
                      <a:r>
                        <a:rPr lang="en-US" dirty="0"/>
                        <a:t>Prediction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9523577"/>
                  </a:ext>
                </a:extLst>
              </a:tr>
              <a:tr h="1112155">
                <a:tc>
                  <a:txBody>
                    <a:bodyPr/>
                    <a:lstStyle/>
                    <a:p>
                      <a:r>
                        <a:rPr lang="en-US" sz="1800" kern="1200" dirty="0"/>
                        <a:t>0 </a:t>
                      </a:r>
                    </a:p>
                    <a:p>
                      <a:r>
                        <a:rPr lang="en-US" sz="1800" kern="1200" dirty="0"/>
                        <a:t>Actual</a:t>
                      </a:r>
                      <a:endParaRPr lang="en-IN" sz="1800" b="1" kern="1200" dirty="0">
                        <a:solidFill>
                          <a:schemeClr val="lt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2300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294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1608136"/>
                  </a:ext>
                </a:extLst>
              </a:tr>
              <a:tr h="1112155">
                <a:tc>
                  <a:txBody>
                    <a:bodyPr/>
                    <a:lstStyle/>
                    <a:p>
                      <a:r>
                        <a:rPr lang="en-US" sz="1800" kern="1200" dirty="0"/>
                        <a:t>1</a:t>
                      </a:r>
                    </a:p>
                    <a:p>
                      <a:r>
                        <a:rPr lang="en-US" sz="1800" kern="1200" dirty="0"/>
                        <a:t>Actual</a:t>
                      </a:r>
                      <a:endParaRPr lang="en-IN" sz="1800" b="1" kern="1200" dirty="0">
                        <a:solidFill>
                          <a:schemeClr val="lt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131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358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3306490"/>
                  </a:ext>
                </a:extLst>
              </a:tr>
            </a:tbl>
          </a:graphicData>
        </a:graphic>
      </p:graphicFrame>
      <p:pic>
        <p:nvPicPr>
          <p:cNvPr id="18" name="Picture 17">
            <a:extLst>
              <a:ext uri="{FF2B5EF4-FFF2-40B4-BE49-F238E27FC236}">
                <a16:creationId xmlns:a16="http://schemas.microsoft.com/office/drawing/2014/main" id="{8C0A11DC-E1B9-470B-A51C-67A6258279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9197" y="2234316"/>
            <a:ext cx="4683318" cy="3313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662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B0EC243-B9AB-4729-87E8-45B84BB5A1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7654542"/>
              </p:ext>
            </p:extLst>
          </p:nvPr>
        </p:nvGraphicFramePr>
        <p:xfrm>
          <a:off x="3317867" y="1447800"/>
          <a:ext cx="4800600" cy="257986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val="4246628532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3198813461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3399755761"/>
                    </a:ext>
                  </a:extLst>
                </a:gridCol>
              </a:tblGrid>
              <a:tr h="859955">
                <a:tc>
                  <a:txBody>
                    <a:bodyPr/>
                    <a:lstStyle/>
                    <a:p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  <a:p>
                      <a:r>
                        <a:rPr lang="en-US" dirty="0"/>
                        <a:t>Prediction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  <a:p>
                      <a:r>
                        <a:rPr lang="en-US" dirty="0"/>
                        <a:t>Prediction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9523577"/>
                  </a:ext>
                </a:extLst>
              </a:tr>
              <a:tr h="859955">
                <a:tc>
                  <a:txBody>
                    <a:bodyPr/>
                    <a:lstStyle/>
                    <a:p>
                      <a:r>
                        <a:rPr lang="en-US" sz="1800" kern="1200" dirty="0"/>
                        <a:t>0 </a:t>
                      </a:r>
                    </a:p>
                    <a:p>
                      <a:r>
                        <a:rPr lang="en-US" sz="1800" kern="1200" dirty="0"/>
                        <a:t>Actual</a:t>
                      </a:r>
                      <a:endParaRPr lang="en-IN" sz="1800" b="1" kern="1200" dirty="0">
                        <a:solidFill>
                          <a:schemeClr val="lt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750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1608136"/>
                  </a:ext>
                </a:extLst>
              </a:tr>
              <a:tr h="859955">
                <a:tc>
                  <a:txBody>
                    <a:bodyPr/>
                    <a:lstStyle/>
                    <a:p>
                      <a:r>
                        <a:rPr lang="en-US" sz="1800" kern="1200" dirty="0"/>
                        <a:t>1</a:t>
                      </a:r>
                    </a:p>
                    <a:p>
                      <a:r>
                        <a:rPr lang="en-US" sz="1800" kern="1200" dirty="0"/>
                        <a:t>Actual</a:t>
                      </a:r>
                      <a:endParaRPr lang="en-IN" sz="1800" b="1" kern="1200" dirty="0">
                        <a:solidFill>
                          <a:schemeClr val="lt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120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330649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A87C084-02F6-4778-9E18-6B258C8C65D6}"/>
              </a:ext>
            </a:extLst>
          </p:cNvPr>
          <p:cNvSpPr txBox="1"/>
          <p:nvPr/>
        </p:nvSpPr>
        <p:spPr>
          <a:xfrm>
            <a:off x="685800" y="762000"/>
            <a:ext cx="35012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Business Interpretation</a:t>
            </a:r>
            <a:endParaRPr lang="en-IN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420B67-E306-4563-B264-D3904D7AB9FF}"/>
              </a:ext>
            </a:extLst>
          </p:cNvPr>
          <p:cNvSpPr txBox="1"/>
          <p:nvPr/>
        </p:nvSpPr>
        <p:spPr>
          <a:xfrm>
            <a:off x="539735" y="4648200"/>
            <a:ext cx="1127126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 of 1000 customers our model correctly predicted the intention of 870 customers.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 an average, an individual spends almost $600 per year on e-commerce and company spends $100 on promotions per person.</a:t>
            </a:r>
          </a:p>
          <a:p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2123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7E3B9-716C-435C-A065-D736C1BF9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8000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5DAD6B-7DC5-47F4-87AB-9E9F2B9947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8771" y="1844675"/>
            <a:ext cx="10515600" cy="4351338"/>
          </a:xfrm>
        </p:spPr>
        <p:txBody>
          <a:bodyPr>
            <a:normAutofit/>
          </a:bodyPr>
          <a:lstStyle/>
          <a:p>
            <a:r>
              <a:rPr lang="en-US" sz="2000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Increase in the adoption and penetration of Internet has turned the online marketplace into an important distribution channel where consumers and businesses interact with each other. </a:t>
            </a:r>
          </a:p>
          <a:p>
            <a:endParaRPr lang="en-US" sz="2000" noProof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IN" sz="2000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-commerce usage has created the potential in the market but the need for customised promotions and alternatives to the customers have to be advanced.</a:t>
            </a:r>
          </a:p>
          <a:p>
            <a:pPr marL="0" indent="0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As a result of this, many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e-commerce companies invest in early detection and behavioural prediction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systems which imitate the behavior of a salesperson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virtual shopping environment. </a:t>
            </a:r>
          </a:p>
        </p:txBody>
      </p:sp>
    </p:spTree>
    <p:extLst>
      <p:ext uri="{BB962C8B-B14F-4D97-AF65-F5344CB8AC3E}">
        <p14:creationId xmlns:p14="http://schemas.microsoft.com/office/powerpoint/2010/main" val="24479331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58459DA-D04C-4528-AD55-0359EFF17F11}"/>
              </a:ext>
            </a:extLst>
          </p:cNvPr>
          <p:cNvSpPr/>
          <p:nvPr/>
        </p:nvSpPr>
        <p:spPr>
          <a:xfrm>
            <a:off x="596348" y="520512"/>
            <a:ext cx="8547652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Business Recommendations:</a:t>
            </a:r>
          </a:p>
          <a:p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website is common among the region 1. So promotions can be made more in other regions so that the transaction count can be increased.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When comparing the traffic sources 7,9,12, and 14 to 19 are not very profitable. So the company can decide on these sources.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success rate of new visitors is very high compared to regular customers. So the company should make promotions to attract new customers.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More customers are visiting the website during the month of May but the transactions made are less.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exit rate is very high in the month of February. So attractive offers can be given in that particular month to increase the sales.</a:t>
            </a:r>
          </a:p>
        </p:txBody>
      </p:sp>
    </p:spTree>
    <p:extLst>
      <p:ext uri="{BB962C8B-B14F-4D97-AF65-F5344CB8AC3E}">
        <p14:creationId xmlns:p14="http://schemas.microsoft.com/office/powerpoint/2010/main" val="2899625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7E3B9-716C-435C-A065-D736C1BF9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8000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set info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5DAD6B-7DC5-47F4-87AB-9E9F2B9947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8771" y="1844675"/>
            <a:ext cx="10515600" cy="4351338"/>
          </a:xfrm>
        </p:spPr>
        <p:txBody>
          <a:bodyPr>
            <a:normAutofit/>
          </a:bodyPr>
          <a:lstStyle/>
          <a:p>
            <a:pPr algn="just">
              <a:spcBef>
                <a:spcPts val="1350"/>
              </a:spcBef>
            </a:pPr>
            <a:r>
              <a:rPr lang="en-US" sz="2000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The data belongs to the Gozlan group, a leading distribution company in Turkey. </a:t>
            </a:r>
          </a:p>
          <a:p>
            <a:pPr algn="just">
              <a:spcBef>
                <a:spcPts val="1350"/>
              </a:spcBef>
            </a:pPr>
            <a:r>
              <a:rPr lang="en-US" sz="2000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We analyse and predict online shoppers intention, so that they can provide customized promotions to online shoppers.</a:t>
            </a:r>
          </a:p>
          <a:p>
            <a:pPr marL="0" indent="0" algn="just">
              <a:spcBef>
                <a:spcPts val="1350"/>
              </a:spcBef>
              <a:buNone/>
            </a:pPr>
            <a:endParaRPr lang="en-US" sz="2000" noProof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1350"/>
              </a:spcBef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Statement:</a:t>
            </a:r>
            <a:endParaRPr lang="en-US" sz="2000" noProof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1350"/>
              </a:spcBef>
            </a:pPr>
            <a:r>
              <a:rPr lang="en-US" sz="2000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To predict the customer’s intention about making transaction with various factors like </a:t>
            </a:r>
            <a:r>
              <a:rPr lang="fr-FR" sz="2000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duration in different pages , bounce/exit rates, page value</a:t>
            </a:r>
            <a:r>
              <a:rPr lang="en-US" sz="2000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s etc.</a:t>
            </a:r>
          </a:p>
          <a:p>
            <a:pPr algn="just">
              <a:spcBef>
                <a:spcPts val="1350"/>
              </a:spcBef>
            </a:pPr>
            <a:endParaRPr lang="en-US" sz="2000" noProof="1"/>
          </a:p>
        </p:txBody>
      </p:sp>
    </p:spTree>
    <p:extLst>
      <p:ext uri="{BB962C8B-B14F-4D97-AF65-F5344CB8AC3E}">
        <p14:creationId xmlns:p14="http://schemas.microsoft.com/office/powerpoint/2010/main" val="3491499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7E3B9-716C-435C-A065-D736C1BF9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0748" y="148528"/>
            <a:ext cx="8753475" cy="434975"/>
          </a:xfrm>
        </p:spPr>
        <p:txBody>
          <a:bodyPr>
            <a:normAutofit fontScale="90000"/>
          </a:bodyPr>
          <a:lstStyle/>
          <a:p>
            <a:r>
              <a:rPr lang="en-US" sz="2800" dirty="0"/>
              <a:t>Data dictionary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5DAD6B-7DC5-47F4-87AB-9E9F2B9947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1567" y="753122"/>
            <a:ext cx="6903448" cy="847724"/>
          </a:xfrm>
        </p:spPr>
        <p:txBody>
          <a:bodyPr>
            <a:noAutofit/>
          </a:bodyPr>
          <a:lstStyle/>
          <a:p>
            <a:r>
              <a:rPr lang="en-US" sz="2000" dirty="0"/>
              <a:t>The dataset consists of </a:t>
            </a:r>
            <a:r>
              <a:rPr lang="en-IN" sz="2000" dirty="0"/>
              <a:t>12330 </a:t>
            </a:r>
            <a:r>
              <a:rPr lang="en-US" sz="2000" dirty="0"/>
              <a:t> records and 18 features.</a:t>
            </a:r>
          </a:p>
          <a:p>
            <a:r>
              <a:rPr lang="en-US" sz="2000" dirty="0"/>
              <a:t>It contains 10 numerical and 8 categorical attributes.</a:t>
            </a:r>
            <a:endParaRPr lang="en-US" sz="2000" noProof="1"/>
          </a:p>
        </p:txBody>
      </p:sp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F4F3564E-2567-425E-9E16-5D2152A159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3523484"/>
              </p:ext>
            </p:extLst>
          </p:nvPr>
        </p:nvGraphicFramePr>
        <p:xfrm>
          <a:off x="199290" y="2411792"/>
          <a:ext cx="5896710" cy="438911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549340">
                  <a:extLst>
                    <a:ext uri="{9D8B030D-6E8A-4147-A177-3AD203B41FA5}">
                      <a16:colId xmlns:a16="http://schemas.microsoft.com/office/drawing/2014/main" val="948987396"/>
                    </a:ext>
                  </a:extLst>
                </a:gridCol>
                <a:gridCol w="3347370">
                  <a:extLst>
                    <a:ext uri="{9D8B030D-6E8A-4147-A177-3AD203B41FA5}">
                      <a16:colId xmlns:a16="http://schemas.microsoft.com/office/drawing/2014/main" val="1668147193"/>
                    </a:ext>
                  </a:extLst>
                </a:gridCol>
              </a:tblGrid>
              <a:tr h="373542">
                <a:tc>
                  <a:txBody>
                    <a:bodyPr/>
                    <a:lstStyle/>
                    <a:p>
                      <a:r>
                        <a:rPr lang="en-US" sz="1800" dirty="0"/>
                        <a:t>Features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Description</a:t>
                      </a:r>
                      <a:endParaRPr lang="en-IN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6889734"/>
                  </a:ext>
                </a:extLst>
              </a:tr>
              <a:tr h="373542">
                <a:tc>
                  <a:txBody>
                    <a:bodyPr/>
                    <a:lstStyle/>
                    <a:p>
                      <a:r>
                        <a:rPr lang="en-IN" sz="1800" dirty="0"/>
                        <a:t>Administrative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 of pages-</a:t>
                      </a:r>
                      <a:r>
                        <a:rPr lang="en-IN" sz="1800" dirty="0"/>
                        <a:t>acc. management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4275928"/>
                  </a:ext>
                </a:extLst>
              </a:tr>
              <a:tr h="373542">
                <a:tc>
                  <a:txBody>
                    <a:bodyPr/>
                    <a:lstStyle/>
                    <a:p>
                      <a:r>
                        <a:rPr lang="en-IN" sz="1800" dirty="0"/>
                        <a:t>Administrative_Duration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Time spent-</a:t>
                      </a:r>
                      <a:r>
                        <a:rPr lang="en-IN" sz="1800" dirty="0"/>
                        <a:t>acc. management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0944603"/>
                  </a:ext>
                </a:extLst>
              </a:tr>
              <a:tr h="373542">
                <a:tc>
                  <a:txBody>
                    <a:bodyPr/>
                    <a:lstStyle/>
                    <a:p>
                      <a:r>
                        <a:rPr lang="en-IN" sz="1800" dirty="0"/>
                        <a:t>Informational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 of pages-</a:t>
                      </a:r>
                      <a:r>
                        <a:rPr lang="en-IN" sz="1800" dirty="0"/>
                        <a:t>Informational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9124233"/>
                  </a:ext>
                </a:extLst>
              </a:tr>
              <a:tr h="373542">
                <a:tc>
                  <a:txBody>
                    <a:bodyPr/>
                    <a:lstStyle/>
                    <a:p>
                      <a:r>
                        <a:rPr lang="en-IN" sz="1800" dirty="0"/>
                        <a:t>Informational_Duration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Time spent-</a:t>
                      </a:r>
                      <a:r>
                        <a:rPr lang="en-IN" sz="1800" dirty="0"/>
                        <a:t>Informational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9249991"/>
                  </a:ext>
                </a:extLst>
              </a:tr>
              <a:tr h="37354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/>
                        <a:t>Product Related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 of pages-</a:t>
                      </a:r>
                      <a:r>
                        <a:rPr lang="en-IN" sz="1800" dirty="0"/>
                        <a:t>Product Related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103990"/>
                  </a:ext>
                </a:extLst>
              </a:tr>
              <a:tr h="373542">
                <a:tc>
                  <a:txBody>
                    <a:bodyPr/>
                    <a:lstStyle/>
                    <a:p>
                      <a:r>
                        <a:rPr lang="en-IN" sz="1800" dirty="0"/>
                        <a:t>ProductRelatedDuration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Time spent-</a:t>
                      </a:r>
                      <a:r>
                        <a:rPr lang="en-IN" sz="1800" dirty="0"/>
                        <a:t>Product Related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0384274"/>
                  </a:ext>
                </a:extLst>
              </a:tr>
              <a:tr h="373542">
                <a:tc>
                  <a:txBody>
                    <a:bodyPr/>
                    <a:lstStyle/>
                    <a:p>
                      <a:r>
                        <a:rPr lang="en-IN" sz="1800" dirty="0"/>
                        <a:t>Bounce Rates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Avg bounce rate of pages visited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9624911"/>
                  </a:ext>
                </a:extLst>
              </a:tr>
              <a:tr h="373542">
                <a:tc>
                  <a:txBody>
                    <a:bodyPr/>
                    <a:lstStyle/>
                    <a:p>
                      <a:r>
                        <a:rPr lang="en-IN" sz="1800" dirty="0"/>
                        <a:t>Exit Rates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Avg exit rate of pages visited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9173021"/>
                  </a:ext>
                </a:extLst>
              </a:tr>
              <a:tr h="373542">
                <a:tc>
                  <a:txBody>
                    <a:bodyPr/>
                    <a:lstStyle/>
                    <a:p>
                      <a:r>
                        <a:rPr lang="en-IN" sz="1800" dirty="0"/>
                        <a:t>Page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Avg page value of pages visited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6711782"/>
                  </a:ext>
                </a:extLst>
              </a:tr>
              <a:tr h="653699">
                <a:tc>
                  <a:txBody>
                    <a:bodyPr/>
                    <a:lstStyle/>
                    <a:p>
                      <a:r>
                        <a:rPr lang="en-IN" sz="1800" dirty="0"/>
                        <a:t>Special 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Closeness of the site visiting time to a special day</a:t>
                      </a:r>
                      <a:endParaRPr lang="en-IN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7086331"/>
                  </a:ext>
                </a:extLst>
              </a:tr>
            </a:tbl>
          </a:graphicData>
        </a:graphic>
      </p:graphicFrame>
      <p:graphicFrame>
        <p:nvGraphicFramePr>
          <p:cNvPr id="14" name="Table 14">
            <a:extLst>
              <a:ext uri="{FF2B5EF4-FFF2-40B4-BE49-F238E27FC236}">
                <a16:creationId xmlns:a16="http://schemas.microsoft.com/office/drawing/2014/main" id="{146ECDD6-A695-46C1-A9BD-6A3780C2F4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8574327"/>
              </p:ext>
            </p:extLst>
          </p:nvPr>
        </p:nvGraphicFramePr>
        <p:xfrm>
          <a:off x="6358350" y="2411792"/>
          <a:ext cx="5634360" cy="43891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89824">
                  <a:extLst>
                    <a:ext uri="{9D8B030D-6E8A-4147-A177-3AD203B41FA5}">
                      <a16:colId xmlns:a16="http://schemas.microsoft.com/office/drawing/2014/main" val="856437070"/>
                    </a:ext>
                  </a:extLst>
                </a:gridCol>
                <a:gridCol w="3444536">
                  <a:extLst>
                    <a:ext uri="{9D8B030D-6E8A-4147-A177-3AD203B41FA5}">
                      <a16:colId xmlns:a16="http://schemas.microsoft.com/office/drawing/2014/main" val="3966449186"/>
                    </a:ext>
                  </a:extLst>
                </a:gridCol>
              </a:tblGrid>
              <a:tr h="321913">
                <a:tc>
                  <a:txBody>
                    <a:bodyPr/>
                    <a:lstStyle/>
                    <a:p>
                      <a:r>
                        <a:rPr lang="en-US" sz="1800" dirty="0"/>
                        <a:t>Features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Description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9999708"/>
                  </a:ext>
                </a:extLst>
              </a:tr>
              <a:tr h="326384">
                <a:tc>
                  <a:txBody>
                    <a:bodyPr/>
                    <a:lstStyle/>
                    <a:p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Operating Systems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OS of the visitor</a:t>
                      </a:r>
                      <a:endParaRPr lang="en-IN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2573526"/>
                  </a:ext>
                </a:extLst>
              </a:tr>
              <a:tr h="326384">
                <a:tc>
                  <a:txBody>
                    <a:bodyPr/>
                    <a:lstStyle/>
                    <a:p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Browser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Browser of the visitor</a:t>
                      </a:r>
                      <a:endParaRPr lang="en-IN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5641511"/>
                  </a:ext>
                </a:extLst>
              </a:tr>
              <a:tr h="326384">
                <a:tc>
                  <a:txBody>
                    <a:bodyPr/>
                    <a:lstStyle/>
                    <a:p>
                      <a:r>
                        <a:rPr lang="en-IN" sz="1800" dirty="0"/>
                        <a:t>Region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/>
                        <a:t>Region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of the visitor</a:t>
                      </a:r>
                      <a:endParaRPr lang="en-IN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6768555"/>
                  </a:ext>
                </a:extLst>
              </a:tr>
              <a:tr h="326384">
                <a:tc>
                  <a:txBody>
                    <a:bodyPr/>
                    <a:lstStyle/>
                    <a:p>
                      <a:r>
                        <a:rPr lang="en-IN" sz="1800" dirty="0"/>
                        <a:t>Traffic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Traffic source (banner , SMS etc.)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7721490"/>
                  </a:ext>
                </a:extLst>
              </a:tr>
              <a:tr h="326384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Visitor</a:t>
                      </a:r>
                      <a:r>
                        <a:rPr lang="en-IN" sz="1800" dirty="0"/>
                        <a:t>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Visitor type as ‘‘</a:t>
                      </a:r>
                      <a:r>
                        <a:rPr lang="en-US" sz="1800" b="1" i="1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New Visitor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,’’ ‘‘</a:t>
                      </a:r>
                      <a:r>
                        <a:rPr lang="en-US" sz="1800" b="1" i="1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Returning Visitor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,’’ and ‘‘</a:t>
                      </a:r>
                      <a:r>
                        <a:rPr lang="en-US" sz="1800" b="1" i="1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’’</a:t>
                      </a:r>
                      <a:endParaRPr lang="en-IN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3916477"/>
                  </a:ext>
                </a:extLst>
              </a:tr>
              <a:tr h="326384">
                <a:tc>
                  <a:txBody>
                    <a:bodyPr/>
                    <a:lstStyle/>
                    <a:p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Weekend(Boolean)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whether the date of the visit is weekend or not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0395875"/>
                  </a:ext>
                </a:extLst>
              </a:tr>
              <a:tr h="326384">
                <a:tc>
                  <a:txBody>
                    <a:bodyPr/>
                    <a:lstStyle/>
                    <a:p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Month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Month value of the visit date</a:t>
                      </a:r>
                      <a:endParaRPr lang="en-IN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9975039"/>
                  </a:ext>
                </a:extLst>
              </a:tr>
              <a:tr h="326384">
                <a:tc>
                  <a:txBody>
                    <a:bodyPr/>
                    <a:lstStyle/>
                    <a:p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Revenue(Boolean)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Class label indicating whether the visit has been finalized with a transaction</a:t>
                      </a:r>
                      <a:endParaRPr lang="en-IN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0695193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6981C22E-6C89-47BB-B3D6-407540AA58FE}"/>
              </a:ext>
            </a:extLst>
          </p:cNvPr>
          <p:cNvSpPr txBox="1"/>
          <p:nvPr/>
        </p:nvSpPr>
        <p:spPr>
          <a:xfrm>
            <a:off x="1633491" y="1821653"/>
            <a:ext cx="2299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AF3904B-0901-4745-AA74-51E01979FCFD}"/>
              </a:ext>
            </a:extLst>
          </p:cNvPr>
          <p:cNvSpPr txBox="1"/>
          <p:nvPr/>
        </p:nvSpPr>
        <p:spPr>
          <a:xfrm>
            <a:off x="1633490" y="1770465"/>
            <a:ext cx="2299317" cy="369332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Numerical features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4BBB42C-FC79-4707-8C64-D764B9C018FD}"/>
              </a:ext>
            </a:extLst>
          </p:cNvPr>
          <p:cNvSpPr txBox="1"/>
          <p:nvPr/>
        </p:nvSpPr>
        <p:spPr>
          <a:xfrm>
            <a:off x="7693279" y="1770465"/>
            <a:ext cx="2299317" cy="369332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Categorical features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15346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2388E-AFEE-43D2-A2F8-BBC472028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69375"/>
          </a:xfrm>
        </p:spPr>
        <p:txBody>
          <a:bodyPr>
            <a:noAutofit/>
          </a:bodyPr>
          <a:lstStyle/>
          <a:p>
            <a:r>
              <a:rPr lang="en-IN" sz="2800" b="0" dirty="0"/>
              <a:t>Pre Processing Data Analysis</a:t>
            </a:r>
            <a:endParaRPr lang="en-IN" sz="2800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FA7B8BD-0B42-42FD-AA0D-2A26C37EB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684" y="959434"/>
            <a:ext cx="10515600" cy="598354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There are no null values in the dataset.</a:t>
            </a:r>
          </a:p>
          <a:p>
            <a:pPr marL="0" indent="0">
              <a:buNone/>
            </a:pPr>
            <a:r>
              <a:rPr lang="en-US" sz="2000" b="1" dirty="0"/>
              <a:t>Numerical variables analysis-Descriptive statistics:</a:t>
            </a:r>
            <a:endParaRPr lang="en-IN" sz="2000" b="1" dirty="0"/>
          </a:p>
          <a:p>
            <a:pPr fontAlgn="t"/>
            <a:r>
              <a:rPr lang="en-US" sz="2000" dirty="0"/>
              <a:t>Mean value is greater than median value for the following continuous features – </a:t>
            </a:r>
            <a:r>
              <a:rPr lang="en-IN" sz="2000" dirty="0"/>
              <a:t>Administrative,</a:t>
            </a:r>
            <a:r>
              <a:rPr lang="en-IN" sz="2000" b="1" dirty="0"/>
              <a:t> </a:t>
            </a:r>
            <a:r>
              <a:rPr lang="en-IN" sz="2000" dirty="0"/>
              <a:t>Administrative_Duration,</a:t>
            </a:r>
            <a:r>
              <a:rPr lang="en-IN" sz="2000" b="1" dirty="0"/>
              <a:t> </a:t>
            </a:r>
            <a:r>
              <a:rPr lang="en-IN" sz="2000" dirty="0"/>
              <a:t>Informational_Duration, Product Related, ProductRelated_Duration, Page Values</a:t>
            </a:r>
          </a:p>
          <a:p>
            <a:r>
              <a:rPr lang="en-US" sz="2000" dirty="0"/>
              <a:t>There is significant difference between 75th Percentile and maximum values of all the numerical features except two features-bounce rates and exit rates </a:t>
            </a:r>
          </a:p>
          <a:p>
            <a:pPr marL="0" indent="0" fontAlgn="t">
              <a:buNone/>
            </a:pPr>
            <a:endParaRPr lang="en-IN" sz="2000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073556BE-60FC-4232-B49D-5378EDF05E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2163715"/>
              </p:ext>
            </p:extLst>
          </p:nvPr>
        </p:nvGraphicFramePr>
        <p:xfrm>
          <a:off x="838200" y="3429000"/>
          <a:ext cx="5660254" cy="3291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210017">
                  <a:extLst>
                    <a:ext uri="{9D8B030D-6E8A-4147-A177-3AD203B41FA5}">
                      <a16:colId xmlns:a16="http://schemas.microsoft.com/office/drawing/2014/main" val="4258210943"/>
                    </a:ext>
                  </a:extLst>
                </a:gridCol>
                <a:gridCol w="2450237">
                  <a:extLst>
                    <a:ext uri="{9D8B030D-6E8A-4147-A177-3AD203B41FA5}">
                      <a16:colId xmlns:a16="http://schemas.microsoft.com/office/drawing/2014/main" val="311837386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800" dirty="0"/>
                        <a:t>Categorical variables analysis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Categories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2344862"/>
                  </a:ext>
                </a:extLst>
              </a:tr>
              <a:tr h="277377">
                <a:tc>
                  <a:txBody>
                    <a:bodyPr/>
                    <a:lstStyle/>
                    <a:p>
                      <a:r>
                        <a:rPr lang="en-IN" sz="1800" u="none" strike="noStrike" kern="1200" baseline="0" dirty="0"/>
                        <a:t>Operating Systems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2310230"/>
                  </a:ext>
                </a:extLst>
              </a:tr>
              <a:tr h="277377">
                <a:tc>
                  <a:txBody>
                    <a:bodyPr/>
                    <a:lstStyle/>
                    <a:p>
                      <a:r>
                        <a:rPr lang="en-IN" sz="1800" u="none" strike="noStrike" kern="1200" baseline="0" dirty="0"/>
                        <a:t>Browser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2575514"/>
                  </a:ext>
                </a:extLst>
              </a:tr>
              <a:tr h="277377">
                <a:tc>
                  <a:txBody>
                    <a:bodyPr/>
                    <a:lstStyle/>
                    <a:p>
                      <a:r>
                        <a:rPr lang="en-IN" sz="1800" dirty="0"/>
                        <a:t>Region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5884572"/>
                  </a:ext>
                </a:extLst>
              </a:tr>
              <a:tr h="277377">
                <a:tc>
                  <a:txBody>
                    <a:bodyPr/>
                    <a:lstStyle/>
                    <a:p>
                      <a:r>
                        <a:rPr lang="en-IN" sz="1800" dirty="0"/>
                        <a:t>Traffic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8093710"/>
                  </a:ext>
                </a:extLst>
              </a:tr>
              <a:tr h="277377"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/>
                        <a:t>Visitor</a:t>
                      </a:r>
                      <a:r>
                        <a:rPr lang="en-IN" sz="1800" dirty="0"/>
                        <a:t>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4509472"/>
                  </a:ext>
                </a:extLst>
              </a:tr>
              <a:tr h="277377">
                <a:tc>
                  <a:txBody>
                    <a:bodyPr/>
                    <a:lstStyle/>
                    <a:p>
                      <a:r>
                        <a:rPr lang="en-IN" sz="1800" u="none" strike="noStrike" kern="1200" baseline="0" dirty="0"/>
                        <a:t>Weekend(Boolean)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0496449"/>
                  </a:ext>
                </a:extLst>
              </a:tr>
              <a:tr h="277377">
                <a:tc>
                  <a:txBody>
                    <a:bodyPr/>
                    <a:lstStyle/>
                    <a:p>
                      <a:r>
                        <a:rPr lang="en-IN" sz="1800" u="none" strike="noStrike" kern="1200" baseline="0" dirty="0"/>
                        <a:t>Month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966727"/>
                  </a:ext>
                </a:extLst>
              </a:tr>
              <a:tr h="277377">
                <a:tc>
                  <a:txBody>
                    <a:bodyPr/>
                    <a:lstStyle/>
                    <a:p>
                      <a:r>
                        <a:rPr lang="en-IN" sz="1800" u="none" strike="noStrike" kern="1200" baseline="0" dirty="0"/>
                        <a:t>Revenue(Boolean)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92317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13932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2388E-AFEE-43D2-A2F8-BBC472028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2907"/>
          </a:xfrm>
        </p:spPr>
        <p:txBody>
          <a:bodyPr>
            <a:normAutofit/>
          </a:bodyPr>
          <a:lstStyle/>
          <a:p>
            <a:r>
              <a:rPr lang="en-IN" sz="2800" b="0" dirty="0"/>
              <a:t>Exploratory Data Analysis</a:t>
            </a:r>
            <a:endParaRPr lang="en-IN" sz="2800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FA7B8BD-0B42-42FD-AA0D-2A26C37EB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40341"/>
          </a:xfrm>
        </p:spPr>
        <p:txBody>
          <a:bodyPr>
            <a:normAutofit/>
          </a:bodyPr>
          <a:lstStyle/>
          <a:p>
            <a:pPr fontAlgn="t"/>
            <a:endParaRPr lang="en-US" dirty="0"/>
          </a:p>
          <a:p>
            <a:pPr fontAlgn="t"/>
            <a:endParaRPr lang="en-IN" dirty="0"/>
          </a:p>
          <a:p>
            <a:endParaRPr lang="en-US" dirty="0"/>
          </a:p>
          <a:p>
            <a:endParaRPr lang="en-US" sz="3600" dirty="0"/>
          </a:p>
          <a:p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4993EA-D616-4003-B7E4-566875F81E5E}"/>
              </a:ext>
            </a:extLst>
          </p:cNvPr>
          <p:cNvSpPr txBox="1"/>
          <p:nvPr/>
        </p:nvSpPr>
        <p:spPr>
          <a:xfrm>
            <a:off x="518347" y="5378000"/>
            <a:ext cx="36849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The dataset is imbalanced and only 15.47% are making transactions.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4656A31-BBE0-4BC9-AD98-933F4E9F6A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4102" y="1539666"/>
            <a:ext cx="5051886" cy="343831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FFD2A90-12E4-47F7-A9E1-E0EA06C6042A}"/>
              </a:ext>
            </a:extLst>
          </p:cNvPr>
          <p:cNvSpPr txBox="1"/>
          <p:nvPr/>
        </p:nvSpPr>
        <p:spPr>
          <a:xfrm>
            <a:off x="7243373" y="4977978"/>
            <a:ext cx="39093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Usually weekends have higher customers. But here in our dataset, almost 3/4th of the customers are visiting website on week days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BDD685-C583-4C27-83A1-C3014ED9D5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980" y="1480000"/>
            <a:ext cx="3684976" cy="3497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5715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2388E-AFEE-43D2-A2F8-BBC472028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614" y="382544"/>
            <a:ext cx="10515600" cy="523753"/>
          </a:xfrm>
        </p:spPr>
        <p:txBody>
          <a:bodyPr>
            <a:normAutofit/>
          </a:bodyPr>
          <a:lstStyle/>
          <a:p>
            <a:r>
              <a:rPr lang="en-IN" sz="2800" b="0" dirty="0"/>
              <a:t>Exploratory Data Analysis</a:t>
            </a:r>
            <a:endParaRPr lang="en-IN" sz="2800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FA7B8BD-0B42-42FD-AA0D-2A26C37EB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40341"/>
          </a:xfrm>
        </p:spPr>
        <p:txBody>
          <a:bodyPr>
            <a:normAutofit/>
          </a:bodyPr>
          <a:lstStyle/>
          <a:p>
            <a:pPr fontAlgn="t"/>
            <a:endParaRPr lang="en-US" dirty="0"/>
          </a:p>
          <a:p>
            <a:pPr fontAlgn="t"/>
            <a:endParaRPr lang="en-IN" dirty="0"/>
          </a:p>
          <a:p>
            <a:endParaRPr lang="en-US" dirty="0"/>
          </a:p>
          <a:p>
            <a:endParaRPr lang="en-US" sz="3600" dirty="0"/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0A9CF9-E13B-4120-A5D7-26BB06C4A3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1837" y="1480968"/>
            <a:ext cx="5503887" cy="324352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F4993EA-D616-4003-B7E4-566875F81E5E}"/>
              </a:ext>
            </a:extLst>
          </p:cNvPr>
          <p:cNvSpPr txBox="1"/>
          <p:nvPr/>
        </p:nvSpPr>
        <p:spPr>
          <a:xfrm>
            <a:off x="136125" y="5023573"/>
            <a:ext cx="5679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One of the top Turkish Traditional Festival (Ahirkapi Hidirellez Festival) is happening in May. Also national youth and sports day is celebrated in May.</a:t>
            </a:r>
          </a:p>
          <a:p>
            <a:r>
              <a:rPr lang="en-US" dirty="0">
                <a:solidFill>
                  <a:schemeClr val="bg1"/>
                </a:solidFill>
              </a:rPr>
              <a:t>The main religious festival of Turkey, Ramadan is also in or around May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4656A31-BBE0-4BC9-AD98-933F4E9F6A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02597" y="1471230"/>
            <a:ext cx="4322963" cy="317179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FFD2A90-12E4-47F7-A9E1-E0EA06C6042A}"/>
              </a:ext>
            </a:extLst>
          </p:cNvPr>
          <p:cNvSpPr txBox="1"/>
          <p:nvPr/>
        </p:nvSpPr>
        <p:spPr>
          <a:xfrm>
            <a:off x="7102598" y="4998128"/>
            <a:ext cx="495327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The website is not having much new customers. Only 13.74% are new customers, while 85% are old customers.</a:t>
            </a:r>
          </a:p>
          <a:p>
            <a:r>
              <a:rPr lang="en-US" dirty="0">
                <a:solidFill>
                  <a:schemeClr val="bg1"/>
                </a:solidFill>
              </a:rPr>
              <a:t>So they can give some promotions to attract new customers.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73005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2388E-AFEE-43D2-A2F8-BBC472028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3711" y="391759"/>
            <a:ext cx="10515600" cy="851116"/>
          </a:xfrm>
        </p:spPr>
        <p:txBody>
          <a:bodyPr>
            <a:normAutofit/>
          </a:bodyPr>
          <a:lstStyle/>
          <a:p>
            <a:r>
              <a:rPr lang="en-IN" sz="2800" b="0" dirty="0"/>
              <a:t>Exploratory Data Analysis</a:t>
            </a:r>
            <a:endParaRPr lang="en-IN" sz="2800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FA7B8BD-0B42-42FD-AA0D-2A26C37EB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0008" y="1867688"/>
            <a:ext cx="11316070" cy="4540341"/>
          </a:xfrm>
        </p:spPr>
        <p:txBody>
          <a:bodyPr>
            <a:normAutofit/>
          </a:bodyPr>
          <a:lstStyle/>
          <a:p>
            <a:pPr fontAlgn="t"/>
            <a:endParaRPr lang="en-US" dirty="0"/>
          </a:p>
          <a:p>
            <a:pPr fontAlgn="t"/>
            <a:endParaRPr lang="en-IN" dirty="0"/>
          </a:p>
          <a:p>
            <a:pPr marL="0" indent="0">
              <a:buNone/>
            </a:pPr>
            <a:endParaRPr lang="en-US" dirty="0"/>
          </a:p>
          <a:p>
            <a:endParaRPr lang="en-US" sz="3600" dirty="0"/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0A9CF9-E13B-4120-A5D7-26BB06C4A3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27497" y="3746360"/>
            <a:ext cx="3346854" cy="238811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4656A31-BBE0-4BC9-AD98-933F4E9F6A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81951" y="3702384"/>
            <a:ext cx="3204599" cy="238811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AE5F453-90F9-4933-847D-310885F61A29}"/>
              </a:ext>
            </a:extLst>
          </p:cNvPr>
          <p:cNvSpPr/>
          <p:nvPr/>
        </p:nvSpPr>
        <p:spPr>
          <a:xfrm>
            <a:off x="508987" y="1891033"/>
            <a:ext cx="836868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>
                <a:solidFill>
                  <a:schemeClr val="bg1"/>
                </a:solidFill>
              </a:rPr>
              <a:t>Bounce Rates, Exit Rates and Product pages are right skewed.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A52CF55-5DE8-480D-AD53-BEC76EB2C2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9701" y="3746360"/>
            <a:ext cx="3591156" cy="2348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8821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2388E-AFEE-43D2-A2F8-BBC472028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3711" y="391758"/>
            <a:ext cx="10515600" cy="808081"/>
          </a:xfrm>
        </p:spPr>
        <p:txBody>
          <a:bodyPr>
            <a:normAutofit fontScale="90000"/>
          </a:bodyPr>
          <a:lstStyle/>
          <a:p>
            <a:r>
              <a:rPr lang="en-IN" b="0" dirty="0"/>
              <a:t>Exploratory Data Analysis</a:t>
            </a:r>
            <a:endParaRPr lang="en-IN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FA7B8BD-0B42-42FD-AA0D-2A26C37EB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3710" y="1852257"/>
            <a:ext cx="10809303" cy="4540341"/>
          </a:xfrm>
        </p:spPr>
        <p:txBody>
          <a:bodyPr>
            <a:normAutofit/>
          </a:bodyPr>
          <a:lstStyle/>
          <a:p>
            <a:pPr fontAlgn="t"/>
            <a:endParaRPr lang="en-US" dirty="0"/>
          </a:p>
          <a:p>
            <a:pPr fontAlgn="t"/>
            <a:endParaRPr lang="en-IN" dirty="0"/>
          </a:p>
          <a:p>
            <a:endParaRPr lang="en-US" dirty="0"/>
          </a:p>
          <a:p>
            <a:endParaRPr lang="en-US" sz="3600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B3AF1C-A817-4E59-801A-4CD0BE3E16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710" y="1552616"/>
            <a:ext cx="3740467" cy="240418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E77BF44-6CA8-4667-8429-DC7661AEA1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8844" y="1511643"/>
            <a:ext cx="3740467" cy="257583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414CD78-27D0-417B-A47C-8FE9974904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655" y="4226217"/>
            <a:ext cx="3660576" cy="243579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FD86582-194C-4A30-A7E4-DB9DCC542F7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6775" y="4226217"/>
            <a:ext cx="3824604" cy="2519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221065"/>
      </p:ext>
    </p:extLst>
  </p:cSld>
  <p:clrMapOvr>
    <a:masterClrMapping/>
  </p:clrMapOvr>
</p:sld>
</file>

<file path=ppt/theme/theme1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0114_T_PGO_Flat-Lay-16_9" id="{7AFEA6F2-5788-4A6C-93FD-905F105206F8}" vid="{5F0A20E1-FB1F-4034-B7BA-061684D3C684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0114_T_PGO_Flat-Lay-16_9" id="{7AFEA6F2-5788-4A6C-93FD-905F105206F8}" vid="{23C3B5B1-16EF-441F-B074-642582699149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0114_T_PGO_Flat-Lay-iMac-Keyboard-16_9</Template>
  <TotalTime>379</TotalTime>
  <Words>1456</Words>
  <Application>Microsoft Office PowerPoint</Application>
  <PresentationFormat>Widescreen</PresentationFormat>
  <Paragraphs>359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Calibri Light</vt:lpstr>
      <vt:lpstr>Open Sans</vt:lpstr>
      <vt:lpstr>Times New Roman</vt:lpstr>
      <vt:lpstr>1_Custom Design</vt:lpstr>
      <vt:lpstr>Custom Design</vt:lpstr>
      <vt:lpstr>Prediction of online shoppers intention</vt:lpstr>
      <vt:lpstr>Introduction</vt:lpstr>
      <vt:lpstr>Data set info</vt:lpstr>
      <vt:lpstr>Data dictionary</vt:lpstr>
      <vt:lpstr>Pre Processing Data Analysis</vt:lpstr>
      <vt:lpstr>Exploratory Data Analysis</vt:lpstr>
      <vt:lpstr>Exploratory Data Analysis</vt:lpstr>
      <vt:lpstr>Exploratory Data Analysis</vt:lpstr>
      <vt:lpstr>Exploratory Data Analysis</vt:lpstr>
      <vt:lpstr>Exploratory Data Analysis</vt:lpstr>
      <vt:lpstr>Exploratory Data Analysis</vt:lpstr>
      <vt:lpstr>Multi-collinearity</vt:lpstr>
      <vt:lpstr>Statistical Significance:</vt:lpstr>
      <vt:lpstr>Imbalanced dataset:</vt:lpstr>
      <vt:lpstr> Dimensionality Reduction: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Prediction of online shoppers intention</dc:title>
  <dc:creator>Rupikasree K</dc:creator>
  <dc:description>© Copyright PresentationGo.com</dc:description>
  <cp:lastModifiedBy>Rupikasree K</cp:lastModifiedBy>
  <cp:revision>84</cp:revision>
  <dcterms:created xsi:type="dcterms:W3CDTF">2020-01-07T16:36:50Z</dcterms:created>
  <dcterms:modified xsi:type="dcterms:W3CDTF">2020-02-27T13:40:10Z</dcterms:modified>
  <cp:category>Templates</cp:category>
</cp:coreProperties>
</file>