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</p:sldMasterIdLst>
  <p:notesMasterIdLst>
    <p:notesMasterId r:id="rId17"/>
  </p:notesMasterIdLst>
  <p:sldIdLst>
    <p:sldId id="2569" r:id="rId6"/>
    <p:sldId id="2570" r:id="rId7"/>
    <p:sldId id="2566" r:id="rId8"/>
    <p:sldId id="2571" r:id="rId9"/>
    <p:sldId id="2574" r:id="rId10"/>
    <p:sldId id="2576" r:id="rId11"/>
    <p:sldId id="2581" r:id="rId12"/>
    <p:sldId id="2578" r:id="rId13"/>
    <p:sldId id="2579" r:id="rId14"/>
    <p:sldId id="2582" r:id="rId15"/>
    <p:sldId id="25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FAD"/>
    <a:srgbClr val="7387D7"/>
    <a:srgbClr val="88DCF8"/>
    <a:srgbClr val="FB3B1B"/>
    <a:srgbClr val="ACF059"/>
    <a:srgbClr val="FFFFFF"/>
    <a:srgbClr val="FF8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82A27-FBDD-4BD5-BD87-755DD018982D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CE21B-CD81-4E37-B8F4-3A8DE0F7C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66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362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Minimizes false positives &amp; minimizes false negatives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B8C257-A65E-4B04-BB95-68192F7F36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515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B8C257-A65E-4B04-BB95-68192F7F36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44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B8C257-A65E-4B04-BB95-68192F7F36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12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Minimizes false positives &amp; minimizes false negatives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B8C257-A65E-4B04-BB95-68192F7F36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46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B8C257-A65E-4B04-BB95-68192F7F36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444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B8C257-A65E-4B04-BB95-68192F7F36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78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Minimizes false positives &amp; minimizes false negatives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B8C257-A65E-4B04-BB95-68192F7F36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053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Minimizes false positives &amp; minimizes false negatives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B8C257-A65E-4B04-BB95-68192F7F36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85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B8C257-A65E-4B04-BB95-68192F7F36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856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B8C257-A65E-4B04-BB95-68192F7F36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91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BB3C-BC5B-44AB-B476-B0CDFF8E94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6F2A-692C-4B93-919C-92F0AB44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BB3C-BC5B-44AB-B476-B0CDFF8E94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6F2A-692C-4B93-919C-92F0AB44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0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BB3C-BC5B-44AB-B476-B0CDFF8E94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6F2A-692C-4B93-919C-92F0AB44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37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913" y="2830168"/>
            <a:ext cx="10223640" cy="409837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rgbClr val="1739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4945" y="6356356"/>
            <a:ext cx="605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AA001C-67DB-43D5-BF4C-5CFEA1F1774E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1256552" y="6356351"/>
            <a:ext cx="0" cy="363600"/>
          </a:xfrm>
          <a:prstGeom prst="line">
            <a:avLst/>
          </a:prstGeom>
          <a:ln w="12700">
            <a:solidFill>
              <a:srgbClr val="173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56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14" y="100094"/>
            <a:ext cx="11503401" cy="409837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114" y="511447"/>
            <a:ext cx="11503401" cy="369093"/>
          </a:xfrm>
        </p:spPr>
        <p:txBody>
          <a:bodyPr>
            <a:normAutofit/>
          </a:bodyPr>
          <a:lstStyle>
            <a:lvl1pPr marL="0" indent="0" algn="l">
              <a:buNone/>
              <a:defRPr sz="120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115" y="6356351"/>
            <a:ext cx="6697153" cy="365126"/>
          </a:xfrm>
        </p:spPr>
        <p:txBody>
          <a:bodyPr anchor="t"/>
          <a:lstStyle>
            <a:lvl1pPr algn="l">
              <a:defRPr sz="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Source: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897469"/>
            <a:ext cx="12192000" cy="1588"/>
          </a:xfrm>
          <a:prstGeom prst="line">
            <a:avLst/>
          </a:prstGeom>
          <a:ln w="22225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6291340"/>
            <a:ext cx="12192000" cy="1588"/>
          </a:xfrm>
          <a:prstGeom prst="line">
            <a:avLst/>
          </a:prstGeom>
          <a:ln w="22225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47112" y="1570565"/>
            <a:ext cx="11503400" cy="4220635"/>
          </a:xfrm>
          <a:ln>
            <a:noFill/>
            <a:prstDash val="dash"/>
          </a:ln>
        </p:spPr>
        <p:txBody>
          <a:bodyPr>
            <a:noAutofit/>
          </a:bodyPr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Arial" panose="020B0604020202020204" pitchFamily="34" charset="0"/>
              <a:buChar char="‒"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Font typeface="Courier New" panose="02070309020205020404" pitchFamily="49" charset="0"/>
              <a:buChar char="o"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1256552" y="6356351"/>
            <a:ext cx="0" cy="3636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859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edule overview">
  <p:cSld name="schedule overview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-1587" y="1704406"/>
            <a:ext cx="12192001" cy="402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4200"/>
              <a:buFont typeface="Arial"/>
              <a:buNone/>
              <a:defRPr sz="21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517333" y="6294529"/>
            <a:ext cx="1828026" cy="41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76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ig_Picture_place-holder">
  <p:cSld name="1_Big_Picture_place-hol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>
            <a:spLocks noGrp="1"/>
          </p:cNvSpPr>
          <p:nvPr>
            <p:ph type="pic" idx="2"/>
          </p:nvPr>
        </p:nvSpPr>
        <p:spPr>
          <a:xfrm>
            <a:off x="0" y="-1"/>
            <a:ext cx="12203143" cy="685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1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8093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Slide 1">
  <p:cSld name="Master Slide 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792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/>
        </p:nvSpPr>
        <p:spPr>
          <a:xfrm>
            <a:off x="12194406" y="1095641"/>
            <a:ext cx="391518" cy="30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700" rIns="91413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0206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pp_features">
  <p:cSld name="1_app_feature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>
            <a:spLocks noGrp="1"/>
          </p:cNvSpPr>
          <p:nvPr>
            <p:ph type="pic" idx="2"/>
          </p:nvPr>
        </p:nvSpPr>
        <p:spPr>
          <a:xfrm>
            <a:off x="-3" y="-1"/>
            <a:ext cx="12192003" cy="323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1880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2">
  <p:cSld name="S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4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044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BB3C-BC5B-44AB-B476-B0CDFF8E94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6F2A-692C-4B93-919C-92F0AB44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10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97"/>
              <a:buFont typeface="Calibri"/>
              <a:buNone/>
              <a:defRPr sz="5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306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4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9206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2666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2412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371600" marR="0" lvl="5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00200" marR="0" lvl="6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828800" marR="0" lvl="7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57400" marR="0" lvl="8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888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97"/>
              <a:buFont typeface="Calibri"/>
              <a:buNone/>
              <a:defRPr sz="5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371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002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8288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574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000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4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9206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2666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2412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371600" marR="0" lvl="5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00200" marR="0" lvl="6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828800" marR="0" lvl="7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57400" marR="0" lvl="8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9206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2666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2412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371600" marR="0" lvl="5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00200" marR="0" lvl="6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828800" marR="0" lvl="7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57400" marR="0" lvl="8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885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4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228600" marR="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371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002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8288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574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9206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2666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2412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371600" marR="0" lvl="5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00200" marR="0" lvl="6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828800" marR="0" lvl="7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57400" marR="0" lvl="8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228600" marR="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371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002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8288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574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9206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2666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2412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371600" marR="0" lvl="5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00200" marR="0" lvl="6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828800" marR="0" lvl="7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57400" marR="0" lvl="8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5821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4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677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4782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98"/>
              <a:buFont typeface="Calibri"/>
              <a:buNone/>
              <a:defRPr sz="31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31743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398"/>
              <a:buFont typeface="Arial"/>
              <a:buChar char="•"/>
              <a:defRPr sz="31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2920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2666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2412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2412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371600" marR="0" lvl="5" indent="-2412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00200" marR="0" lvl="6" indent="-2412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828800" marR="0" lvl="7" indent="-2412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57400" marR="0" lvl="8" indent="-2412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371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002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8288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574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8083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98"/>
              <a:buFont typeface="Calibri"/>
              <a:buNone/>
              <a:defRPr sz="31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7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398"/>
              <a:buFont typeface="Arial"/>
              <a:buNone/>
              <a:defRPr sz="31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371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002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8288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574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8027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4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9206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2666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2412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371600" marR="0" lvl="5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00200" marR="0" lvl="6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828800" marR="0" lvl="7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57400" marR="0" lvl="8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91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BB3C-BC5B-44AB-B476-B0CDFF8E94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6F2A-692C-4B93-919C-92F0AB44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635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4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9206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2666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2412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371600" marR="0" lvl="5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00200" marR="0" lvl="6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828800" marR="0" lvl="7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57400" marR="0" lvl="8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45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_clients">
  <p:cSld name="Sta_clien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>
            <a:spLocks noGrp="1"/>
          </p:cNvSpPr>
          <p:nvPr>
            <p:ph type="pic" idx="2"/>
          </p:nvPr>
        </p:nvSpPr>
        <p:spPr>
          <a:xfrm>
            <a:off x="-3" y="-1"/>
            <a:ext cx="12192003" cy="495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34811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alState Cat 1">
  <p:cSld name="RealState Ca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>
            <a:spLocks noGrp="1"/>
          </p:cNvSpPr>
          <p:nvPr>
            <p:ph type="pic" idx="2"/>
          </p:nvPr>
        </p:nvSpPr>
        <p:spPr>
          <a:xfrm>
            <a:off x="1595340" y="4035041"/>
            <a:ext cx="2986294" cy="206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>
            <a:spLocks noGrp="1"/>
          </p:cNvSpPr>
          <p:nvPr>
            <p:ph type="pic" idx="3"/>
          </p:nvPr>
        </p:nvSpPr>
        <p:spPr>
          <a:xfrm>
            <a:off x="4604301" y="1405566"/>
            <a:ext cx="2984501" cy="206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>
            <a:spLocks noGrp="1"/>
          </p:cNvSpPr>
          <p:nvPr>
            <p:ph type="pic" idx="4"/>
          </p:nvPr>
        </p:nvSpPr>
        <p:spPr>
          <a:xfrm>
            <a:off x="7601741" y="4035041"/>
            <a:ext cx="2986294" cy="206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3346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ptop Project">
  <p:cSld name="1_Laptop Projec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>
            <a:spLocks noGrp="1"/>
          </p:cNvSpPr>
          <p:nvPr>
            <p:ph type="pic" idx="2"/>
          </p:nvPr>
        </p:nvSpPr>
        <p:spPr>
          <a:xfrm>
            <a:off x="7284558" y="2501224"/>
            <a:ext cx="3349748" cy="208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063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Clients">
  <p:cSld name="Our Clien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>
            <a:spLocks noGrp="1"/>
          </p:cNvSpPr>
          <p:nvPr>
            <p:ph type="pic" idx="2"/>
          </p:nvPr>
        </p:nvSpPr>
        <p:spPr>
          <a:xfrm>
            <a:off x="11546" y="2195658"/>
            <a:ext cx="12191999" cy="212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7109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App Design 04">
  <p:cSld name="2_App Design 04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>
            <a:spLocks noGrp="1"/>
          </p:cNvSpPr>
          <p:nvPr>
            <p:ph type="pic" idx="2"/>
          </p:nvPr>
        </p:nvSpPr>
        <p:spPr>
          <a:xfrm>
            <a:off x="1733765" y="2716517"/>
            <a:ext cx="740856" cy="21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4"/>
          <p:cNvSpPr>
            <a:spLocks noGrp="1"/>
          </p:cNvSpPr>
          <p:nvPr>
            <p:ph type="pic" idx="3"/>
          </p:nvPr>
        </p:nvSpPr>
        <p:spPr>
          <a:xfrm>
            <a:off x="4303920" y="2716517"/>
            <a:ext cx="783757" cy="21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>
            <a:spLocks noGrp="1"/>
          </p:cNvSpPr>
          <p:nvPr>
            <p:ph type="pic" idx="4"/>
          </p:nvPr>
        </p:nvSpPr>
        <p:spPr>
          <a:xfrm>
            <a:off x="2645978" y="2485760"/>
            <a:ext cx="1512828" cy="274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4"/>
          <p:cNvSpPr txBox="1"/>
          <p:nvPr/>
        </p:nvSpPr>
        <p:spPr>
          <a:xfrm>
            <a:off x="812901" y="6417212"/>
            <a:ext cx="1828026" cy="230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Commerce</a:t>
            </a:r>
            <a:r>
              <a:rPr lang="en-CA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7596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s_3_iPhones_vs">
  <p:cSld name="Devices_3_iPhones_v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>
            <a:spLocks noGrp="1"/>
          </p:cNvSpPr>
          <p:nvPr>
            <p:ph type="pic" idx="2"/>
          </p:nvPr>
        </p:nvSpPr>
        <p:spPr>
          <a:xfrm>
            <a:off x="1203462" y="2504349"/>
            <a:ext cx="1381750" cy="245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199"/>
              <a:buFont typeface="Arial"/>
              <a:buNone/>
              <a:defRPr sz="11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>
            <a:spLocks noGrp="1"/>
          </p:cNvSpPr>
          <p:nvPr>
            <p:ph type="pic" idx="3"/>
          </p:nvPr>
        </p:nvSpPr>
        <p:spPr>
          <a:xfrm>
            <a:off x="4834347" y="2504349"/>
            <a:ext cx="1381750" cy="245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199"/>
              <a:buFont typeface="Arial"/>
              <a:buNone/>
              <a:defRPr sz="11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5"/>
          <p:cNvSpPr>
            <a:spLocks noGrp="1"/>
          </p:cNvSpPr>
          <p:nvPr>
            <p:ph type="pic" idx="4"/>
          </p:nvPr>
        </p:nvSpPr>
        <p:spPr>
          <a:xfrm>
            <a:off x="8520947" y="2504349"/>
            <a:ext cx="1381750" cy="245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199"/>
              <a:buFont typeface="Arial"/>
              <a:buNone/>
              <a:defRPr sz="11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 txBox="1"/>
          <p:nvPr/>
        </p:nvSpPr>
        <p:spPr>
          <a:xfrm>
            <a:off x="812901" y="6417212"/>
            <a:ext cx="1828026" cy="230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Commerce</a:t>
            </a:r>
            <a:r>
              <a:rPr lang="en-CA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9642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_features">
  <p:cSld name="app_feature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>
            <a:spLocks noGrp="1"/>
          </p:cNvSpPr>
          <p:nvPr>
            <p:ph type="pic" idx="2"/>
          </p:nvPr>
        </p:nvSpPr>
        <p:spPr>
          <a:xfrm>
            <a:off x="-3" y="-1"/>
            <a:ext cx="12192003" cy="323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6"/>
          <p:cNvSpPr>
            <a:spLocks noGrp="1"/>
          </p:cNvSpPr>
          <p:nvPr>
            <p:ph type="pic" idx="3"/>
          </p:nvPr>
        </p:nvSpPr>
        <p:spPr>
          <a:xfrm>
            <a:off x="1535889" y="1233380"/>
            <a:ext cx="2360858" cy="422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6"/>
          <p:cNvSpPr txBox="1"/>
          <p:nvPr/>
        </p:nvSpPr>
        <p:spPr>
          <a:xfrm>
            <a:off x="812901" y="6417212"/>
            <a:ext cx="1828026" cy="230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Commerce</a:t>
            </a:r>
            <a:r>
              <a:rPr lang="en-CA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14254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s">
  <p:cSld name="Closing Slide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812901" y="6417212"/>
            <a:ext cx="1828026" cy="230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Izabal</a:t>
            </a:r>
            <a:r>
              <a:rPr lang="en-CA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Slides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0111607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s_Tablet_H">
  <p:cSld name="Devices_Tablet_H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>
            <a:spLocks noGrp="1"/>
          </p:cNvSpPr>
          <p:nvPr>
            <p:ph type="pic" idx="2"/>
          </p:nvPr>
        </p:nvSpPr>
        <p:spPr>
          <a:xfrm>
            <a:off x="3979370" y="2813511"/>
            <a:ext cx="4179946" cy="311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8"/>
          <p:cNvSpPr txBox="1"/>
          <p:nvPr/>
        </p:nvSpPr>
        <p:spPr>
          <a:xfrm>
            <a:off x="812901" y="6417212"/>
            <a:ext cx="1828026" cy="230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Commerce</a:t>
            </a:r>
            <a:r>
              <a:rPr lang="en-CA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418374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BB3C-BC5B-44AB-B476-B0CDFF8E94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6F2A-692C-4B93-919C-92F0AB44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919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s_laptop_project">
  <p:cSld name="Devices_laptop_projec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>
            <a:spLocks noGrp="1"/>
          </p:cNvSpPr>
          <p:nvPr>
            <p:ph type="pic" idx="2"/>
          </p:nvPr>
        </p:nvSpPr>
        <p:spPr>
          <a:xfrm>
            <a:off x="1093775" y="2489882"/>
            <a:ext cx="2996028" cy="1855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9"/>
          <p:cNvSpPr txBox="1"/>
          <p:nvPr/>
        </p:nvSpPr>
        <p:spPr>
          <a:xfrm>
            <a:off x="812901" y="6417212"/>
            <a:ext cx="1828026" cy="230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Commerce</a:t>
            </a:r>
            <a:r>
              <a:rPr lang="en-CA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7000288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vices_laptop2_project">
  <p:cSld name="1_Devices_laptop2_projec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>
            <a:spLocks noGrp="1"/>
          </p:cNvSpPr>
          <p:nvPr>
            <p:ph type="pic" idx="2"/>
          </p:nvPr>
        </p:nvSpPr>
        <p:spPr>
          <a:xfrm>
            <a:off x="4548154" y="3102841"/>
            <a:ext cx="2996028" cy="1855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30"/>
          <p:cNvSpPr txBox="1"/>
          <p:nvPr/>
        </p:nvSpPr>
        <p:spPr>
          <a:xfrm>
            <a:off x="812901" y="6417212"/>
            <a:ext cx="1828026" cy="230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Commerce</a:t>
            </a:r>
            <a:r>
              <a:rPr lang="en-CA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9915655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placeholder to table products">
  <p:cSld name="4_placeholder to table produ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>
            <a:spLocks noGrp="1"/>
          </p:cNvSpPr>
          <p:nvPr>
            <p:ph type="pic" idx="2"/>
          </p:nvPr>
        </p:nvSpPr>
        <p:spPr>
          <a:xfrm>
            <a:off x="3499717" y="1551964"/>
            <a:ext cx="631101" cy="6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31"/>
          <p:cNvSpPr>
            <a:spLocks noGrp="1"/>
          </p:cNvSpPr>
          <p:nvPr>
            <p:ph type="pic" idx="3"/>
          </p:nvPr>
        </p:nvSpPr>
        <p:spPr>
          <a:xfrm>
            <a:off x="5294138" y="1549660"/>
            <a:ext cx="631101" cy="6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31"/>
          <p:cNvSpPr>
            <a:spLocks noGrp="1"/>
          </p:cNvSpPr>
          <p:nvPr>
            <p:ph type="pic" idx="4"/>
          </p:nvPr>
        </p:nvSpPr>
        <p:spPr>
          <a:xfrm>
            <a:off x="6890926" y="1551964"/>
            <a:ext cx="631101" cy="6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31"/>
          <p:cNvSpPr>
            <a:spLocks noGrp="1"/>
          </p:cNvSpPr>
          <p:nvPr>
            <p:ph type="pic" idx="5"/>
          </p:nvPr>
        </p:nvSpPr>
        <p:spPr>
          <a:xfrm>
            <a:off x="8446509" y="1549660"/>
            <a:ext cx="631101" cy="6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31"/>
          <p:cNvSpPr>
            <a:spLocks noGrp="1"/>
          </p:cNvSpPr>
          <p:nvPr>
            <p:ph type="pic" idx="6"/>
          </p:nvPr>
        </p:nvSpPr>
        <p:spPr>
          <a:xfrm>
            <a:off x="9899558" y="1551964"/>
            <a:ext cx="631101" cy="6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31"/>
          <p:cNvSpPr txBox="1"/>
          <p:nvPr/>
        </p:nvSpPr>
        <p:spPr>
          <a:xfrm>
            <a:off x="812901" y="6417212"/>
            <a:ext cx="1828026" cy="230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Commerce</a:t>
            </a:r>
            <a:r>
              <a:rPr lang="en-CA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6719990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-with-picture">
  <p:cSld name="Text-with-pictur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>
            <a:spLocks noGrp="1"/>
          </p:cNvSpPr>
          <p:nvPr>
            <p:ph type="pic" idx="2"/>
          </p:nvPr>
        </p:nvSpPr>
        <p:spPr>
          <a:xfrm>
            <a:off x="864161" y="1968041"/>
            <a:ext cx="5050818" cy="360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1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2"/>
          <p:cNvSpPr/>
          <p:nvPr/>
        </p:nvSpPr>
        <p:spPr>
          <a:xfrm>
            <a:off x="11541412" y="405699"/>
            <a:ext cx="356581" cy="356477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45713" tIns="22850" rIns="45713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2"/>
          <p:cNvSpPr txBox="1"/>
          <p:nvPr/>
        </p:nvSpPr>
        <p:spPr>
          <a:xfrm>
            <a:off x="11533644" y="409841"/>
            <a:ext cx="391518" cy="30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700" rIns="91413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2"/>
          <p:cNvSpPr txBox="1"/>
          <p:nvPr/>
        </p:nvSpPr>
        <p:spPr>
          <a:xfrm>
            <a:off x="812901" y="6417212"/>
            <a:ext cx="1828026" cy="230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Commerce</a:t>
            </a:r>
            <a:r>
              <a:rPr lang="en-CA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0045490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>
            <a:spLocks noGrp="1"/>
          </p:cNvSpPr>
          <p:nvPr>
            <p:ph type="pic" idx="2"/>
          </p:nvPr>
        </p:nvSpPr>
        <p:spPr>
          <a:xfrm>
            <a:off x="1" y="0"/>
            <a:ext cx="121919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33"/>
          <p:cNvSpPr txBox="1"/>
          <p:nvPr/>
        </p:nvSpPr>
        <p:spPr>
          <a:xfrm>
            <a:off x="812901" y="6417212"/>
            <a:ext cx="1828026" cy="230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Commerce</a:t>
            </a:r>
            <a:r>
              <a:rPr lang="en-CA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8419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-Support">
  <p:cSld name="Team-Suppor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>
            <a:spLocks noGrp="1"/>
          </p:cNvSpPr>
          <p:nvPr>
            <p:ph type="pic" idx="2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34"/>
          <p:cNvSpPr>
            <a:spLocks noGrp="1"/>
          </p:cNvSpPr>
          <p:nvPr>
            <p:ph type="pic" idx="3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4"/>
          <p:cNvSpPr>
            <a:spLocks noGrp="1"/>
          </p:cNvSpPr>
          <p:nvPr>
            <p:ph type="pic" idx="4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4"/>
          <p:cNvSpPr>
            <a:spLocks noGrp="1"/>
          </p:cNvSpPr>
          <p:nvPr>
            <p:ph type="pic" idx="5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4"/>
          <p:cNvSpPr>
            <a:spLocks noGrp="1"/>
          </p:cNvSpPr>
          <p:nvPr>
            <p:ph type="pic" idx="6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34"/>
          <p:cNvSpPr>
            <a:spLocks noGrp="1"/>
          </p:cNvSpPr>
          <p:nvPr>
            <p:ph type="pic" idx="7"/>
          </p:nvPr>
        </p:nvSpPr>
        <p:spPr>
          <a:xfrm>
            <a:off x="5499536" y="4054258"/>
            <a:ext cx="1259942" cy="125881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34"/>
          <p:cNvSpPr>
            <a:spLocks noGrp="1"/>
          </p:cNvSpPr>
          <p:nvPr>
            <p:ph type="pic" idx="8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34"/>
          <p:cNvSpPr txBox="1"/>
          <p:nvPr/>
        </p:nvSpPr>
        <p:spPr>
          <a:xfrm>
            <a:off x="812901" y="6417212"/>
            <a:ext cx="1828026" cy="230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Commerce</a:t>
            </a:r>
            <a:r>
              <a:rPr lang="en-CA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741456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Meet_the_team1">
  <p:cSld name="4_Meet_the_team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>
            <a:spLocks noGrp="1"/>
          </p:cNvSpPr>
          <p:nvPr>
            <p:ph type="pic" idx="2"/>
          </p:nvPr>
        </p:nvSpPr>
        <p:spPr>
          <a:xfrm>
            <a:off x="1290294" y="2132953"/>
            <a:ext cx="1822449" cy="182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1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35"/>
          <p:cNvSpPr>
            <a:spLocks noGrp="1"/>
          </p:cNvSpPr>
          <p:nvPr>
            <p:ph type="pic" idx="3"/>
          </p:nvPr>
        </p:nvSpPr>
        <p:spPr>
          <a:xfrm>
            <a:off x="3896748" y="2132953"/>
            <a:ext cx="1822449" cy="182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1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35"/>
          <p:cNvSpPr>
            <a:spLocks noGrp="1"/>
          </p:cNvSpPr>
          <p:nvPr>
            <p:ph type="pic" idx="4"/>
          </p:nvPr>
        </p:nvSpPr>
        <p:spPr>
          <a:xfrm>
            <a:off x="6549860" y="2132953"/>
            <a:ext cx="1822449" cy="182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1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35"/>
          <p:cNvSpPr>
            <a:spLocks noGrp="1"/>
          </p:cNvSpPr>
          <p:nvPr>
            <p:ph type="pic" idx="5"/>
          </p:nvPr>
        </p:nvSpPr>
        <p:spPr>
          <a:xfrm>
            <a:off x="9135071" y="2132953"/>
            <a:ext cx="1822449" cy="182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1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5"/>
          <p:cNvSpPr txBox="1"/>
          <p:nvPr/>
        </p:nvSpPr>
        <p:spPr>
          <a:xfrm>
            <a:off x="812901" y="6417212"/>
            <a:ext cx="1828026" cy="230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Commerce</a:t>
            </a:r>
            <a:r>
              <a:rPr lang="en-CA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9881666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Meet_the_team">
  <p:cSld name="3_Meet_the_team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>
            <a:spLocks noGrp="1"/>
          </p:cNvSpPr>
          <p:nvPr>
            <p:ph type="pic" idx="2"/>
          </p:nvPr>
        </p:nvSpPr>
        <p:spPr>
          <a:xfrm>
            <a:off x="988484" y="1821007"/>
            <a:ext cx="1822449" cy="182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1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36"/>
          <p:cNvSpPr txBox="1"/>
          <p:nvPr/>
        </p:nvSpPr>
        <p:spPr>
          <a:xfrm>
            <a:off x="812901" y="6417212"/>
            <a:ext cx="1828026" cy="230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Commerce</a:t>
            </a:r>
            <a:r>
              <a:rPr lang="en-CA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09862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BB3C-BC5B-44AB-B476-B0CDFF8E94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6F2A-692C-4B93-919C-92F0AB44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8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BB3C-BC5B-44AB-B476-B0CDFF8E94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6F2A-692C-4B93-919C-92F0AB44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2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BB3C-BC5B-44AB-B476-B0CDFF8E94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6F2A-692C-4B93-919C-92F0AB44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5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BB3C-BC5B-44AB-B476-B0CDFF8E94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6F2A-692C-4B93-919C-92F0AB44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8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BB3C-BC5B-44AB-B476-B0CDFF8E94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6F2A-692C-4B93-919C-92F0AB44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5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BB3C-BC5B-44AB-B476-B0CDFF8E94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B6F2A-692C-4B93-919C-92F0AB44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6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3723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43297" y="4334010"/>
            <a:ext cx="12179527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algn="ctr" defTabSz="457200">
              <a:buClr>
                <a:srgbClr val="000000"/>
              </a:buClr>
            </a:pPr>
            <a:r>
              <a:rPr lang="en-CA" sz="4000" b="1" kern="0" dirty="0">
                <a:solidFill>
                  <a:schemeClr val="accent6">
                    <a:lumMod val="75000"/>
                    <a:lumOff val="25000"/>
                  </a:schemeClr>
                </a:solidFill>
                <a:latin typeface="+mj-lt"/>
                <a:ea typeface="Helvetica Neue"/>
                <a:cs typeface="Helvetica Neue"/>
                <a:sym typeface="Helvetica Neue"/>
              </a:rPr>
              <a:t>Predictive Models Project</a:t>
            </a:r>
            <a:endParaRPr sz="4000" b="1" kern="0" dirty="0">
              <a:solidFill>
                <a:schemeClr val="accent6">
                  <a:lumMod val="75000"/>
                  <a:lumOff val="25000"/>
                </a:schemeClr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37"/>
          <p:cNvSpPr/>
          <p:nvPr/>
        </p:nvSpPr>
        <p:spPr>
          <a:xfrm>
            <a:off x="4437292" y="5234156"/>
            <a:ext cx="318933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algn="ctr" defTabSz="457200">
              <a:buClr>
                <a:srgbClr val="000000"/>
              </a:buClr>
            </a:pPr>
            <a:r>
              <a:rPr lang="en-CA" sz="1600" kern="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Presented to: Marco Bijvank</a:t>
            </a:r>
            <a:endParaRPr sz="800" kern="0" dirty="0">
              <a:solidFill>
                <a:srgbClr val="000000"/>
              </a:solidFill>
              <a:latin typeface="+mj-lt"/>
              <a:cs typeface="Arial"/>
              <a:sym typeface="Arial"/>
            </a:endParaRPr>
          </a:p>
          <a:p>
            <a:pPr algn="ctr" defTabSz="457200">
              <a:buClr>
                <a:srgbClr val="000000"/>
              </a:buClr>
            </a:pPr>
            <a:r>
              <a:rPr lang="en-CA" sz="1600" kern="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December 6, 2022</a:t>
            </a:r>
            <a:endParaRPr sz="800" kern="0" dirty="0">
              <a:solidFill>
                <a:srgbClr val="000000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6" name="Google Shape;183;p37">
            <a:extLst>
              <a:ext uri="{FF2B5EF4-FFF2-40B4-BE49-F238E27FC236}">
                <a16:creationId xmlns:a16="http://schemas.microsoft.com/office/drawing/2014/main" id="{0E77E026-4E23-487F-BCEE-A71577CE9B15}"/>
              </a:ext>
            </a:extLst>
          </p:cNvPr>
          <p:cNvSpPr/>
          <p:nvPr/>
        </p:nvSpPr>
        <p:spPr>
          <a:xfrm>
            <a:off x="381677" y="6137338"/>
            <a:ext cx="318933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000000"/>
              </a:buClr>
            </a:pPr>
            <a:r>
              <a:rPr lang="en-CA" sz="1600" kern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Daniel Jovanovic</a:t>
            </a:r>
          </a:p>
          <a:p>
            <a:pPr defTabSz="457200">
              <a:buClr>
                <a:srgbClr val="000000"/>
              </a:buClr>
            </a:pPr>
            <a:r>
              <a:rPr lang="en-CA" sz="1600" kern="0">
                <a:solidFill>
                  <a:srgbClr val="000000"/>
                </a:solidFill>
                <a:latin typeface="+mj-lt"/>
                <a:cs typeface="Arial"/>
                <a:sym typeface="Helvetica Neue"/>
              </a:rPr>
              <a:t>Rupin Sehgal</a:t>
            </a:r>
            <a:endParaRPr sz="800" kern="0">
              <a:solidFill>
                <a:srgbClr val="000000"/>
              </a:solidFill>
              <a:latin typeface="+mj-lt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F73A6-BC6A-EC89-4DBD-BC8B72BAD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434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2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8687-68AE-4694-B592-A005CD448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14" y="187906"/>
            <a:ext cx="11503401" cy="40983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/>
                <a:cs typeface="Arial"/>
              </a:rPr>
              <a:t>Task 2 – Data Mining &amp; General Approach 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6908" y="983030"/>
          <a:ext cx="523495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55">
                  <a:extLst>
                    <a:ext uri="{9D8B030D-6E8A-4147-A177-3AD203B41FA5}">
                      <a16:colId xmlns:a16="http://schemas.microsoft.com/office/drawing/2014/main" val="3004766908"/>
                    </a:ext>
                  </a:extLst>
                </a:gridCol>
              </a:tblGrid>
              <a:tr h="19624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Inside Forward Selection &amp; Optimize Parameters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1295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761843" y="50755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CEEC7-C5B2-497F-8241-861F18C2476E}"/>
              </a:ext>
            </a:extLst>
          </p:cNvPr>
          <p:cNvSpPr txBox="1"/>
          <p:nvPr/>
        </p:nvSpPr>
        <p:spPr>
          <a:xfrm>
            <a:off x="11562080" y="6355080"/>
            <a:ext cx="43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1836344-184E-4E99-ACBF-6F3CD23D87E6}"/>
              </a:ext>
            </a:extLst>
          </p:cNvPr>
          <p:cNvGraphicFramePr>
            <a:graphicFrameLocks noGrp="1"/>
          </p:cNvGraphicFramePr>
          <p:nvPr/>
        </p:nvGraphicFramePr>
        <p:xfrm>
          <a:off x="5960371" y="981643"/>
          <a:ext cx="608557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579">
                  <a:extLst>
                    <a:ext uri="{9D8B030D-6E8A-4147-A177-3AD203B41FA5}">
                      <a16:colId xmlns:a16="http://schemas.microsoft.com/office/drawing/2014/main" val="3004766908"/>
                    </a:ext>
                  </a:extLst>
                </a:gridCol>
              </a:tblGrid>
              <a:tr h="19624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 Results | Misclassification Cost = -0.307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12951"/>
                  </a:ext>
                </a:extLst>
              </a:tr>
            </a:tbl>
          </a:graphicData>
        </a:graphic>
      </p:graphicFrame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8073765-7415-460F-9302-BBA8DEECEB77}"/>
              </a:ext>
            </a:extLst>
          </p:cNvPr>
          <p:cNvSpPr txBox="1">
            <a:spLocks/>
          </p:cNvSpPr>
          <p:nvPr/>
        </p:nvSpPr>
        <p:spPr>
          <a:xfrm>
            <a:off x="6266527" y="1379626"/>
            <a:ext cx="5779423" cy="2220824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/>
                <a:cs typeface="Arial"/>
              </a:rPr>
              <a:t>The model was able to correctly predict a profit of $867 out of a possible maximized profit of $3,360.00 </a:t>
            </a:r>
          </a:p>
          <a:p>
            <a:pPr lvl="1"/>
            <a:r>
              <a:rPr lang="en-US" sz="1400" dirty="0">
                <a:latin typeface="Arial"/>
                <a:cs typeface="Arial"/>
              </a:rPr>
              <a:t>Achieved 26% of potential profits</a:t>
            </a:r>
          </a:p>
          <a:p>
            <a:pPr marL="342900" lvl="1" indent="0">
              <a:buNone/>
            </a:pPr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In our excel submission, we only selected record with a propensity score greater than 0.100</a:t>
            </a:r>
          </a:p>
          <a:p>
            <a:pPr marL="342900" lvl="1" indent="0">
              <a:buNone/>
            </a:pPr>
            <a:endParaRPr lang="en-US" sz="1400" dirty="0">
              <a:latin typeface="Arial"/>
              <a:cs typeface="Arial"/>
            </a:endParaRPr>
          </a:p>
          <a:p>
            <a:pPr marL="342900" lvl="1" indent="0">
              <a:buNone/>
            </a:pP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FA8072-2677-AAC3-5002-224B01807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749" y="1690995"/>
            <a:ext cx="2822051" cy="1407575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D148A76-DD7E-BA9E-E998-364225C50E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1806" y="1379627"/>
            <a:ext cx="5508565" cy="3419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u="sng" dirty="0">
                <a:latin typeface="Arial"/>
                <a:cs typeface="Arial"/>
              </a:rPr>
              <a:t>Forward Selection:</a:t>
            </a: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u="sng" dirty="0">
                <a:latin typeface="Arial"/>
                <a:cs typeface="Arial"/>
              </a:rPr>
              <a:t>Optimize Parameters:</a:t>
            </a: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C985D-ADA5-77A4-AA03-1F9B2DB68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37" y="3524871"/>
            <a:ext cx="4406488" cy="24057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6F87A3-A580-5B61-B3D8-07CFE507E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346" y="3429000"/>
            <a:ext cx="5407627" cy="230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E29C68-D8E6-4AC7-842E-E30951549AC7}"/>
              </a:ext>
            </a:extLst>
          </p:cNvPr>
          <p:cNvSpPr txBox="1"/>
          <p:nvPr/>
        </p:nvSpPr>
        <p:spPr>
          <a:xfrm>
            <a:off x="11562080" y="6355080"/>
            <a:ext cx="38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10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810043C-A7CF-4D0C-8611-BBCF8204B605}"/>
              </a:ext>
            </a:extLst>
          </p:cNvPr>
          <p:cNvSpPr txBox="1">
            <a:spLocks/>
          </p:cNvSpPr>
          <p:nvPr/>
        </p:nvSpPr>
        <p:spPr>
          <a:xfrm>
            <a:off x="221239" y="774441"/>
            <a:ext cx="11503401" cy="36109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>
                <a:latin typeface="Arial"/>
                <a:cs typeface="Arial"/>
              </a:rPr>
              <a:t>Thank You!!!</a:t>
            </a:r>
          </a:p>
          <a:p>
            <a:pPr algn="ctr"/>
            <a:endParaRPr lang="en-US" sz="3200">
              <a:latin typeface="Arial"/>
              <a:cs typeface="Arial"/>
            </a:endParaRPr>
          </a:p>
          <a:p>
            <a:pPr algn="ctr"/>
            <a:endParaRPr lang="en-US" sz="3200">
              <a:latin typeface="Arial"/>
              <a:cs typeface="Arial"/>
            </a:endParaRPr>
          </a:p>
          <a:p>
            <a:pPr algn="ctr"/>
            <a:endParaRPr lang="en-US" sz="3200">
              <a:latin typeface="Arial"/>
              <a:cs typeface="Arial"/>
            </a:endParaRPr>
          </a:p>
          <a:p>
            <a:pPr algn="ctr"/>
            <a:r>
              <a:rPr lang="en-US" sz="3600">
                <a:latin typeface="Arial"/>
                <a:cs typeface="Arial"/>
              </a:rPr>
              <a:t>Questions?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13242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658" y="331565"/>
            <a:ext cx="6470663" cy="307378"/>
          </a:xfrm>
        </p:spPr>
        <p:txBody>
          <a:bodyPr>
            <a:noAutofit/>
          </a:bodyPr>
          <a:lstStyle/>
          <a:p>
            <a:r>
              <a:rPr lang="en-CA" sz="2400"/>
              <a:t>Table of 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29C68-D8E6-4AC7-842E-E30951549AC7}"/>
              </a:ext>
            </a:extLst>
          </p:cNvPr>
          <p:cNvSpPr txBox="1"/>
          <p:nvPr/>
        </p:nvSpPr>
        <p:spPr>
          <a:xfrm>
            <a:off x="11562080" y="6355080"/>
            <a:ext cx="32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0F083-6966-4750-B922-3AEA3041EC09}"/>
              </a:ext>
            </a:extLst>
          </p:cNvPr>
          <p:cNvSpPr/>
          <p:nvPr/>
        </p:nvSpPr>
        <p:spPr>
          <a:xfrm>
            <a:off x="1874278" y="1344677"/>
            <a:ext cx="924993" cy="751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81B3D-2259-449F-9A66-618A2C87AF7A}"/>
              </a:ext>
            </a:extLst>
          </p:cNvPr>
          <p:cNvSpPr/>
          <p:nvPr/>
        </p:nvSpPr>
        <p:spPr>
          <a:xfrm>
            <a:off x="1874278" y="2285378"/>
            <a:ext cx="924993" cy="751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05175-83FD-43B1-A27B-96460176201F}"/>
              </a:ext>
            </a:extLst>
          </p:cNvPr>
          <p:cNvSpPr/>
          <p:nvPr/>
        </p:nvSpPr>
        <p:spPr>
          <a:xfrm>
            <a:off x="3316216" y="2285378"/>
            <a:ext cx="7177190" cy="7517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</a:rPr>
              <a:t>Task 1 – General Approach 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1E3C34-4DC9-485E-82C3-7D6FB33D2B65}"/>
              </a:ext>
            </a:extLst>
          </p:cNvPr>
          <p:cNvSpPr/>
          <p:nvPr/>
        </p:nvSpPr>
        <p:spPr>
          <a:xfrm>
            <a:off x="3316216" y="1344677"/>
            <a:ext cx="7177190" cy="7517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</a:rPr>
              <a:t>Introduction</a:t>
            </a:r>
            <a:endParaRPr kumimoji="0" lang="en-CA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8EC102-FB7D-4A6E-9A8A-3051A5DAD26B}"/>
              </a:ext>
            </a:extLst>
          </p:cNvPr>
          <p:cNvSpPr/>
          <p:nvPr/>
        </p:nvSpPr>
        <p:spPr>
          <a:xfrm>
            <a:off x="1874278" y="4166780"/>
            <a:ext cx="924993" cy="751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solidFill>
                  <a:prstClr val="white"/>
                </a:solidFill>
                <a:latin typeface="Arial" panose="020B0604020202020204"/>
              </a:rPr>
              <a:t>4</a:t>
            </a: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96A9AF-FAEC-4315-ADD0-6134356730CA}"/>
              </a:ext>
            </a:extLst>
          </p:cNvPr>
          <p:cNvSpPr/>
          <p:nvPr/>
        </p:nvSpPr>
        <p:spPr>
          <a:xfrm>
            <a:off x="3316216" y="4166780"/>
            <a:ext cx="7177190" cy="7517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</a:rPr>
              <a:t>Task 2 – General Approach 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E2EFD-713F-4BAC-9605-D0925186AB43}"/>
              </a:ext>
            </a:extLst>
          </p:cNvPr>
          <p:cNvSpPr/>
          <p:nvPr/>
        </p:nvSpPr>
        <p:spPr>
          <a:xfrm>
            <a:off x="1874278" y="3226079"/>
            <a:ext cx="924993" cy="751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solidFill>
                  <a:prstClr val="white"/>
                </a:solidFill>
                <a:latin typeface="Arial" panose="020B0604020202020204"/>
              </a:rPr>
              <a:t>3</a:t>
            </a: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03FCB7-711C-4B60-8732-2DBBB6372F92}"/>
              </a:ext>
            </a:extLst>
          </p:cNvPr>
          <p:cNvSpPr/>
          <p:nvPr/>
        </p:nvSpPr>
        <p:spPr>
          <a:xfrm>
            <a:off x="3316216" y="3226079"/>
            <a:ext cx="7177190" cy="7517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</a:rPr>
              <a:t>Task 1 – Best Model &amp; Results 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90287D-FB9F-45AA-893B-5A2A38DADD33}"/>
              </a:ext>
            </a:extLst>
          </p:cNvPr>
          <p:cNvSpPr/>
          <p:nvPr/>
        </p:nvSpPr>
        <p:spPr>
          <a:xfrm>
            <a:off x="1874278" y="5107481"/>
            <a:ext cx="924993" cy="751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E2A62-9594-4AA8-AFAE-668EB2CCDCCB}"/>
              </a:ext>
            </a:extLst>
          </p:cNvPr>
          <p:cNvSpPr/>
          <p:nvPr/>
        </p:nvSpPr>
        <p:spPr>
          <a:xfrm>
            <a:off x="3316216" y="5107481"/>
            <a:ext cx="7177190" cy="7517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</a:rPr>
              <a:t>Task 2 – Best Model &amp; Results 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02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8687-68AE-4694-B592-A005CD448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14" y="187906"/>
            <a:ext cx="11503401" cy="409837"/>
          </a:xfrm>
        </p:spPr>
        <p:txBody>
          <a:bodyPr>
            <a:noAutofit/>
          </a:bodyPr>
          <a:lstStyle/>
          <a:p>
            <a:r>
              <a:rPr lang="en-US" sz="2000">
                <a:latin typeface="Arial"/>
                <a:cs typeface="Arial"/>
              </a:rPr>
              <a:t>Task 1 – Data Mining &amp; General Approach </a:t>
            </a:r>
            <a:endParaRPr lang="en-US" sz="20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469149"/>
              </p:ext>
            </p:extLst>
          </p:nvPr>
        </p:nvGraphicFramePr>
        <p:xfrm>
          <a:off x="416908" y="983030"/>
          <a:ext cx="550856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8565">
                  <a:extLst>
                    <a:ext uri="{9D8B030D-6E8A-4147-A177-3AD203B41FA5}">
                      <a16:colId xmlns:a16="http://schemas.microsoft.com/office/drawing/2014/main" val="3004766908"/>
                    </a:ext>
                  </a:extLst>
                </a:gridCol>
              </a:tblGrid>
              <a:tr h="196245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Mining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1295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761843" y="50755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205562E-0D44-4902-819C-662C4539CF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1806" y="1379627"/>
            <a:ext cx="5508565" cy="19824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dirty="0">
                <a:latin typeface="Arial"/>
                <a:cs typeface="Arial"/>
              </a:rPr>
              <a:t>Correlation matrix was used to identify attributes with at least a +/- 0.05 correlation with the target attribute </a:t>
            </a:r>
          </a:p>
          <a:p>
            <a:pPr lvl="1"/>
            <a:r>
              <a:rPr lang="en-US" sz="1300" dirty="0">
                <a:latin typeface="Arial"/>
                <a:cs typeface="Arial"/>
              </a:rPr>
              <a:t>Resulted in only meaningful attributes being included in our process, and reduced computational requirements </a:t>
            </a:r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All attributes were initially registered as integers, and some of them needed to be changed </a:t>
            </a:r>
          </a:p>
          <a:p>
            <a:pPr lvl="1"/>
            <a:r>
              <a:rPr lang="en-US" sz="1300" dirty="0">
                <a:latin typeface="Arial"/>
                <a:cs typeface="Arial"/>
              </a:rPr>
              <a:t>The "Numerical to Polynomial" operator was utilized for this </a:t>
            </a:r>
            <a:endParaRPr lang="en-US" sz="13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CEEC7-C5B2-497F-8241-861F18C2476E}"/>
              </a:ext>
            </a:extLst>
          </p:cNvPr>
          <p:cNvSpPr txBox="1"/>
          <p:nvPr/>
        </p:nvSpPr>
        <p:spPr>
          <a:xfrm>
            <a:off x="11562080" y="6355080"/>
            <a:ext cx="43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1836344-184E-4E99-ACBF-6F3CD23D8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5497"/>
              </p:ext>
            </p:extLst>
          </p:nvPr>
        </p:nvGraphicFramePr>
        <p:xfrm>
          <a:off x="6266527" y="981643"/>
          <a:ext cx="550856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8565">
                  <a:extLst>
                    <a:ext uri="{9D8B030D-6E8A-4147-A177-3AD203B41FA5}">
                      <a16:colId xmlns:a16="http://schemas.microsoft.com/office/drawing/2014/main" val="3004766908"/>
                    </a:ext>
                  </a:extLst>
                </a:gridCol>
              </a:tblGrid>
              <a:tr h="196245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Approach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12951"/>
                  </a:ext>
                </a:extLst>
              </a:tr>
            </a:tbl>
          </a:graphicData>
        </a:graphic>
      </p:graphicFrame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8073765-7415-460F-9302-BBA8DEECEB77}"/>
              </a:ext>
            </a:extLst>
          </p:cNvPr>
          <p:cNvSpPr txBox="1">
            <a:spLocks/>
          </p:cNvSpPr>
          <p:nvPr/>
        </p:nvSpPr>
        <p:spPr>
          <a:xfrm>
            <a:off x="6266527" y="1379626"/>
            <a:ext cx="5508565" cy="3044592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/>
                <a:cs typeface="Arial"/>
              </a:rPr>
              <a:t>AUC was chosen as the main performance criterion 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Accuracy wasn’t used as it only performs well when classes are distributed equally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Sensitivity wasn’t used as it doesn’t account for specificity (increased false negatives) </a:t>
            </a:r>
          </a:p>
          <a:p>
            <a:r>
              <a:rPr lang="en-US" sz="1400" dirty="0">
                <a:latin typeface="Arial"/>
                <a:cs typeface="Arial"/>
              </a:rPr>
              <a:t>Normalization was included where appropriate </a:t>
            </a:r>
          </a:p>
          <a:p>
            <a:r>
              <a:rPr lang="en-US" sz="1400" dirty="0">
                <a:latin typeface="Arial"/>
                <a:cs typeface="Arial"/>
              </a:rPr>
              <a:t>Throughout our process we experimented with: 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Various model parameters trained through optimization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Different threshold values trained through optimization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Stratified vs. Shuffled sampling 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Cross validation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88EEB-2EF0-E5C5-CF5C-F073F1B24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787" y="4483430"/>
            <a:ext cx="5454005" cy="1289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4EC0E-53CC-B77E-6F67-073E6BBFF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413" y="3140804"/>
            <a:ext cx="2678691" cy="30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2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8687-68AE-4694-B592-A005CD448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14" y="187906"/>
            <a:ext cx="11503401" cy="409837"/>
          </a:xfrm>
        </p:spPr>
        <p:txBody>
          <a:bodyPr>
            <a:noAutofit/>
          </a:bodyPr>
          <a:lstStyle/>
          <a:p>
            <a:r>
              <a:rPr lang="en-US" sz="2000">
                <a:latin typeface="Arial"/>
                <a:cs typeface="Arial"/>
              </a:rPr>
              <a:t>Task 1 – Different Models That Were Built </a:t>
            </a:r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12761843" y="50755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CEEC7-C5B2-497F-8241-861F18C2476E}"/>
              </a:ext>
            </a:extLst>
          </p:cNvPr>
          <p:cNvSpPr txBox="1"/>
          <p:nvPr/>
        </p:nvSpPr>
        <p:spPr>
          <a:xfrm>
            <a:off x="11562080" y="6355080"/>
            <a:ext cx="43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F1D3CC7-0CA9-A075-5269-A4788FFEEFD0}"/>
              </a:ext>
            </a:extLst>
          </p:cNvPr>
          <p:cNvCxnSpPr>
            <a:cxnSpLocks/>
            <a:stCxn id="8" idx="2"/>
            <a:endCxn id="28" idx="1"/>
          </p:cNvCxnSpPr>
          <p:nvPr/>
        </p:nvCxnSpPr>
        <p:spPr>
          <a:xfrm rot="16200000" flipH="1">
            <a:off x="1830702" y="1846520"/>
            <a:ext cx="420793" cy="31519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B35F0D7-1F33-BC05-4780-0DFB08A6CD72}"/>
              </a:ext>
            </a:extLst>
          </p:cNvPr>
          <p:cNvCxnSpPr>
            <a:cxnSpLocks/>
            <a:stCxn id="28" idx="2"/>
            <a:endCxn id="30" idx="1"/>
          </p:cNvCxnSpPr>
          <p:nvPr/>
        </p:nvCxnSpPr>
        <p:spPr>
          <a:xfrm rot="16200000" flipH="1">
            <a:off x="2930703" y="2298022"/>
            <a:ext cx="367770" cy="6105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FD12C23-04AA-275F-650F-6116416C99CE}"/>
              </a:ext>
            </a:extLst>
          </p:cNvPr>
          <p:cNvSpPr/>
          <p:nvPr/>
        </p:nvSpPr>
        <p:spPr>
          <a:xfrm>
            <a:off x="2198697" y="2009597"/>
            <a:ext cx="1221188" cy="409837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Decision Tree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48F6044-73EE-EC17-4024-821B51169434}"/>
              </a:ext>
            </a:extLst>
          </p:cNvPr>
          <p:cNvSpPr/>
          <p:nvPr/>
        </p:nvSpPr>
        <p:spPr>
          <a:xfrm>
            <a:off x="9603540" y="5474877"/>
            <a:ext cx="1221188" cy="409837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Ensemble</a:t>
            </a:r>
            <a:r>
              <a:rPr lang="en-CA" sz="1400" kern="0" dirty="0">
                <a:solidFill>
                  <a:prstClr val="black"/>
                </a:solidFill>
                <a:latin typeface="Calibri" panose="020F0502020204030204"/>
              </a:rPr>
              <a:t>s</a:t>
            </a: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11AB954-C984-B0A2-F5C4-0E00DA99A47C}"/>
              </a:ext>
            </a:extLst>
          </p:cNvPr>
          <p:cNvCxnSpPr>
            <a:cxnSpLocks/>
            <a:stCxn id="30" idx="2"/>
            <a:endCxn id="31" idx="1"/>
          </p:cNvCxnSpPr>
          <p:nvPr/>
        </p:nvCxnSpPr>
        <p:spPr>
          <a:xfrm rot="16200000" flipH="1">
            <a:off x="4151891" y="2870710"/>
            <a:ext cx="367770" cy="6105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1D772F4-8670-D611-C7EB-3F8A09D6169B}"/>
              </a:ext>
            </a:extLst>
          </p:cNvPr>
          <p:cNvSpPr/>
          <p:nvPr/>
        </p:nvSpPr>
        <p:spPr>
          <a:xfrm>
            <a:off x="3419885" y="2582285"/>
            <a:ext cx="1221188" cy="409837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Naïve Bayes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CF3A039-D54C-1C27-7C61-B551EA38C75D}"/>
              </a:ext>
            </a:extLst>
          </p:cNvPr>
          <p:cNvCxnSpPr>
            <a:cxnSpLocks/>
            <a:stCxn id="31" idx="2"/>
            <a:endCxn id="32" idx="1"/>
          </p:cNvCxnSpPr>
          <p:nvPr/>
        </p:nvCxnSpPr>
        <p:spPr>
          <a:xfrm rot="16200000" flipH="1">
            <a:off x="5369333" y="3447144"/>
            <a:ext cx="375263" cy="6105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A057694-713C-7960-5998-C144336D10D7}"/>
              </a:ext>
            </a:extLst>
          </p:cNvPr>
          <p:cNvSpPr/>
          <p:nvPr/>
        </p:nvSpPr>
        <p:spPr>
          <a:xfrm>
            <a:off x="4641073" y="3154973"/>
            <a:ext cx="1221188" cy="409837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SVM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D506A6F-2A3C-1486-8276-13E4B9329E7E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 rot="16200000" flipH="1">
            <a:off x="6590521" y="4027325"/>
            <a:ext cx="375263" cy="6105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8D6A725-1ABB-9069-373E-1ACD2A94D162}"/>
              </a:ext>
            </a:extLst>
          </p:cNvPr>
          <p:cNvSpPr/>
          <p:nvPr/>
        </p:nvSpPr>
        <p:spPr>
          <a:xfrm>
            <a:off x="5862261" y="3735154"/>
            <a:ext cx="1221188" cy="409837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KNN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63308A0-8478-E1AC-FEBE-4BF648C2257F}"/>
              </a:ext>
            </a:extLst>
          </p:cNvPr>
          <p:cNvCxnSpPr>
            <a:cxnSpLocks/>
            <a:stCxn id="33" idx="2"/>
            <a:endCxn id="34" idx="1"/>
          </p:cNvCxnSpPr>
          <p:nvPr/>
        </p:nvCxnSpPr>
        <p:spPr>
          <a:xfrm rot="16200000" flipH="1">
            <a:off x="7803930" y="4615285"/>
            <a:ext cx="390045" cy="6098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451A1DA-91FD-1843-F636-BC1C243768E8}"/>
              </a:ext>
            </a:extLst>
          </p:cNvPr>
          <p:cNvSpPr/>
          <p:nvPr/>
        </p:nvSpPr>
        <p:spPr>
          <a:xfrm>
            <a:off x="7083449" y="4315335"/>
            <a:ext cx="1221188" cy="409837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F0FF4E8-C3B4-BA63-A62E-744865A4D94F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16200000" flipH="1">
            <a:off x="9106180" y="5182436"/>
            <a:ext cx="344880" cy="6498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97131DB-2E76-5E03-87F5-434503213BD0}"/>
              </a:ext>
            </a:extLst>
          </p:cNvPr>
          <p:cNvSpPr/>
          <p:nvPr/>
        </p:nvSpPr>
        <p:spPr>
          <a:xfrm>
            <a:off x="8303861" y="4895517"/>
            <a:ext cx="1299679" cy="439399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Logistic Regression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FD51E0-6DD4-54F3-6CD6-C5B30767D850}"/>
              </a:ext>
            </a:extLst>
          </p:cNvPr>
          <p:cNvSpPr/>
          <p:nvPr/>
        </p:nvSpPr>
        <p:spPr>
          <a:xfrm>
            <a:off x="347114" y="1383886"/>
            <a:ext cx="3072771" cy="40983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Task 1 Model Development</a:t>
            </a:r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3DB032-A4CE-06A4-78DB-37622E68ABD4}"/>
              </a:ext>
            </a:extLst>
          </p:cNvPr>
          <p:cNvSpPr txBox="1"/>
          <p:nvPr/>
        </p:nvSpPr>
        <p:spPr>
          <a:xfrm>
            <a:off x="3419885" y="2074341"/>
            <a:ext cx="132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= 0.692</a:t>
            </a:r>
            <a:endParaRPr lang="en-CA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00F422-206F-7C1C-C8C1-69EA00FA05C3}"/>
              </a:ext>
            </a:extLst>
          </p:cNvPr>
          <p:cNvSpPr txBox="1"/>
          <p:nvPr/>
        </p:nvSpPr>
        <p:spPr>
          <a:xfrm>
            <a:off x="3419885" y="1380518"/>
            <a:ext cx="193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cs typeface="Calibri" panose="020F0502020204030204" pitchFamily="34" charset="0"/>
              </a:rPr>
              <a:t>= Validation AUC</a:t>
            </a:r>
            <a:endParaRPr lang="en-CA">
              <a:cs typeface="Calibri" panose="020F050202020403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CF1C14C-9501-5B31-8898-74A731D87478}"/>
              </a:ext>
            </a:extLst>
          </p:cNvPr>
          <p:cNvSpPr/>
          <p:nvPr/>
        </p:nvSpPr>
        <p:spPr>
          <a:xfrm>
            <a:off x="8173750" y="4837144"/>
            <a:ext cx="2255844" cy="558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308EFC-D460-5D4E-9CF4-0A986B25B8CD}"/>
              </a:ext>
            </a:extLst>
          </p:cNvPr>
          <p:cNvSpPr txBox="1"/>
          <p:nvPr/>
        </p:nvSpPr>
        <p:spPr>
          <a:xfrm>
            <a:off x="4641073" y="2624207"/>
            <a:ext cx="132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= 0.763</a:t>
            </a:r>
            <a:endParaRPr lang="en-CA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78B067-8306-5ACA-5D08-418D72324353}"/>
              </a:ext>
            </a:extLst>
          </p:cNvPr>
          <p:cNvSpPr txBox="1"/>
          <p:nvPr/>
        </p:nvSpPr>
        <p:spPr>
          <a:xfrm>
            <a:off x="5862261" y="3189584"/>
            <a:ext cx="132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= 0.648</a:t>
            </a:r>
            <a:endParaRPr lang="en-CA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1BE05B-8182-7BDB-9A87-0F05D8922E12}"/>
              </a:ext>
            </a:extLst>
          </p:cNvPr>
          <p:cNvSpPr txBox="1"/>
          <p:nvPr/>
        </p:nvSpPr>
        <p:spPr>
          <a:xfrm>
            <a:off x="7089573" y="3780681"/>
            <a:ext cx="132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= 0.733</a:t>
            </a:r>
            <a:endParaRPr lang="en-CA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E633B0-18B2-A746-9FDF-A359407FC192}"/>
              </a:ext>
            </a:extLst>
          </p:cNvPr>
          <p:cNvSpPr txBox="1"/>
          <p:nvPr/>
        </p:nvSpPr>
        <p:spPr>
          <a:xfrm>
            <a:off x="8303861" y="4365966"/>
            <a:ext cx="132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= 0.762</a:t>
            </a:r>
            <a:endParaRPr lang="en-CA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203FAE-3237-C9C3-D06D-C7544392DFB4}"/>
              </a:ext>
            </a:extLst>
          </p:cNvPr>
          <p:cNvSpPr txBox="1"/>
          <p:nvPr/>
        </p:nvSpPr>
        <p:spPr>
          <a:xfrm>
            <a:off x="9596968" y="4946147"/>
            <a:ext cx="132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= 0.802</a:t>
            </a:r>
            <a:endParaRPr lang="en-CA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2DAB14-B676-9F93-AE84-0510C885F712}"/>
              </a:ext>
            </a:extLst>
          </p:cNvPr>
          <p:cNvSpPr txBox="1"/>
          <p:nvPr/>
        </p:nvSpPr>
        <p:spPr>
          <a:xfrm>
            <a:off x="10824728" y="5525906"/>
            <a:ext cx="132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= 0.750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6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8687-68AE-4694-B592-A005CD448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14" y="187906"/>
            <a:ext cx="11503401" cy="409837"/>
          </a:xfrm>
        </p:spPr>
        <p:txBody>
          <a:bodyPr>
            <a:noAutofit/>
          </a:bodyPr>
          <a:lstStyle/>
          <a:p>
            <a:r>
              <a:rPr lang="en-US" sz="2000">
                <a:latin typeface="Arial"/>
                <a:cs typeface="Arial"/>
              </a:rPr>
              <a:t>Task 1 – Best Model &amp; Results</a:t>
            </a:r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12761843" y="50755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CEEC7-C5B2-497F-8241-861F18C2476E}"/>
              </a:ext>
            </a:extLst>
          </p:cNvPr>
          <p:cNvSpPr txBox="1"/>
          <p:nvPr/>
        </p:nvSpPr>
        <p:spPr>
          <a:xfrm>
            <a:off x="11562080" y="6355080"/>
            <a:ext cx="43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537BFC-EEF9-3D29-168E-AD49BBC93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04" y="1340499"/>
            <a:ext cx="6394436" cy="18621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2BCF0CA-E9AD-3135-84A7-3CAEDA364F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2" r="648"/>
          <a:stretch/>
        </p:blipFill>
        <p:spPr>
          <a:xfrm>
            <a:off x="7054040" y="1340499"/>
            <a:ext cx="4478356" cy="22592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7C7F08-AF7D-B6A7-4238-0F6271B41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018" y="3599773"/>
            <a:ext cx="5637338" cy="174643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B18A92-C63D-EE3B-31A0-F73EDB4401D8}"/>
              </a:ext>
            </a:extLst>
          </p:cNvPr>
          <p:cNvSpPr/>
          <p:nvPr/>
        </p:nvSpPr>
        <p:spPr>
          <a:xfrm>
            <a:off x="842484" y="3599773"/>
            <a:ext cx="3241836" cy="125090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00726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8687-68AE-4694-B592-A005CD448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14" y="187906"/>
            <a:ext cx="11503401" cy="409837"/>
          </a:xfrm>
        </p:spPr>
        <p:txBody>
          <a:bodyPr>
            <a:noAutofit/>
          </a:bodyPr>
          <a:lstStyle/>
          <a:p>
            <a:r>
              <a:rPr lang="en-US" sz="2000">
                <a:latin typeface="Arial"/>
                <a:cs typeface="Arial"/>
              </a:rPr>
              <a:t>Task 1 – Data Mining &amp; General Approach </a:t>
            </a:r>
            <a:endParaRPr lang="en-US" sz="20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66429"/>
              </p:ext>
            </p:extLst>
          </p:nvPr>
        </p:nvGraphicFramePr>
        <p:xfrm>
          <a:off x="416908" y="983030"/>
          <a:ext cx="550856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8565">
                  <a:extLst>
                    <a:ext uri="{9D8B030D-6E8A-4147-A177-3AD203B41FA5}">
                      <a16:colId xmlns:a16="http://schemas.microsoft.com/office/drawing/2014/main" val="3004766908"/>
                    </a:ext>
                  </a:extLst>
                </a:gridCol>
              </a:tblGrid>
              <a:tr h="19624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Inside Forward Selection &amp; Optimize Parameters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1295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761843" y="50755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CEEC7-C5B2-497F-8241-861F18C2476E}"/>
              </a:ext>
            </a:extLst>
          </p:cNvPr>
          <p:cNvSpPr txBox="1"/>
          <p:nvPr/>
        </p:nvSpPr>
        <p:spPr>
          <a:xfrm>
            <a:off x="11562080" y="6355080"/>
            <a:ext cx="43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1836344-184E-4E99-ACBF-6F3CD23D8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195524"/>
              </p:ext>
            </p:extLst>
          </p:nvPr>
        </p:nvGraphicFramePr>
        <p:xfrm>
          <a:off x="6266527" y="981643"/>
          <a:ext cx="550856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8565">
                  <a:extLst>
                    <a:ext uri="{9D8B030D-6E8A-4147-A177-3AD203B41FA5}">
                      <a16:colId xmlns:a16="http://schemas.microsoft.com/office/drawing/2014/main" val="3004766908"/>
                    </a:ext>
                  </a:extLst>
                </a:gridCol>
              </a:tblGrid>
              <a:tr h="19624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 Results | AUC = 0.802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12951"/>
                  </a:ext>
                </a:extLst>
              </a:tr>
            </a:tbl>
          </a:graphicData>
        </a:graphic>
      </p:graphicFrame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8073765-7415-460F-9302-BBA8DEECEB77}"/>
              </a:ext>
            </a:extLst>
          </p:cNvPr>
          <p:cNvSpPr txBox="1">
            <a:spLocks/>
          </p:cNvSpPr>
          <p:nvPr/>
        </p:nvSpPr>
        <p:spPr>
          <a:xfrm>
            <a:off x="6266527" y="1379626"/>
            <a:ext cx="5779423" cy="3044592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/>
                <a:cs typeface="Arial"/>
              </a:rPr>
              <a:t>The model was able to correctly select 127 out of 240 Caravan policy buyers</a:t>
            </a:r>
          </a:p>
          <a:p>
            <a:r>
              <a:rPr lang="en-US" sz="1400" dirty="0">
                <a:latin typeface="Arial"/>
                <a:cs typeface="Arial"/>
              </a:rPr>
              <a:t>Correctly identified 53% of true customers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B05FF5-A092-DE26-E159-740AE4D9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33" y="3423889"/>
            <a:ext cx="3606955" cy="263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FA8072-2677-AAC3-5002-224B01807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749" y="1690995"/>
            <a:ext cx="2822051" cy="1407575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D148A76-DD7E-BA9E-E998-364225C50E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1806" y="1379627"/>
            <a:ext cx="5508565" cy="3419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u="sng" dirty="0">
                <a:latin typeface="Arial"/>
                <a:cs typeface="Arial"/>
              </a:rPr>
              <a:t>Forward Selection:</a:t>
            </a: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u="sng" dirty="0">
                <a:latin typeface="Arial"/>
                <a:cs typeface="Arial"/>
              </a:rPr>
              <a:t>Optimize Parameters:</a:t>
            </a: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57EDBEA-FFA6-9EA8-F7A3-517FC0DCA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465" y="3038628"/>
            <a:ext cx="5306687" cy="27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8687-68AE-4694-B592-A005CD448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14" y="187906"/>
            <a:ext cx="11503401" cy="40983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/>
                <a:cs typeface="Arial"/>
              </a:rPr>
              <a:t>Task 2 – Data Mining &amp; General Approach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761843" y="50755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CEEC7-C5B2-497F-8241-861F18C2476E}"/>
              </a:ext>
            </a:extLst>
          </p:cNvPr>
          <p:cNvSpPr txBox="1"/>
          <p:nvPr/>
        </p:nvSpPr>
        <p:spPr>
          <a:xfrm>
            <a:off x="11562080" y="6355080"/>
            <a:ext cx="43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1836344-184E-4E99-ACBF-6F3CD23D8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73910"/>
              </p:ext>
            </p:extLst>
          </p:nvPr>
        </p:nvGraphicFramePr>
        <p:xfrm>
          <a:off x="587435" y="1038793"/>
          <a:ext cx="550856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8565">
                  <a:extLst>
                    <a:ext uri="{9D8B030D-6E8A-4147-A177-3AD203B41FA5}">
                      <a16:colId xmlns:a16="http://schemas.microsoft.com/office/drawing/2014/main" val="3004766908"/>
                    </a:ext>
                  </a:extLst>
                </a:gridCol>
              </a:tblGrid>
              <a:tr h="19624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Approach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12951"/>
                  </a:ext>
                </a:extLst>
              </a:tr>
            </a:tbl>
          </a:graphicData>
        </a:graphic>
      </p:graphicFrame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8073765-7415-460F-9302-BBA8DEECEB77}"/>
              </a:ext>
            </a:extLst>
          </p:cNvPr>
          <p:cNvSpPr txBox="1">
            <a:spLocks/>
          </p:cNvSpPr>
          <p:nvPr/>
        </p:nvSpPr>
        <p:spPr>
          <a:xfrm>
            <a:off x="587435" y="1436776"/>
            <a:ext cx="5508565" cy="3044592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/>
                <a:cs typeface="Arial"/>
              </a:rPr>
              <a:t>Misclassification cost was chosen as the main performance criterion 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$1.00 of cost associated with classifying any record as a buyer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$14.00 of profit for correctly identifying a policy buyer</a:t>
            </a:r>
          </a:p>
          <a:p>
            <a:r>
              <a:rPr lang="en-US" sz="1400" dirty="0">
                <a:latin typeface="Arial"/>
                <a:cs typeface="Arial"/>
              </a:rPr>
              <a:t>Once again, we experimented with the following: 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Various model parameters trained through optimization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Different threshold values trained through optimization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Stratified vs. Shuffled sampling 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Cross validation 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EC3686-9475-14E9-B447-C29EEFDCF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8" b="900"/>
          <a:stretch/>
        </p:blipFill>
        <p:spPr>
          <a:xfrm>
            <a:off x="6878127" y="1656447"/>
            <a:ext cx="4828764" cy="3639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B70696-F923-49A0-7443-26F8D92F01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6"/>
          <a:stretch/>
        </p:blipFill>
        <p:spPr>
          <a:xfrm>
            <a:off x="587435" y="3816811"/>
            <a:ext cx="5491091" cy="194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8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8687-68AE-4694-B592-A005CD448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14" y="187906"/>
            <a:ext cx="11503401" cy="40983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/>
                <a:cs typeface="Arial"/>
              </a:rPr>
              <a:t>Task 2 – Different Models That Were Built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761843" y="50755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CEEC7-C5B2-497F-8241-861F18C2476E}"/>
              </a:ext>
            </a:extLst>
          </p:cNvPr>
          <p:cNvSpPr txBox="1"/>
          <p:nvPr/>
        </p:nvSpPr>
        <p:spPr>
          <a:xfrm>
            <a:off x="11562080" y="6355080"/>
            <a:ext cx="43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F1D3CC7-0CA9-A075-5269-A4788FFEEFD0}"/>
              </a:ext>
            </a:extLst>
          </p:cNvPr>
          <p:cNvCxnSpPr>
            <a:cxnSpLocks/>
            <a:stCxn id="8" idx="2"/>
            <a:endCxn id="28" idx="1"/>
          </p:cNvCxnSpPr>
          <p:nvPr/>
        </p:nvCxnSpPr>
        <p:spPr>
          <a:xfrm rot="16200000" flipH="1">
            <a:off x="1830702" y="1846520"/>
            <a:ext cx="420793" cy="31519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B35F0D7-1F33-BC05-4780-0DFB08A6CD72}"/>
              </a:ext>
            </a:extLst>
          </p:cNvPr>
          <p:cNvCxnSpPr>
            <a:cxnSpLocks/>
            <a:stCxn id="28" idx="2"/>
            <a:endCxn id="30" idx="1"/>
          </p:cNvCxnSpPr>
          <p:nvPr/>
        </p:nvCxnSpPr>
        <p:spPr>
          <a:xfrm rot="16200000" flipH="1">
            <a:off x="2930703" y="2298022"/>
            <a:ext cx="367770" cy="6105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FD12C23-04AA-275F-650F-6116416C99CE}"/>
              </a:ext>
            </a:extLst>
          </p:cNvPr>
          <p:cNvSpPr/>
          <p:nvPr/>
        </p:nvSpPr>
        <p:spPr>
          <a:xfrm>
            <a:off x="2198697" y="2009597"/>
            <a:ext cx="1221188" cy="409837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Decision Tree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48F6044-73EE-EC17-4024-821B51169434}"/>
              </a:ext>
            </a:extLst>
          </p:cNvPr>
          <p:cNvSpPr/>
          <p:nvPr/>
        </p:nvSpPr>
        <p:spPr>
          <a:xfrm>
            <a:off x="9603540" y="5474877"/>
            <a:ext cx="1221188" cy="409837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Ensemble</a:t>
            </a:r>
            <a:r>
              <a:rPr lang="en-CA" sz="1400" kern="0" dirty="0">
                <a:solidFill>
                  <a:prstClr val="black"/>
                </a:solidFill>
                <a:latin typeface="Calibri" panose="020F0502020204030204"/>
              </a:rPr>
              <a:t>s</a:t>
            </a: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11AB954-C984-B0A2-F5C4-0E00DA99A47C}"/>
              </a:ext>
            </a:extLst>
          </p:cNvPr>
          <p:cNvCxnSpPr>
            <a:cxnSpLocks/>
            <a:stCxn id="30" idx="2"/>
            <a:endCxn id="31" idx="1"/>
          </p:cNvCxnSpPr>
          <p:nvPr/>
        </p:nvCxnSpPr>
        <p:spPr>
          <a:xfrm rot="16200000" flipH="1">
            <a:off x="4151891" y="2870710"/>
            <a:ext cx="367770" cy="6105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1D772F4-8670-D611-C7EB-3F8A09D6169B}"/>
              </a:ext>
            </a:extLst>
          </p:cNvPr>
          <p:cNvSpPr/>
          <p:nvPr/>
        </p:nvSpPr>
        <p:spPr>
          <a:xfrm>
            <a:off x="3419885" y="2582285"/>
            <a:ext cx="1221188" cy="409837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Naïve Bayes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CF3A039-D54C-1C27-7C61-B551EA38C75D}"/>
              </a:ext>
            </a:extLst>
          </p:cNvPr>
          <p:cNvCxnSpPr>
            <a:cxnSpLocks/>
            <a:stCxn id="31" idx="2"/>
            <a:endCxn id="32" idx="1"/>
          </p:cNvCxnSpPr>
          <p:nvPr/>
        </p:nvCxnSpPr>
        <p:spPr>
          <a:xfrm rot="16200000" flipH="1">
            <a:off x="5369333" y="3447144"/>
            <a:ext cx="375263" cy="6105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A057694-713C-7960-5998-C144336D10D7}"/>
              </a:ext>
            </a:extLst>
          </p:cNvPr>
          <p:cNvSpPr/>
          <p:nvPr/>
        </p:nvSpPr>
        <p:spPr>
          <a:xfrm>
            <a:off x="4641073" y="3154973"/>
            <a:ext cx="1221188" cy="409837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SVM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D506A6F-2A3C-1486-8276-13E4B9329E7E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 rot="16200000" flipH="1">
            <a:off x="6590521" y="4027325"/>
            <a:ext cx="375263" cy="6105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8D6A725-1ABB-9069-373E-1ACD2A94D162}"/>
              </a:ext>
            </a:extLst>
          </p:cNvPr>
          <p:cNvSpPr/>
          <p:nvPr/>
        </p:nvSpPr>
        <p:spPr>
          <a:xfrm>
            <a:off x="5862261" y="3735154"/>
            <a:ext cx="1221188" cy="409837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KNN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63308A0-8478-E1AC-FEBE-4BF648C2257F}"/>
              </a:ext>
            </a:extLst>
          </p:cNvPr>
          <p:cNvCxnSpPr>
            <a:cxnSpLocks/>
            <a:stCxn id="33" idx="2"/>
            <a:endCxn id="34" idx="1"/>
          </p:cNvCxnSpPr>
          <p:nvPr/>
        </p:nvCxnSpPr>
        <p:spPr>
          <a:xfrm rot="16200000" flipH="1">
            <a:off x="7803930" y="4615285"/>
            <a:ext cx="390045" cy="6098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451A1DA-91FD-1843-F636-BC1C243768E8}"/>
              </a:ext>
            </a:extLst>
          </p:cNvPr>
          <p:cNvSpPr/>
          <p:nvPr/>
        </p:nvSpPr>
        <p:spPr>
          <a:xfrm>
            <a:off x="7083449" y="4315335"/>
            <a:ext cx="1221188" cy="409837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F0FF4E8-C3B4-BA63-A62E-744865A4D94F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16200000" flipH="1">
            <a:off x="9106180" y="5182436"/>
            <a:ext cx="344880" cy="6498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97131DB-2E76-5E03-87F5-434503213BD0}"/>
              </a:ext>
            </a:extLst>
          </p:cNvPr>
          <p:cNvSpPr/>
          <p:nvPr/>
        </p:nvSpPr>
        <p:spPr>
          <a:xfrm>
            <a:off x="8303861" y="4895517"/>
            <a:ext cx="1299679" cy="439399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Logistic Regression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FD51E0-6DD4-54F3-6CD6-C5B30767D850}"/>
              </a:ext>
            </a:extLst>
          </p:cNvPr>
          <p:cNvSpPr/>
          <p:nvPr/>
        </p:nvSpPr>
        <p:spPr>
          <a:xfrm>
            <a:off x="347114" y="1383886"/>
            <a:ext cx="3072771" cy="40983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Task 1 Model Development</a:t>
            </a:r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3DB032-A4CE-06A4-78DB-37622E68ABD4}"/>
              </a:ext>
            </a:extLst>
          </p:cNvPr>
          <p:cNvSpPr txBox="1"/>
          <p:nvPr/>
        </p:nvSpPr>
        <p:spPr>
          <a:xfrm>
            <a:off x="3419885" y="2074341"/>
            <a:ext cx="132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= -0.283</a:t>
            </a:r>
            <a:endParaRPr lang="en-CA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00F422-206F-7C1C-C8C1-69EA00FA05C3}"/>
              </a:ext>
            </a:extLst>
          </p:cNvPr>
          <p:cNvSpPr txBox="1"/>
          <p:nvPr/>
        </p:nvSpPr>
        <p:spPr>
          <a:xfrm>
            <a:off x="3419885" y="1380518"/>
            <a:ext cx="388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cs typeface="Calibri" panose="020F0502020204030204" pitchFamily="34" charset="0"/>
              </a:rPr>
              <a:t>= Validation Misclassification Cost</a:t>
            </a:r>
            <a:endParaRPr lang="en-CA">
              <a:cs typeface="Calibri" panose="020F050202020403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CF1C14C-9501-5B31-8898-74A731D87478}"/>
              </a:ext>
            </a:extLst>
          </p:cNvPr>
          <p:cNvSpPr/>
          <p:nvPr/>
        </p:nvSpPr>
        <p:spPr>
          <a:xfrm>
            <a:off x="8173750" y="4837144"/>
            <a:ext cx="2255844" cy="558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308EFC-D460-5D4E-9CF4-0A986B25B8CD}"/>
              </a:ext>
            </a:extLst>
          </p:cNvPr>
          <p:cNvSpPr txBox="1"/>
          <p:nvPr/>
        </p:nvSpPr>
        <p:spPr>
          <a:xfrm>
            <a:off x="4641073" y="2624207"/>
            <a:ext cx="132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= -0.255</a:t>
            </a:r>
            <a:endParaRPr lang="en-CA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78B067-8306-5ACA-5D08-418D72324353}"/>
              </a:ext>
            </a:extLst>
          </p:cNvPr>
          <p:cNvSpPr txBox="1"/>
          <p:nvPr/>
        </p:nvSpPr>
        <p:spPr>
          <a:xfrm>
            <a:off x="5862261" y="3189584"/>
            <a:ext cx="132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= -0.114</a:t>
            </a:r>
            <a:endParaRPr lang="en-CA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1BE05B-8182-7BDB-9A87-0F05D8922E12}"/>
              </a:ext>
            </a:extLst>
          </p:cNvPr>
          <p:cNvSpPr txBox="1"/>
          <p:nvPr/>
        </p:nvSpPr>
        <p:spPr>
          <a:xfrm>
            <a:off x="7089573" y="3780681"/>
            <a:ext cx="132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= -0.294</a:t>
            </a:r>
            <a:endParaRPr lang="en-CA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E633B0-18B2-A746-9FDF-A359407FC192}"/>
              </a:ext>
            </a:extLst>
          </p:cNvPr>
          <p:cNvSpPr txBox="1"/>
          <p:nvPr/>
        </p:nvSpPr>
        <p:spPr>
          <a:xfrm>
            <a:off x="8303861" y="4365966"/>
            <a:ext cx="132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= -0.302</a:t>
            </a:r>
            <a:endParaRPr lang="en-CA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203FAE-3237-C9C3-D06D-C7544392DFB4}"/>
              </a:ext>
            </a:extLst>
          </p:cNvPr>
          <p:cNvSpPr txBox="1"/>
          <p:nvPr/>
        </p:nvSpPr>
        <p:spPr>
          <a:xfrm>
            <a:off x="9596968" y="4946147"/>
            <a:ext cx="132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= -0.307</a:t>
            </a:r>
            <a:endParaRPr lang="en-CA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2DAB14-B676-9F93-AE84-0510C885F712}"/>
              </a:ext>
            </a:extLst>
          </p:cNvPr>
          <p:cNvSpPr txBox="1"/>
          <p:nvPr/>
        </p:nvSpPr>
        <p:spPr>
          <a:xfrm>
            <a:off x="10824728" y="5525906"/>
            <a:ext cx="132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-0.279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90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8687-68AE-4694-B592-A005CD448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14" y="187906"/>
            <a:ext cx="11503401" cy="40983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/>
                <a:cs typeface="Arial"/>
              </a:rPr>
              <a:t>Task 2 – Best Model &amp; Results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761843" y="50755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CEEC7-C5B2-497F-8241-861F18C2476E}"/>
              </a:ext>
            </a:extLst>
          </p:cNvPr>
          <p:cNvSpPr txBox="1"/>
          <p:nvPr/>
        </p:nvSpPr>
        <p:spPr>
          <a:xfrm>
            <a:off x="11562080" y="6355080"/>
            <a:ext cx="43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B18A92-C63D-EE3B-31A0-F73EDB4401D8}"/>
              </a:ext>
            </a:extLst>
          </p:cNvPr>
          <p:cNvSpPr/>
          <p:nvPr/>
        </p:nvSpPr>
        <p:spPr>
          <a:xfrm>
            <a:off x="842484" y="3599773"/>
            <a:ext cx="3241836" cy="125090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Logistic Regression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4B9DA0-EE0D-4767-275F-AE532E824883}"/>
              </a:ext>
            </a:extLst>
          </p:cNvPr>
          <p:cNvGrpSpPr/>
          <p:nvPr/>
        </p:nvGrpSpPr>
        <p:grpSpPr>
          <a:xfrm>
            <a:off x="650079" y="1340499"/>
            <a:ext cx="11377187" cy="4201227"/>
            <a:chOff x="650079" y="1340499"/>
            <a:chExt cx="11377187" cy="420122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537BFC-EEF9-3D29-168E-AD49BBC93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079" y="1340499"/>
              <a:ext cx="6394436" cy="186211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47C7F08-AF7D-B6A7-4238-0F6271B41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8201" y="3795295"/>
              <a:ext cx="5637338" cy="174643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D4946C-7D4B-AF16-F9ED-AA99CEA37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4515" y="2078160"/>
              <a:ext cx="4982751" cy="17464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1418488"/>
      </p:ext>
    </p:extLst>
  </p:cSld>
  <p:clrMapOvr>
    <a:masterClrMapping/>
  </p:clrMapOvr>
</p:sld>
</file>

<file path=ppt/theme/theme1.xml><?xml version="1.0" encoding="utf-8"?>
<a:theme xmlns:a="http://schemas.openxmlformats.org/drawingml/2006/main" name="CPMT Color Theme">
  <a:themeElements>
    <a:clrScheme name="Custom 15">
      <a:dk1>
        <a:sysClr val="windowText" lastClr="000000"/>
      </a:dk1>
      <a:lt1>
        <a:sysClr val="window" lastClr="FFFFFF"/>
      </a:lt1>
      <a:dk2>
        <a:srgbClr val="1F4E80"/>
      </a:dk2>
      <a:lt2>
        <a:srgbClr val="808080"/>
      </a:lt2>
      <a:accent1>
        <a:srgbClr val="1F4E80"/>
      </a:accent1>
      <a:accent2>
        <a:srgbClr val="808080"/>
      </a:accent2>
      <a:accent3>
        <a:srgbClr val="008C50"/>
      </a:accent3>
      <a:accent4>
        <a:srgbClr val="C00000"/>
      </a:accent4>
      <a:accent5>
        <a:srgbClr val="948A54"/>
      </a:accent5>
      <a:accent6>
        <a:srgbClr val="F2F2F2"/>
      </a:accent6>
      <a:hlink>
        <a:srgbClr val="000000"/>
      </a:hlink>
      <a:folHlink>
        <a:srgbClr val="BFBFB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MT Color Theme" id="{8118FDDD-9CF2-48B9-B3A5-4CB6945418FB}" vid="{C558B082-4D5A-4698-B901-DDF332B3870B}"/>
    </a:ext>
  </a:extLst>
</a:theme>
</file>

<file path=ppt/theme/theme2.xml><?xml version="1.0" encoding="utf-8"?>
<a:theme xmlns:a="http://schemas.openxmlformats.org/drawingml/2006/main" name="Office Theme">
  <a:themeElements>
    <a:clrScheme name="Custom 2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FFBB00"/>
      </a:accent1>
      <a:accent2>
        <a:srgbClr val="7CBB00"/>
      </a:accent2>
      <a:accent3>
        <a:srgbClr val="00A1F1"/>
      </a:accent3>
      <a:accent4>
        <a:srgbClr val="F65314"/>
      </a:accent4>
      <a:accent5>
        <a:srgbClr val="7F7F7F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77B330ED93A4B89CD9AC888603BF1" ma:contentTypeVersion="7" ma:contentTypeDescription="Create a new document." ma:contentTypeScope="" ma:versionID="dff2af09467777b475ae4f6a4a13104e">
  <xsd:schema xmlns:xsd="http://www.w3.org/2001/XMLSchema" xmlns:xs="http://www.w3.org/2001/XMLSchema" xmlns:p="http://schemas.microsoft.com/office/2006/metadata/properties" xmlns:ns3="f6f88501-2964-492e-9a1a-f8ee3935baef" xmlns:ns4="816e8b33-0dfe-4080-b6ac-e9b29746154d" targetNamespace="http://schemas.microsoft.com/office/2006/metadata/properties" ma:root="true" ma:fieldsID="23156b080cd66719f32e89da18bcca03" ns3:_="" ns4:_="">
    <xsd:import namespace="f6f88501-2964-492e-9a1a-f8ee3935baef"/>
    <xsd:import namespace="816e8b33-0dfe-4080-b6ac-e9b2974615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88501-2964-492e-9a1a-f8ee3935ba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e8b33-0dfe-4080-b6ac-e9b29746154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775063-C4F9-4DFD-9958-6CEA6F317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12A36E-BA80-4D4A-B136-04B10695F1D0}">
  <ds:schemaRefs>
    <ds:schemaRef ds:uri="f6f88501-2964-492e-9a1a-f8ee3935baef"/>
    <ds:schemaRef ds:uri="http://purl.org/dc/terms/"/>
    <ds:schemaRef ds:uri="http://schemas.openxmlformats.org/package/2006/metadata/core-properties"/>
    <ds:schemaRef ds:uri="816e8b33-0dfe-4080-b6ac-e9b29746154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24EEFD0-B234-45BD-B044-4CC9891FF2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88501-2964-492e-9a1a-f8ee3935baef"/>
    <ds:schemaRef ds:uri="816e8b33-0dfe-4080-b6ac-e9b2974615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536</Words>
  <Application>Microsoft Office PowerPoint</Application>
  <PresentationFormat>Widescreen</PresentationFormat>
  <Paragraphs>140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Lato</vt:lpstr>
      <vt:lpstr>CPMT Color Theme</vt:lpstr>
      <vt:lpstr>Office Theme</vt:lpstr>
      <vt:lpstr>PowerPoint Presentation</vt:lpstr>
      <vt:lpstr>Table of Contents</vt:lpstr>
      <vt:lpstr>Task 1 – Data Mining &amp; General Approach </vt:lpstr>
      <vt:lpstr>Task 1 – Different Models That Were Built </vt:lpstr>
      <vt:lpstr>Task 1 – Best Model &amp; Results</vt:lpstr>
      <vt:lpstr>Task 1 – Data Mining &amp; General Approach </vt:lpstr>
      <vt:lpstr>Task 2 – Data Mining &amp; General Approach </vt:lpstr>
      <vt:lpstr>Task 2 – Different Models That Were Built </vt:lpstr>
      <vt:lpstr>Task 2 – Best Model &amp; Results</vt:lpstr>
      <vt:lpstr>Task 2 – Data Mining &amp; General Approach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Byron Holcek</dc:creator>
  <cp:lastModifiedBy>Daniel Jovanovic</cp:lastModifiedBy>
  <cp:revision>5</cp:revision>
  <dcterms:created xsi:type="dcterms:W3CDTF">2020-04-07T07:23:43Z</dcterms:created>
  <dcterms:modified xsi:type="dcterms:W3CDTF">2022-12-06T04:10:11Z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0x0101009A577B330ED93A4B89CD9AC888603BF1</vt:lpwstr>
  </property>
</Properties>
</file>