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PINDER MURMU" userId="64e46100580c2f9d" providerId="LiveId" clId="{0D90C2EB-9E3B-4E89-A1E2-245FC3B46EF3}"/>
    <pc:docChg chg="custSel delSld modSld">
      <pc:chgData name="RUPINDER MURMU" userId="64e46100580c2f9d" providerId="LiveId" clId="{0D90C2EB-9E3B-4E89-A1E2-245FC3B46EF3}" dt="2025-02-23T17:58:17.646" v="5" actId="207"/>
      <pc:docMkLst>
        <pc:docMk/>
      </pc:docMkLst>
      <pc:sldChg chg="modSp mod">
        <pc:chgData name="RUPINDER MURMU" userId="64e46100580c2f9d" providerId="LiveId" clId="{0D90C2EB-9E3B-4E89-A1E2-245FC3B46EF3}" dt="2025-02-23T17:58:17.646" v="5" actId="207"/>
        <pc:sldMkLst>
          <pc:docMk/>
          <pc:sldMk cId="1186421160" sldId="262"/>
        </pc:sldMkLst>
        <pc:spChg chg="mod">
          <ac:chgData name="RUPINDER MURMU" userId="64e46100580c2f9d" providerId="LiveId" clId="{0D90C2EB-9E3B-4E89-A1E2-245FC3B46EF3}" dt="2025-02-23T17:58:17.646" v="5" actId="207"/>
          <ac:spMkLst>
            <pc:docMk/>
            <pc:sldMk cId="1186421160" sldId="262"/>
            <ac:spMk id="2" creationId="{8FEE4A9C-3F57-7DA7-91FD-715C3FB47F93}"/>
          </ac:spMkLst>
        </pc:spChg>
      </pc:sldChg>
      <pc:sldChg chg="del">
        <pc:chgData name="RUPINDER MURMU" userId="64e46100580c2f9d" providerId="LiveId" clId="{0D90C2EB-9E3B-4E89-A1E2-245FC3B46EF3}" dt="2025-02-23T17:54:38.356" v="0" actId="47"/>
        <pc:sldMkLst>
          <pc:docMk/>
          <pc:sldMk cId="614882681" sldId="214684705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Rupinder-24/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14313" y="1821635"/>
            <a:ext cx="11730037" cy="977778"/>
          </a:xfrm>
        </p:spPr>
        <p:txBody>
          <a:bodyPr>
            <a:normAutofit fontScale="90000"/>
          </a:bodyPr>
          <a:lstStyle/>
          <a:p>
            <a:pPr algn="ctr"/>
            <a:r>
              <a:rPr lang="en-US" sz="3600" b="1" dirty="0">
                <a:solidFill>
                  <a:schemeClr val="accent1"/>
                </a:solidFill>
                <a:latin typeface="Arial" panose="020B0604020202020204" pitchFamily="34" charset="0"/>
                <a:cs typeface="Arial" panose="020B0604020202020204" pitchFamily="34" charset="0"/>
              </a:rPr>
              <a:t>PROJECT TITLE:- 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77605" y="4058588"/>
            <a:ext cx="10111874"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RUPINDER MURMU</a:t>
            </a:r>
          </a:p>
          <a:p>
            <a:r>
              <a:rPr lang="en-US" sz="2000" b="1" dirty="0">
                <a:solidFill>
                  <a:schemeClr val="accent1">
                    <a:lumMod val="75000"/>
                  </a:schemeClr>
                </a:solidFill>
                <a:latin typeface="Arial"/>
                <a:cs typeface="Arial"/>
              </a:rPr>
              <a:t>College Name &amp; Department : JALPAIGURI GOVT. ENGINEERING COLLEGE  &amp; COMPUTER SCIENCE AND ENGINEERING</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r>
              <a:rPr lang="en-US" sz="2000" dirty="0">
                <a:solidFill>
                  <a:schemeClr val="tx1"/>
                </a:solidFill>
                <a:latin typeface="Arial Black" panose="020B0A04020102020204" pitchFamily="34" charset="0"/>
              </a:rPr>
              <a:t>This project successfully addresses the problem of secure communication by implementing an image-based steganography technique. By embedding confidential data within digital images using the Least Significant Bit (LSB) approach, it ensures secure and imperceptible data transmission. The addition of password authentication enhances security, preventing unauthorized access to hidden information.</a:t>
            </a:r>
          </a:p>
          <a:p>
            <a:r>
              <a:rPr lang="en-US" sz="2000" dirty="0">
                <a:solidFill>
                  <a:schemeClr val="tx1"/>
                </a:solidFill>
                <a:latin typeface="Arial Black" panose="020B0A04020102020204" pitchFamily="34" charset="0"/>
              </a:rPr>
              <a:t>The implementation demonstrates a balance between secrecy and efficiency, maintaining image quality while securely storing data. This technique can be extended for various applications, including confidential communication, secure authentication, and digital watermarking.</a:t>
            </a:r>
          </a:p>
          <a:p>
            <a:r>
              <a:rPr lang="en-US" sz="2000" dirty="0">
                <a:solidFill>
                  <a:schemeClr val="tx1"/>
                </a:solidFill>
                <a:latin typeface="Arial Black" panose="020B0A04020102020204" pitchFamily="34" charset="0"/>
              </a:rPr>
              <a:t>In conclusion, this project provides a robust solution for secure data hiding, ensuring privacy and confidentiality in digital communication while overcoming traditional encryption vulnerabilities</a:t>
            </a:r>
          </a:p>
          <a:p>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hlinkClick r:id="rId2"/>
              </a:rPr>
              <a:t>https://github.com/Rupinder-24/Steganography.git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r>
              <a:rPr lang="en-US" sz="2400" b="1" dirty="0">
                <a:solidFill>
                  <a:schemeClr val="tx1"/>
                </a:solidFill>
                <a:latin typeface="Arial Black" panose="020B0A04020102020204" pitchFamily="34" charset="0"/>
                <a:ea typeface="Segoe UI Black" panose="020B0A02040204020203" pitchFamily="34" charset="0"/>
              </a:rPr>
              <a:t>Steganography is the technique of hiding secret data within an ordinary, non-secret, file or message in order to avoid detection; the secret data is then extracted at its destination. </a:t>
            </a:r>
          </a:p>
          <a:p>
            <a:r>
              <a:rPr lang="en-US" sz="2400" b="1" dirty="0">
                <a:solidFill>
                  <a:schemeClr val="tx1"/>
                </a:solidFill>
                <a:latin typeface="Arial Black" panose="020B0A04020102020204" pitchFamily="34" charset="0"/>
                <a:ea typeface="Segoe UI Black" panose="020B0A02040204020203" pitchFamily="34" charset="0"/>
              </a:rPr>
              <a:t>The use of steganography can be combined with encryption as an extra step for hiding or protecting data</a:t>
            </a:r>
          </a:p>
          <a:p>
            <a:r>
              <a:rPr lang="en-US" sz="2400" b="1" dirty="0">
                <a:solidFill>
                  <a:schemeClr val="tx1"/>
                </a:solidFill>
                <a:latin typeface="Arial Black" panose="020B0A04020102020204" pitchFamily="34" charset="0"/>
                <a:ea typeface="Segoe UI Black" panose="020B0A02040204020203" pitchFamily="34" charset="0"/>
              </a:rPr>
              <a:t>The project will use Python, OpenCV, and image processing techniques to encode and decode messages securely while preserving the integrity of the image.</a:t>
            </a:r>
          </a:p>
          <a:p>
            <a:r>
              <a:rPr lang="en-US" sz="2400" dirty="0">
                <a:solidFill>
                  <a:schemeClr val="tx1"/>
                </a:solidFill>
                <a:latin typeface="Arial Black" panose="020B0A04020102020204" pitchFamily="34" charset="0"/>
              </a:rPr>
              <a:t>The objective is to modify image pixel values in a way that allows confidential data to be stored without noticeably altering the image quality</a:t>
            </a:r>
            <a:endParaRPr lang="en-US" sz="2400" b="1" dirty="0">
              <a:solidFill>
                <a:schemeClr val="tx1"/>
              </a:solidFill>
              <a:latin typeface="Arial Black" panose="020B0A04020102020204" pitchFamily="34" charset="0"/>
              <a:ea typeface="Segoe UI Black" panose="020B0A02040204020203"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13096" y="1294027"/>
            <a:ext cx="11613485" cy="5563973"/>
          </a:xfrm>
        </p:spPr>
        <p:txBody>
          <a:bodyPr vert="horz" lIns="91440" tIns="45720" rIns="91440" bIns="45720" rtlCol="0" anchor="ctr">
            <a:noAutofit/>
          </a:bodyPr>
          <a:lstStyle/>
          <a:p>
            <a:pPr marL="0" indent="0">
              <a:buNone/>
            </a:pPr>
            <a:endParaRPr lang="en-IN" dirty="0"/>
          </a:p>
          <a:p>
            <a:pPr marL="0" indent="0">
              <a:buNone/>
            </a:pPr>
            <a:endParaRPr lang="en-IN" sz="1200" dirty="0">
              <a:latin typeface="+mj-lt"/>
            </a:endParaRPr>
          </a:p>
          <a:p>
            <a:pPr marL="0" indent="0">
              <a:buNone/>
            </a:pPr>
            <a:endParaRPr lang="en-IN" sz="1200" dirty="0">
              <a:latin typeface="+mj-lt"/>
            </a:endParaRPr>
          </a:p>
          <a:p>
            <a:pPr marL="0" indent="0">
              <a:buNone/>
            </a:pPr>
            <a:endParaRPr lang="en-IN" sz="1800" b="1" dirty="0">
              <a:solidFill>
                <a:schemeClr val="tx1"/>
              </a:solidFill>
              <a:latin typeface="Arial Black" panose="020B0A04020102020204" pitchFamily="34" charset="0"/>
              <a:ea typeface="Segoe UI Black" panose="020B0A02040204020203" pitchFamily="34" charset="0"/>
            </a:endParaRPr>
          </a:p>
          <a:p>
            <a:pPr marL="342900" indent="-342900">
              <a:buFont typeface="+mj-lt"/>
              <a:buAutoNum type="arabicPeriod"/>
            </a:pPr>
            <a:r>
              <a:rPr lang="en-US" sz="1800" b="1" dirty="0">
                <a:solidFill>
                  <a:schemeClr val="tx1"/>
                </a:solidFill>
                <a:latin typeface="Arial Black" panose="020B0A04020102020204" pitchFamily="34" charset="0"/>
                <a:ea typeface="Segoe UI Black" panose="020B0A02040204020203" pitchFamily="34" charset="0"/>
              </a:rPr>
              <a:t>Image Processing: The project uses image processing techniques to embed and extract secret messages from an image.</a:t>
            </a:r>
            <a:endParaRPr lang="en-IN" sz="1800" b="1" dirty="0">
              <a:solidFill>
                <a:schemeClr val="tx1"/>
              </a:solidFill>
              <a:latin typeface="Arial Black" panose="020B0A04020102020204" pitchFamily="34" charset="0"/>
              <a:ea typeface="Segoe UI Black" panose="020B0A02040204020203" pitchFamily="34" charset="0"/>
            </a:endParaRPr>
          </a:p>
          <a:p>
            <a:pPr marL="342900" indent="-342900">
              <a:buFont typeface="+mj-lt"/>
              <a:buAutoNum type="arabicPeriod"/>
            </a:pPr>
            <a:r>
              <a:rPr lang="en-US" sz="1800" b="1" dirty="0">
                <a:solidFill>
                  <a:schemeClr val="tx1"/>
                </a:solidFill>
                <a:latin typeface="Arial Black" panose="020B0A04020102020204" pitchFamily="34" charset="0"/>
                <a:ea typeface="Segoe UI Black" panose="020B0A02040204020203" pitchFamily="34" charset="0"/>
              </a:rPr>
              <a:t>Steganography: The concept of Least Significant Bit (LSB) steganography is used, where pixel values are modified to store data.</a:t>
            </a:r>
            <a:endParaRPr lang="en-IN" sz="1800" b="1" dirty="0">
              <a:solidFill>
                <a:schemeClr val="tx1"/>
              </a:solidFill>
              <a:latin typeface="Arial Black" panose="020B0A04020102020204" pitchFamily="34" charset="0"/>
              <a:ea typeface="Segoe UI Black" panose="020B0A02040204020203" pitchFamily="34" charset="0"/>
            </a:endParaRPr>
          </a:p>
          <a:p>
            <a:pPr marL="342900" indent="-342900">
              <a:buFont typeface="+mj-lt"/>
              <a:buAutoNum type="arabicPeriod"/>
            </a:pPr>
            <a:r>
              <a:rPr lang="en-US" sz="1800" b="1" dirty="0">
                <a:solidFill>
                  <a:schemeClr val="tx1"/>
                </a:solidFill>
                <a:latin typeface="Arial Black" panose="020B0A04020102020204" pitchFamily="34" charset="0"/>
                <a:ea typeface="Segoe UI Black" panose="020B0A02040204020203" pitchFamily="34" charset="0"/>
              </a:rPr>
              <a:t>Encryption &amp; Decryption: The script hides a message inside the pixel values of an image and retrieves it only with a correct password.</a:t>
            </a:r>
            <a:endParaRPr lang="en-IN" sz="1800" b="1" dirty="0">
              <a:solidFill>
                <a:schemeClr val="tx1"/>
              </a:solidFill>
              <a:latin typeface="Arial Black" panose="020B0A04020102020204" pitchFamily="34" charset="0"/>
              <a:ea typeface="Segoe UI Black" panose="020B0A02040204020203" pitchFamily="34" charset="0"/>
            </a:endParaRPr>
          </a:p>
          <a:p>
            <a:pPr marL="342900" indent="-342900">
              <a:buFont typeface="+mj-lt"/>
              <a:buAutoNum type="arabicPeriod"/>
            </a:pPr>
            <a:r>
              <a:rPr lang="en-US" sz="1800" b="1" dirty="0">
                <a:solidFill>
                  <a:schemeClr val="tx1"/>
                </a:solidFill>
                <a:latin typeface="Arial Black" panose="020B0A04020102020204" pitchFamily="34" charset="0"/>
                <a:ea typeface="Segoe UI Black" panose="020B0A02040204020203" pitchFamily="34" charset="0"/>
              </a:rPr>
              <a:t>File Handling: Reads and writes image files for encryption and decryption</a:t>
            </a:r>
            <a:r>
              <a:rPr lang="en-IN" sz="1800" b="1" dirty="0">
                <a:solidFill>
                  <a:schemeClr val="tx1"/>
                </a:solidFill>
                <a:latin typeface="Arial Black" panose="020B0A04020102020204" pitchFamily="34" charset="0"/>
                <a:ea typeface="Segoe UI Black" panose="020B0A02040204020203" pitchFamily="34" charset="0"/>
              </a:rPr>
              <a:t>.</a:t>
            </a:r>
          </a:p>
          <a:p>
            <a:pPr marL="0" indent="0">
              <a:buNone/>
            </a:pPr>
            <a:r>
              <a:rPr lang="en-IN" sz="1800" b="1" dirty="0">
                <a:solidFill>
                  <a:schemeClr val="accent1"/>
                </a:solidFill>
                <a:latin typeface="Arial Black" panose="020B0A04020102020204" pitchFamily="34" charset="0"/>
                <a:ea typeface="Segoe UI Black" panose="020B0A02040204020203" pitchFamily="34" charset="0"/>
              </a:rPr>
              <a:t>LANGUAGE USED:- PYTHON</a:t>
            </a:r>
          </a:p>
          <a:p>
            <a:pPr marL="0" indent="0">
              <a:buNone/>
            </a:pPr>
            <a:r>
              <a:rPr lang="en-IN" sz="1800" b="1" dirty="0">
                <a:solidFill>
                  <a:schemeClr val="tx1"/>
                </a:solidFill>
                <a:latin typeface="Arial Black" panose="020B0A04020102020204" pitchFamily="34" charset="0"/>
                <a:ea typeface="Segoe UI Black" panose="020B0A02040204020203" pitchFamily="34" charset="0"/>
              </a:rPr>
              <a:t>Libraries Used:</a:t>
            </a:r>
          </a:p>
          <a:p>
            <a:pPr marL="342900" indent="-342900">
              <a:buFont typeface="+mj-lt"/>
              <a:buAutoNum type="arabicPeriod"/>
            </a:pPr>
            <a:r>
              <a:rPr kumimoji="0" lang="en-US" altLang="en-US" sz="1800" b="1" i="0" u="none" strike="noStrike" cap="none" normalizeH="0" baseline="0" dirty="0">
                <a:ln>
                  <a:noFill/>
                </a:ln>
                <a:solidFill>
                  <a:schemeClr val="tx1"/>
                </a:solidFill>
                <a:effectLst/>
                <a:latin typeface="Arial Black" panose="020B0A04020102020204" pitchFamily="34" charset="0"/>
                <a:ea typeface="Segoe UI Black" panose="020B0A02040204020203" pitchFamily="34" charset="0"/>
              </a:rPr>
              <a:t>OpenCV (cv2) - Used for reading and writing image files. </a:t>
            </a:r>
          </a:p>
          <a:p>
            <a:pPr marL="342900" indent="-342900">
              <a:buFont typeface="+mj-lt"/>
              <a:buAutoNum type="arabicPeriod"/>
            </a:pPr>
            <a:r>
              <a:rPr kumimoji="0" lang="en-US" altLang="en-US" sz="1800" b="1" i="0" u="none" strike="noStrike" cap="none" normalizeH="0" baseline="0" dirty="0">
                <a:ln>
                  <a:noFill/>
                </a:ln>
                <a:solidFill>
                  <a:schemeClr val="tx1"/>
                </a:solidFill>
                <a:effectLst/>
                <a:latin typeface="Arial Black" panose="020B0A04020102020204" pitchFamily="34" charset="0"/>
                <a:ea typeface="Segoe UI Black" panose="020B0A02040204020203" pitchFamily="34" charset="0"/>
              </a:rPr>
              <a:t>OS (</a:t>
            </a:r>
            <a:r>
              <a:rPr kumimoji="0" lang="en-US" altLang="en-US" sz="1800" b="1" i="0" u="none" strike="noStrike" cap="none" normalizeH="0" baseline="0" dirty="0" err="1">
                <a:ln>
                  <a:noFill/>
                </a:ln>
                <a:solidFill>
                  <a:schemeClr val="tx1"/>
                </a:solidFill>
                <a:effectLst/>
                <a:latin typeface="Arial Black" panose="020B0A04020102020204" pitchFamily="34" charset="0"/>
                <a:ea typeface="Segoe UI Black" panose="020B0A02040204020203" pitchFamily="34" charset="0"/>
              </a:rPr>
              <a:t>os</a:t>
            </a:r>
            <a:r>
              <a:rPr kumimoji="0" lang="en-US" altLang="en-US" sz="1800" b="1" i="0" u="none" strike="noStrike" cap="none" normalizeH="0" baseline="0" dirty="0">
                <a:ln>
                  <a:noFill/>
                </a:ln>
                <a:solidFill>
                  <a:schemeClr val="tx1"/>
                </a:solidFill>
                <a:effectLst/>
                <a:latin typeface="Arial Black" panose="020B0A04020102020204" pitchFamily="34" charset="0"/>
                <a:ea typeface="Segoe UI Black" panose="020B0A02040204020203" pitchFamily="34" charset="0"/>
              </a:rPr>
              <a:t>) - Used to open the encrypted image after embedding the message.</a:t>
            </a:r>
          </a:p>
          <a:p>
            <a:pPr marL="342900" indent="-342900">
              <a:buFont typeface="+mj-lt"/>
              <a:buAutoNum type="arabicPeriod"/>
            </a:pPr>
            <a:r>
              <a:rPr kumimoji="0" lang="en-US" altLang="en-US" sz="1800" b="1" i="0" u="none" strike="noStrike" cap="none" normalizeH="0" baseline="0" dirty="0">
                <a:ln>
                  <a:noFill/>
                </a:ln>
                <a:solidFill>
                  <a:schemeClr val="tx1"/>
                </a:solidFill>
                <a:effectLst/>
                <a:latin typeface="Arial Black" panose="020B0A04020102020204" pitchFamily="34" charset="0"/>
                <a:ea typeface="Segoe UI Black" panose="020B0A02040204020203" pitchFamily="34" charset="0"/>
              </a:rPr>
              <a:t>String (string) - Provides characters used for encoding the message. </a:t>
            </a:r>
          </a:p>
          <a:p>
            <a:pPr marL="0" indent="0">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indent="0">
              <a:buNone/>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indent="0">
              <a:buNone/>
            </a:pPr>
            <a:endParaRPr lang="en-IN" dirty="0"/>
          </a:p>
          <a:p>
            <a:pPr marL="342900"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4970187"/>
          </a:xfrm>
        </p:spPr>
        <p:txBody>
          <a:bodyPr/>
          <a:lstStyle/>
          <a:p>
            <a:pPr marL="0" indent="0">
              <a:buNone/>
            </a:pPr>
            <a:r>
              <a:rPr lang="en-US" sz="2000" b="1" dirty="0">
                <a:solidFill>
                  <a:schemeClr val="tx1"/>
                </a:solidFill>
                <a:latin typeface="Arial Black" panose="020B0A04020102020204" pitchFamily="34" charset="0"/>
              </a:rPr>
              <a:t>This project stands out from other steganography-based data hiding techniques due to the following unique features:</a:t>
            </a:r>
          </a:p>
          <a:p>
            <a:pPr marL="457200" indent="-457200">
              <a:buFont typeface="+mj-lt"/>
              <a:buAutoNum type="arabicPeriod"/>
            </a:pPr>
            <a:r>
              <a:rPr lang="en-US" sz="1800" b="1" dirty="0">
                <a:solidFill>
                  <a:schemeClr val="tx1"/>
                </a:solidFill>
                <a:latin typeface="Segoe UI Black" panose="020B0A02040204020203" pitchFamily="34" charset="0"/>
                <a:ea typeface="Segoe UI Black" panose="020B0A02040204020203" pitchFamily="34" charset="0"/>
              </a:rPr>
              <a:t>Enhanced Security with Password </a:t>
            </a:r>
            <a:r>
              <a:rPr lang="en-US" sz="1800" b="1" dirty="0" err="1">
                <a:solidFill>
                  <a:schemeClr val="tx1"/>
                </a:solidFill>
                <a:latin typeface="Segoe UI Black" panose="020B0A02040204020203" pitchFamily="34" charset="0"/>
                <a:ea typeface="Segoe UI Black" panose="020B0A02040204020203" pitchFamily="34" charset="0"/>
              </a:rPr>
              <a:t>Protection:</a:t>
            </a:r>
            <a:r>
              <a:rPr lang="en-US" sz="2000" b="1" dirty="0" err="1">
                <a:solidFill>
                  <a:schemeClr val="tx1"/>
                </a:solidFill>
              </a:rPr>
              <a:t>Unlike</a:t>
            </a:r>
            <a:r>
              <a:rPr lang="en-US" sz="2000" b="1" dirty="0">
                <a:solidFill>
                  <a:schemeClr val="tx1"/>
                </a:solidFill>
              </a:rPr>
              <a:t> basic steganography techniques, this project includes password authentication, ensuring that only authorized users can extract hidden data.</a:t>
            </a:r>
          </a:p>
          <a:p>
            <a:pPr marL="457200" indent="-457200">
              <a:buFont typeface="+mj-lt"/>
              <a:buAutoNum type="arabicPeriod"/>
            </a:pPr>
            <a:r>
              <a:rPr lang="en-IN" sz="1800" dirty="0">
                <a:solidFill>
                  <a:schemeClr val="tx1"/>
                </a:solidFill>
                <a:latin typeface="Arial Black" panose="020B0A04020102020204" pitchFamily="34" charset="0"/>
              </a:rPr>
              <a:t>Minimal Image Distortion</a:t>
            </a:r>
            <a:r>
              <a:rPr lang="en-US" sz="1800" dirty="0">
                <a:solidFill>
                  <a:schemeClr val="tx1"/>
                </a:solidFill>
                <a:latin typeface="Arial Black" panose="020B0A04020102020204" pitchFamily="34" charset="0"/>
              </a:rPr>
              <a:t>:</a:t>
            </a:r>
            <a:r>
              <a:rPr lang="en-US" sz="2000" b="1" dirty="0">
                <a:solidFill>
                  <a:schemeClr val="tx1"/>
                </a:solidFill>
              </a:rPr>
              <a:t>The algorithm ensures that the visual quality of the image is preserved even after embedding large amounts of data</a:t>
            </a:r>
            <a:r>
              <a:rPr lang="en-US" sz="2000" dirty="0">
                <a:solidFill>
                  <a:schemeClr val="tx1"/>
                </a:solidFill>
              </a:rPr>
              <a:t>.</a:t>
            </a:r>
          </a:p>
          <a:p>
            <a:pPr marL="457200" indent="-457200">
              <a:buFont typeface="+mj-lt"/>
              <a:buAutoNum type="arabicPeriod"/>
            </a:pPr>
            <a:r>
              <a:rPr lang="en-IN" sz="1800" dirty="0">
                <a:solidFill>
                  <a:schemeClr val="tx1"/>
                </a:solidFill>
                <a:latin typeface="Arial Black" panose="020B0A04020102020204" pitchFamily="34" charset="0"/>
              </a:rPr>
              <a:t>Customizable Payload Capacity</a:t>
            </a:r>
            <a:r>
              <a:rPr lang="en-US" sz="1800" dirty="0">
                <a:solidFill>
                  <a:schemeClr val="tx1"/>
                </a:solidFill>
                <a:latin typeface="Arial Black" panose="020B0A04020102020204" pitchFamily="34" charset="0"/>
              </a:rPr>
              <a:t>:</a:t>
            </a:r>
            <a:r>
              <a:rPr lang="en-US" sz="2000" b="1" dirty="0">
                <a:solidFill>
                  <a:schemeClr val="tx1"/>
                </a:solidFill>
              </a:rPr>
              <a:t>The system dynamically adjusts how much data can be hidden based on the image size, optimizing space utilization.</a:t>
            </a:r>
          </a:p>
          <a:p>
            <a:pPr marL="457200" indent="-457200">
              <a:buFont typeface="+mj-lt"/>
              <a:buAutoNum type="arabicPeriod"/>
            </a:pPr>
            <a:r>
              <a:rPr lang="en-IN" sz="1800" dirty="0">
                <a:solidFill>
                  <a:schemeClr val="tx1"/>
                </a:solidFill>
                <a:latin typeface="Arial Black" panose="020B0A04020102020204" pitchFamily="34" charset="0"/>
              </a:rPr>
              <a:t>Multi-Layered Encryption Support</a:t>
            </a:r>
            <a:r>
              <a:rPr lang="en-US" sz="1800" dirty="0">
                <a:solidFill>
                  <a:schemeClr val="tx1"/>
                </a:solidFill>
                <a:latin typeface="Arial Black" panose="020B0A04020102020204" pitchFamily="34" charset="0"/>
              </a:rPr>
              <a:t>:</a:t>
            </a:r>
            <a:r>
              <a:rPr lang="en-US" sz="2000" b="1" dirty="0">
                <a:solidFill>
                  <a:schemeClr val="tx1"/>
                </a:solidFill>
              </a:rPr>
              <a:t>It can be extended to incorporate cryptographic techniques before embedding the data, adding an extra layer of security</a:t>
            </a:r>
            <a:r>
              <a:rPr lang="en-US" sz="2000" dirty="0">
                <a:solidFill>
                  <a:schemeClr val="tx1"/>
                </a:solidFill>
              </a:rPr>
              <a:t>.</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sz="2000" dirty="0">
                <a:solidFill>
                  <a:schemeClr val="tx1"/>
                </a:solidFill>
                <a:latin typeface="Arial Black" panose="020B0A04020102020204" pitchFamily="34" charset="0"/>
              </a:rPr>
              <a:t>Various Users:</a:t>
            </a:r>
          </a:p>
          <a:p>
            <a:pPr marL="342900" indent="-342900">
              <a:buFont typeface="+mj-lt"/>
              <a:buAutoNum type="arabicPeriod"/>
            </a:pPr>
            <a:r>
              <a:rPr lang="en-IN" sz="2000" dirty="0">
                <a:solidFill>
                  <a:schemeClr val="tx1"/>
                </a:solidFill>
                <a:latin typeface="Arial Black" panose="020B0A04020102020204" pitchFamily="34" charset="0"/>
              </a:rPr>
              <a:t>Government and Intelligence Agencies: </a:t>
            </a:r>
            <a:r>
              <a:rPr lang="en-US" sz="2000" b="1" dirty="0">
                <a:solidFill>
                  <a:schemeClr val="tx1"/>
                </a:solidFill>
              </a:rPr>
              <a:t>Used for covert communication and secure transmission of classified information.</a:t>
            </a:r>
          </a:p>
          <a:p>
            <a:pPr marL="342900" indent="-342900">
              <a:buFont typeface="+mj-lt"/>
              <a:buAutoNum type="arabicPeriod"/>
            </a:pPr>
            <a:r>
              <a:rPr lang="en-IN" sz="2000" dirty="0">
                <a:solidFill>
                  <a:schemeClr val="tx1"/>
                </a:solidFill>
                <a:latin typeface="Arial Black" panose="020B0A04020102020204" pitchFamily="34" charset="0"/>
              </a:rPr>
              <a:t>Military and Defence Organizations</a:t>
            </a:r>
            <a:r>
              <a:rPr lang="en-US" sz="2000" dirty="0">
                <a:solidFill>
                  <a:schemeClr val="tx1"/>
                </a:solidFill>
                <a:latin typeface="Arial Black" panose="020B0A04020102020204" pitchFamily="34" charset="0"/>
              </a:rPr>
              <a:t>: </a:t>
            </a:r>
            <a:r>
              <a:rPr lang="en-US" sz="2000" b="1" dirty="0">
                <a:solidFill>
                  <a:schemeClr val="tx1"/>
                </a:solidFill>
              </a:rPr>
              <a:t>Ensures secure sharing of strategic and confidential data without detection.</a:t>
            </a:r>
          </a:p>
          <a:p>
            <a:pPr marL="342900" indent="-342900">
              <a:buFont typeface="+mj-lt"/>
              <a:buAutoNum type="arabicPeriod"/>
            </a:pPr>
            <a:r>
              <a:rPr lang="en-IN" sz="2000" dirty="0">
                <a:solidFill>
                  <a:schemeClr val="tx1"/>
                </a:solidFill>
                <a:latin typeface="Arial Black" panose="020B0A04020102020204" pitchFamily="34" charset="0"/>
              </a:rPr>
              <a:t>Corporate and Financial Institutions</a:t>
            </a:r>
            <a:r>
              <a:rPr lang="en-US" sz="2000" dirty="0">
                <a:solidFill>
                  <a:schemeClr val="tx1"/>
                </a:solidFill>
                <a:latin typeface="Arial Black" panose="020B0A04020102020204" pitchFamily="34" charset="0"/>
              </a:rPr>
              <a:t>: </a:t>
            </a:r>
            <a:r>
              <a:rPr lang="en-US" sz="2000" b="1" dirty="0">
                <a:solidFill>
                  <a:schemeClr val="tx1"/>
                </a:solidFill>
              </a:rPr>
              <a:t>Protects sensitive business information, trade secrets, and financial data.</a:t>
            </a:r>
          </a:p>
          <a:p>
            <a:pPr marL="342900" indent="-342900">
              <a:buFont typeface="+mj-lt"/>
              <a:buAutoNum type="arabicPeriod"/>
            </a:pPr>
            <a:r>
              <a:rPr lang="en-US" sz="2000" dirty="0">
                <a:solidFill>
                  <a:schemeClr val="tx1"/>
                </a:solidFill>
                <a:latin typeface="Arial Black" panose="020B0A04020102020204" pitchFamily="34" charset="0"/>
              </a:rPr>
              <a:t>General Public and Privacy Enthusiasts: </a:t>
            </a:r>
            <a:r>
              <a:rPr lang="en-US" sz="2000" b="1" dirty="0">
                <a:solidFill>
                  <a:schemeClr val="tx1"/>
                </a:solidFill>
              </a:rPr>
              <a:t>Provides a secure way for individuals to communicate privately and protect personal data.</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473556"/>
            <a:ext cx="11029616" cy="530296"/>
          </a:xfrm>
        </p:spPr>
        <p:txBody>
          <a:bodyPr>
            <a:normAutofit/>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37DA4EA-87DA-AB06-F8FC-2BE23D597217}"/>
              </a:ext>
            </a:extLst>
          </p:cNvPr>
          <p:cNvPicPr>
            <a:picLocks noGrp="1" noChangeAspect="1"/>
          </p:cNvPicPr>
          <p:nvPr>
            <p:ph idx="1"/>
          </p:nvPr>
        </p:nvPicPr>
        <p:blipFill>
          <a:blip r:embed="rId2"/>
          <a:stretch>
            <a:fillRect/>
          </a:stretch>
        </p:blipFill>
        <p:spPr>
          <a:xfrm>
            <a:off x="371644" y="1345094"/>
            <a:ext cx="11239164" cy="5512906"/>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589E627-F1DA-5494-0BD4-037D372ACC5B}"/>
              </a:ext>
            </a:extLst>
          </p:cNvPr>
          <p:cNvPicPr>
            <a:picLocks noGrp="1" noChangeAspect="1"/>
          </p:cNvPicPr>
          <p:nvPr>
            <p:ph idx="1"/>
          </p:nvPr>
        </p:nvPicPr>
        <p:blipFill>
          <a:blip r:embed="rId2"/>
          <a:stretch>
            <a:fillRect/>
          </a:stretch>
        </p:blipFill>
        <p:spPr>
          <a:xfrm>
            <a:off x="359527" y="542560"/>
            <a:ext cx="10284661" cy="5772880"/>
          </a:xfrm>
        </p:spPr>
      </p:pic>
    </p:spTree>
    <p:extLst>
      <p:ext uri="{BB962C8B-B14F-4D97-AF65-F5344CB8AC3E}">
        <p14:creationId xmlns:p14="http://schemas.microsoft.com/office/powerpoint/2010/main" val="774580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AB9BC86-73A7-CB2D-B26F-80BB56D75EA6}"/>
              </a:ext>
            </a:extLst>
          </p:cNvPr>
          <p:cNvPicPr>
            <a:picLocks noGrp="1" noChangeAspect="1"/>
          </p:cNvPicPr>
          <p:nvPr>
            <p:ph idx="1"/>
          </p:nvPr>
        </p:nvPicPr>
        <p:blipFill>
          <a:blip r:embed="rId2"/>
          <a:stretch>
            <a:fillRect/>
          </a:stretch>
        </p:blipFill>
        <p:spPr>
          <a:xfrm>
            <a:off x="632063" y="571500"/>
            <a:ext cx="10860149" cy="5743575"/>
          </a:xfrm>
        </p:spPr>
      </p:pic>
    </p:spTree>
    <p:extLst>
      <p:ext uri="{BB962C8B-B14F-4D97-AF65-F5344CB8AC3E}">
        <p14:creationId xmlns:p14="http://schemas.microsoft.com/office/powerpoint/2010/main" val="389366428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200</TotalTime>
  <Words>616</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Calibri Light</vt:lpstr>
      <vt:lpstr>Franklin Gothic Book</vt:lpstr>
      <vt:lpstr>Franklin Gothic Demi</vt:lpstr>
      <vt:lpstr>Segoe UI Black</vt:lpstr>
      <vt:lpstr>Wingdings 2</vt:lpstr>
      <vt:lpstr>DividendVTI</vt:lpstr>
      <vt:lpstr>PROJECT TITLE:- Secure Data Hiding in Image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RUPINDER MURMU</cp:lastModifiedBy>
  <cp:revision>26</cp:revision>
  <dcterms:created xsi:type="dcterms:W3CDTF">2021-05-26T16:50:10Z</dcterms:created>
  <dcterms:modified xsi:type="dcterms:W3CDTF">2025-02-23T17:58:31Z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