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66" r:id="rId3"/>
    <p:sldId id="262" r:id="rId4"/>
    <p:sldId id="257" r:id="rId5"/>
    <p:sldId id="267" r:id="rId6"/>
    <p:sldId id="258" r:id="rId7"/>
    <p:sldId id="263" r:id="rId8"/>
    <p:sldId id="265" r:id="rId9"/>
    <p:sldId id="259" r:id="rId10"/>
    <p:sldId id="261" r:id="rId11"/>
    <p:sldId id="26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5617" autoAdjust="0"/>
  </p:normalViewPr>
  <p:slideViewPr>
    <p:cSldViewPr snapToGrid="0">
      <p:cViewPr varScale="1">
        <p:scale>
          <a:sx n="40" d="100"/>
          <a:sy n="40" d="100"/>
        </p:scale>
        <p:origin x="1776" y="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6EA35-835F-4C8C-972E-D1FED095D201}"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EF0F0-AA03-4783-B113-C88FCEBD5DC4}" type="slidenum">
              <a:rPr lang="en-US" smtClean="0"/>
              <a:t>‹#›</a:t>
            </a:fld>
            <a:endParaRPr lang="en-US"/>
          </a:p>
        </p:txBody>
      </p:sp>
    </p:spTree>
    <p:extLst>
      <p:ext uri="{BB962C8B-B14F-4D97-AF65-F5344CB8AC3E}">
        <p14:creationId xmlns:p14="http://schemas.microsoft.com/office/powerpoint/2010/main" val="140582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these we all use different phones… so in this data we will explore how key feature of phone change its sales and customer demand…….  And by analyzing we can see what are the consumer preferences and they are targeting </a:t>
            </a:r>
            <a:r>
              <a:rPr lang="en-US" dirty="0" err="1"/>
              <a:t>adiences</a:t>
            </a:r>
            <a:r>
              <a:rPr lang="en-US" dirty="0"/>
              <a:t>…..  And it let them stay it up to date with market….. </a:t>
            </a:r>
          </a:p>
        </p:txBody>
      </p:sp>
      <p:sp>
        <p:nvSpPr>
          <p:cNvPr id="4" name="Slide Number Placeholder 3"/>
          <p:cNvSpPr>
            <a:spLocks noGrp="1"/>
          </p:cNvSpPr>
          <p:nvPr>
            <p:ph type="sldNum" sz="quarter" idx="5"/>
          </p:nvPr>
        </p:nvSpPr>
        <p:spPr/>
        <p:txBody>
          <a:bodyPr/>
          <a:lstStyle/>
          <a:p>
            <a:fld id="{6D9EF0F0-AA03-4783-B113-C88FCEBD5DC4}" type="slidenum">
              <a:rPr lang="en-US" smtClean="0"/>
              <a:t>2</a:t>
            </a:fld>
            <a:endParaRPr lang="en-US"/>
          </a:p>
        </p:txBody>
      </p:sp>
    </p:spTree>
    <p:extLst>
      <p:ext uri="{BB962C8B-B14F-4D97-AF65-F5344CB8AC3E}">
        <p14:creationId xmlns:p14="http://schemas.microsoft.com/office/powerpoint/2010/main" val="10930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variables have skewed distributions, with some like sales, internal memory, and battery showing strong positive skewness, meaning a few values are much higher than the rest. </a:t>
            </a:r>
          </a:p>
          <a:p>
            <a:endParaRPr lang="en-US" dirty="0"/>
          </a:p>
          <a:p>
            <a:r>
              <a:rPr lang="en-US" dirty="0"/>
              <a:t>Independent variable – price</a:t>
            </a:r>
          </a:p>
          <a:p>
            <a:endParaRPr lang="en-US" dirty="0"/>
          </a:p>
          <a:p>
            <a:r>
              <a:rPr lang="en-US" dirty="0" err="1"/>
              <a:t>Dependenty</a:t>
            </a:r>
            <a:r>
              <a:rPr lang="en-US" dirty="0"/>
              <a:t> variable - sale</a:t>
            </a:r>
          </a:p>
        </p:txBody>
      </p:sp>
      <p:sp>
        <p:nvSpPr>
          <p:cNvPr id="4" name="Slide Number Placeholder 3"/>
          <p:cNvSpPr>
            <a:spLocks noGrp="1"/>
          </p:cNvSpPr>
          <p:nvPr>
            <p:ph type="sldNum" sz="quarter" idx="5"/>
          </p:nvPr>
        </p:nvSpPr>
        <p:spPr/>
        <p:txBody>
          <a:bodyPr/>
          <a:lstStyle/>
          <a:p>
            <a:fld id="{6D9EF0F0-AA03-4783-B113-C88FCEBD5DC4}" type="slidenum">
              <a:rPr lang="en-US" smtClean="0"/>
              <a:t>4</a:t>
            </a:fld>
            <a:endParaRPr lang="en-US"/>
          </a:p>
        </p:txBody>
      </p:sp>
    </p:spTree>
    <p:extLst>
      <p:ext uri="{BB962C8B-B14F-4D97-AF65-F5344CB8AC3E}">
        <p14:creationId xmlns:p14="http://schemas.microsoft.com/office/powerpoint/2010/main" val="376245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Yo</a:t>
            </a:r>
            <a:r>
              <a:rPr lang="en-US" dirty="0"/>
              <a:t> can see these plots which are showing there </a:t>
            </a:r>
            <a:r>
              <a:rPr lang="en-US" dirty="0" err="1"/>
              <a:t>pricesssss</a:t>
            </a:r>
            <a:r>
              <a:rPr lang="en-US" dirty="0"/>
              <a:t>…..</a:t>
            </a:r>
          </a:p>
        </p:txBody>
      </p:sp>
      <p:sp>
        <p:nvSpPr>
          <p:cNvPr id="4" name="Slide Number Placeholder 3"/>
          <p:cNvSpPr>
            <a:spLocks noGrp="1"/>
          </p:cNvSpPr>
          <p:nvPr>
            <p:ph type="sldNum" sz="quarter" idx="5"/>
          </p:nvPr>
        </p:nvSpPr>
        <p:spPr/>
        <p:txBody>
          <a:bodyPr/>
          <a:lstStyle/>
          <a:p>
            <a:fld id="{6D9EF0F0-AA03-4783-B113-C88FCEBD5DC4}" type="slidenum">
              <a:rPr lang="en-US" smtClean="0"/>
              <a:t>5</a:t>
            </a:fld>
            <a:endParaRPr lang="en-US"/>
          </a:p>
        </p:txBody>
      </p:sp>
    </p:spTree>
    <p:extLst>
      <p:ext uri="{BB962C8B-B14F-4D97-AF65-F5344CB8AC3E}">
        <p14:creationId xmlns:p14="http://schemas.microsoft.com/office/powerpoint/2010/main" val="37177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Ppi - Phone Pixel Density</a:t>
            </a:r>
            <a:br>
              <a:rPr lang="en-US" dirty="0"/>
            </a:br>
            <a:br>
              <a:rPr lang="en-US" dirty="0"/>
            </a:br>
            <a:r>
              <a:rPr lang="en-US" dirty="0"/>
              <a:t>Price has a strong positive correlation with factors like </a:t>
            </a:r>
            <a:r>
              <a:rPr lang="en-US" dirty="0" err="1"/>
              <a:t>ppi</a:t>
            </a:r>
            <a:r>
              <a:rPr lang="en-US" dirty="0"/>
              <a:t> (0.818), RAM (0.897), and internal memory (0.777), indicating that higher-end phones tend to have better displays, more memory, and more powerful components.</a:t>
            </a:r>
          </a:p>
          <a:p>
            <a:endParaRPr lang="en-US" dirty="0"/>
          </a:p>
        </p:txBody>
      </p:sp>
      <p:sp>
        <p:nvSpPr>
          <p:cNvPr id="4" name="Slide Number Placeholder 3"/>
          <p:cNvSpPr>
            <a:spLocks noGrp="1"/>
          </p:cNvSpPr>
          <p:nvPr>
            <p:ph type="sldNum" sz="quarter" idx="5"/>
          </p:nvPr>
        </p:nvSpPr>
        <p:spPr/>
        <p:txBody>
          <a:bodyPr/>
          <a:lstStyle/>
          <a:p>
            <a:fld id="{6D9EF0F0-AA03-4783-B113-C88FCEBD5DC4}" type="slidenum">
              <a:rPr lang="en-US" smtClean="0"/>
              <a:t>6</a:t>
            </a:fld>
            <a:endParaRPr lang="en-US"/>
          </a:p>
        </p:txBody>
      </p:sp>
    </p:spTree>
    <p:extLst>
      <p:ext uri="{BB962C8B-B14F-4D97-AF65-F5344CB8AC3E}">
        <p14:creationId xmlns:p14="http://schemas.microsoft.com/office/powerpoint/2010/main" val="110646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pattern appears scattered, indicating no strong linear relationship between price and sale.</a:t>
            </a:r>
          </a:p>
        </p:txBody>
      </p:sp>
      <p:sp>
        <p:nvSpPr>
          <p:cNvPr id="4" name="Slide Number Placeholder 3"/>
          <p:cNvSpPr>
            <a:spLocks noGrp="1"/>
          </p:cNvSpPr>
          <p:nvPr>
            <p:ph type="sldNum" sz="quarter" idx="5"/>
          </p:nvPr>
        </p:nvSpPr>
        <p:spPr/>
        <p:txBody>
          <a:bodyPr/>
          <a:lstStyle/>
          <a:p>
            <a:fld id="{6D9EF0F0-AA03-4783-B113-C88FCEBD5DC4}" type="slidenum">
              <a:rPr lang="en-US" smtClean="0"/>
              <a:t>7</a:t>
            </a:fld>
            <a:endParaRPr lang="en-US"/>
          </a:p>
        </p:txBody>
      </p:sp>
    </p:spTree>
    <p:extLst>
      <p:ext uri="{BB962C8B-B14F-4D97-AF65-F5344CB8AC3E}">
        <p14:creationId xmlns:p14="http://schemas.microsoft.com/office/powerpoint/2010/main" val="336061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company, understanding the relationship between product price and sales is crucial for shaping our pricing strategy and maximizing revenue. There was a need to determine if the difference between the average price of our cellphone models and their corresponding sales numbers was significant.</a:t>
            </a:r>
          </a:p>
          <a:p>
            <a:endParaRPr lang="en-US" dirty="0"/>
          </a:p>
          <a:p>
            <a:r>
              <a:rPr lang="en-US" dirty="0"/>
              <a:t>Since the P-value is less than 0.05, we reject the </a:t>
            </a:r>
            <a:r>
              <a:rPr lang="en-US" b="1" dirty="0"/>
              <a:t>null hypothesis (H₀: μ₁ - μ₂ = 0)</a:t>
            </a:r>
            <a:r>
              <a:rPr lang="en-US" dirty="0"/>
              <a:t>, supporting the alternative hypothesis that the means are different.</a:t>
            </a:r>
          </a:p>
          <a:p>
            <a:endParaRPr lang="en-US" dirty="0"/>
          </a:p>
          <a:p>
            <a:r>
              <a:rPr lang="en-US" dirty="0"/>
              <a:t>this would mean there is likely a significant difference between price and sales, and the relationship isn't just due to random chance.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9EF0F0-AA03-4783-B113-C88FCEBD5DC4}" type="slidenum">
              <a:rPr lang="en-US" smtClean="0"/>
              <a:t>8</a:t>
            </a:fld>
            <a:endParaRPr lang="en-US"/>
          </a:p>
        </p:txBody>
      </p:sp>
    </p:spTree>
    <p:extLst>
      <p:ext uri="{BB962C8B-B14F-4D97-AF65-F5344CB8AC3E}">
        <p14:creationId xmlns:p14="http://schemas.microsoft.com/office/powerpoint/2010/main" val="138081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shown provides a regression analysis of mobile phone features and their effect on a dependent variable (likely price or sales). Key insights related to the hypothesis testing are as follows:</a:t>
            </a:r>
          </a:p>
          <a:p>
            <a:r>
              <a:rPr lang="en-US" b="1" dirty="0"/>
              <a:t>Significant variables</a:t>
            </a:r>
            <a:r>
              <a:rPr lang="en-US" dirty="0"/>
              <a:t> (with p-values &lt; 0.05) include </a:t>
            </a:r>
            <a:r>
              <a:rPr lang="en-US" b="1" dirty="0" err="1"/>
              <a:t>ppi</a:t>
            </a:r>
            <a:r>
              <a:rPr lang="en-US" dirty="0"/>
              <a:t>, </a:t>
            </a:r>
            <a:r>
              <a:rPr lang="en-US" b="1" dirty="0" err="1"/>
              <a:t>cpu</a:t>
            </a:r>
            <a:r>
              <a:rPr lang="en-US" b="1" dirty="0"/>
              <a:t> core</a:t>
            </a:r>
            <a:r>
              <a:rPr lang="en-US" dirty="0"/>
              <a:t>, </a:t>
            </a:r>
            <a:r>
              <a:rPr lang="en-US" b="1" dirty="0" err="1"/>
              <a:t>cpu</a:t>
            </a:r>
            <a:r>
              <a:rPr lang="en-US" b="1" dirty="0"/>
              <a:t> frequency</a:t>
            </a:r>
            <a:r>
              <a:rPr lang="en-US" dirty="0"/>
              <a:t>, </a:t>
            </a:r>
            <a:r>
              <a:rPr lang="en-US" b="1" dirty="0"/>
              <a:t>internal memory</a:t>
            </a:r>
            <a:r>
              <a:rPr lang="en-US" dirty="0"/>
              <a:t>, </a:t>
            </a:r>
            <a:r>
              <a:rPr lang="en-US" b="1" dirty="0"/>
              <a:t>ram</a:t>
            </a:r>
            <a:r>
              <a:rPr lang="en-US" dirty="0"/>
              <a:t>, </a:t>
            </a:r>
            <a:r>
              <a:rPr lang="en-US" b="1" dirty="0"/>
              <a:t>battery</a:t>
            </a:r>
            <a:r>
              <a:rPr lang="en-US" dirty="0"/>
              <a:t>, and </a:t>
            </a:r>
            <a:r>
              <a:rPr lang="en-US" b="1" dirty="0"/>
              <a:t>thickness</a:t>
            </a:r>
            <a:r>
              <a:rPr lang="en-US" dirty="0"/>
              <a:t>. These variables have strong evidence to reject the null hypothesis, meaning they significantly impact the outcome.</a:t>
            </a:r>
          </a:p>
          <a:p>
            <a:r>
              <a:rPr lang="en-US" dirty="0"/>
              <a:t>For example, </a:t>
            </a:r>
            <a:r>
              <a:rPr lang="en-US" b="1" dirty="0" err="1"/>
              <a:t>ppi</a:t>
            </a:r>
            <a:r>
              <a:rPr lang="en-US" dirty="0"/>
              <a:t> (p-value = 0.000) and </a:t>
            </a:r>
            <a:r>
              <a:rPr lang="en-US" b="1" dirty="0" err="1"/>
              <a:t>cpu</a:t>
            </a:r>
            <a:r>
              <a:rPr lang="en-US" b="1" dirty="0"/>
              <a:t> core</a:t>
            </a:r>
            <a:r>
              <a:rPr lang="en-US" dirty="0"/>
              <a:t> (p-value = 0.000) show strong positive impacts on the dependent variable.</a:t>
            </a:r>
          </a:p>
          <a:p>
            <a:r>
              <a:rPr lang="en-US" b="1" dirty="0"/>
              <a:t>Weight</a:t>
            </a:r>
            <a:r>
              <a:rPr lang="en-US" dirty="0"/>
              <a:t>, </a:t>
            </a:r>
            <a:r>
              <a:rPr lang="en-US" b="1" dirty="0"/>
              <a:t>resolution</a:t>
            </a:r>
            <a:r>
              <a:rPr lang="en-US" dirty="0"/>
              <a:t>, </a:t>
            </a:r>
            <a:r>
              <a:rPr lang="en-US" b="1" dirty="0" err="1"/>
              <a:t>RearCam</a:t>
            </a:r>
            <a:r>
              <a:rPr lang="en-US" dirty="0"/>
              <a:t>, and </a:t>
            </a:r>
            <a:r>
              <a:rPr lang="en-US" b="1" dirty="0" err="1"/>
              <a:t>Front_Cam</a:t>
            </a:r>
            <a:r>
              <a:rPr lang="en-US" dirty="0"/>
              <a:t> have p-values &gt; 0.05, indicating that their effects are not statistically significant, and we fail to reject the null hypothesis for these variables.</a:t>
            </a:r>
          </a:p>
          <a:p>
            <a:endParaRPr lang="en-US" dirty="0"/>
          </a:p>
        </p:txBody>
      </p:sp>
      <p:sp>
        <p:nvSpPr>
          <p:cNvPr id="4" name="Slide Number Placeholder 3"/>
          <p:cNvSpPr>
            <a:spLocks noGrp="1"/>
          </p:cNvSpPr>
          <p:nvPr>
            <p:ph type="sldNum" sz="quarter" idx="5"/>
          </p:nvPr>
        </p:nvSpPr>
        <p:spPr/>
        <p:txBody>
          <a:bodyPr/>
          <a:lstStyle/>
          <a:p>
            <a:fld id="{6D9EF0F0-AA03-4783-B113-C88FCEBD5DC4}" type="slidenum">
              <a:rPr lang="en-US" smtClean="0"/>
              <a:t>9</a:t>
            </a:fld>
            <a:endParaRPr lang="en-US"/>
          </a:p>
        </p:txBody>
      </p:sp>
    </p:spTree>
    <p:extLst>
      <p:ext uri="{BB962C8B-B14F-4D97-AF65-F5344CB8AC3E}">
        <p14:creationId xmlns:p14="http://schemas.microsoft.com/office/powerpoint/2010/main" val="425219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EF0F0-AA03-4783-B113-C88FCEBD5DC4}" type="slidenum">
              <a:rPr lang="en-US" smtClean="0"/>
              <a:t>10</a:t>
            </a:fld>
            <a:endParaRPr lang="en-US"/>
          </a:p>
        </p:txBody>
      </p:sp>
    </p:spTree>
    <p:extLst>
      <p:ext uri="{BB962C8B-B14F-4D97-AF65-F5344CB8AC3E}">
        <p14:creationId xmlns:p14="http://schemas.microsoft.com/office/powerpoint/2010/main" val="73955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165829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36351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164B61-9A2C-4C9F-A41D-F845FF57387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0401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FE706A5-B176-4147-9801-709C4CA71A81}"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75703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FE706A5-B176-4147-9801-709C4CA71A81}"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164B61-9A2C-4C9F-A41D-F845FF57387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474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FE706A5-B176-4147-9801-709C4CA71A81}"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215021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3239658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60842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96822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706A5-B176-4147-9801-709C4CA71A81}"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2122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706A5-B176-4147-9801-709C4CA71A81}"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00978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706A5-B176-4147-9801-709C4CA71A81}"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59595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E706A5-B176-4147-9801-709C4CA71A81}"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348406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706A5-B176-4147-9801-709C4CA71A81}"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53968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E706A5-B176-4147-9801-709C4CA71A81}"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222587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E706A5-B176-4147-9801-709C4CA71A81}"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164B61-9A2C-4C9F-A41D-F845FF573871}" type="slidenum">
              <a:rPr lang="en-US" smtClean="0"/>
              <a:t>‹#›</a:t>
            </a:fld>
            <a:endParaRPr lang="en-US"/>
          </a:p>
        </p:txBody>
      </p:sp>
    </p:spTree>
    <p:extLst>
      <p:ext uri="{BB962C8B-B14F-4D97-AF65-F5344CB8AC3E}">
        <p14:creationId xmlns:p14="http://schemas.microsoft.com/office/powerpoint/2010/main" val="73782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E706A5-B176-4147-9801-709C4CA71A81}" type="datetimeFigureOut">
              <a:rPr lang="en-US" smtClean="0"/>
              <a:t>10/16/2024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164B61-9A2C-4C9F-A41D-F845FF573871}" type="slidenum">
              <a:rPr lang="en-US" smtClean="0"/>
              <a:t>‹#›</a:t>
            </a:fld>
            <a:endParaRPr lang="en-US"/>
          </a:p>
        </p:txBody>
      </p:sp>
    </p:spTree>
    <p:extLst>
      <p:ext uri="{BB962C8B-B14F-4D97-AF65-F5344CB8AC3E}">
        <p14:creationId xmlns:p14="http://schemas.microsoft.com/office/powerpoint/2010/main" val="233870099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7715-7DA0-4423-8CA4-8CE0742A35F0}"/>
              </a:ext>
            </a:extLst>
          </p:cNvPr>
          <p:cNvSpPr>
            <a:spLocks noGrp="1"/>
          </p:cNvSpPr>
          <p:nvPr>
            <p:ph type="ctrTitle"/>
          </p:nvPr>
        </p:nvSpPr>
        <p:spPr/>
        <p:txBody>
          <a:bodyPr/>
          <a:lstStyle/>
          <a:p>
            <a:r>
              <a:rPr lang="en-US" dirty="0"/>
              <a:t>Mobile Phone Prices</a:t>
            </a:r>
          </a:p>
        </p:txBody>
      </p:sp>
      <p:sp>
        <p:nvSpPr>
          <p:cNvPr id="3" name="Subtitle 2">
            <a:extLst>
              <a:ext uri="{FF2B5EF4-FFF2-40B4-BE49-F238E27FC236}">
                <a16:creationId xmlns:a16="http://schemas.microsoft.com/office/drawing/2014/main" id="{6164534E-4783-41DA-ABB4-E9A63F1C0865}"/>
              </a:ext>
            </a:extLst>
          </p:cNvPr>
          <p:cNvSpPr>
            <a:spLocks noGrp="1"/>
          </p:cNvSpPr>
          <p:nvPr>
            <p:ph type="subTitle" idx="1"/>
          </p:nvPr>
        </p:nvSpPr>
        <p:spPr/>
        <p:txBody>
          <a:bodyPr>
            <a:normAutofit lnSpcReduction="10000"/>
          </a:bodyPr>
          <a:lstStyle/>
          <a:p>
            <a:r>
              <a:rPr lang="en-US" dirty="0"/>
              <a:t>Team member </a:t>
            </a:r>
          </a:p>
          <a:p>
            <a:r>
              <a:rPr lang="en-US" dirty="0"/>
              <a:t>Rupinder Singh</a:t>
            </a:r>
          </a:p>
          <a:p>
            <a:r>
              <a:rPr lang="en-US" dirty="0"/>
              <a:t>Sharvil gad </a:t>
            </a:r>
          </a:p>
        </p:txBody>
      </p:sp>
    </p:spTree>
    <p:extLst>
      <p:ext uri="{BB962C8B-B14F-4D97-AF65-F5344CB8AC3E}">
        <p14:creationId xmlns:p14="http://schemas.microsoft.com/office/powerpoint/2010/main" val="376826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9657-9F2F-4891-A7CB-F06E8DFC6163}"/>
              </a:ext>
            </a:extLst>
          </p:cNvPr>
          <p:cNvSpPr>
            <a:spLocks noGrp="1"/>
          </p:cNvSpPr>
          <p:nvPr>
            <p:ph type="title"/>
          </p:nvPr>
        </p:nvSpPr>
        <p:spPr/>
        <p:txBody>
          <a:bodyPr>
            <a:normAutofit/>
          </a:bodyPr>
          <a:lstStyle/>
          <a:p>
            <a:r>
              <a:rPr lang="en-US" b="1" dirty="0"/>
              <a:t>Recommendations</a:t>
            </a:r>
            <a:r>
              <a:rPr lang="en-US" dirty="0"/>
              <a:t>:</a:t>
            </a:r>
            <a:br>
              <a:rPr lang="en-US" dirty="0"/>
            </a:br>
            <a:endParaRPr lang="en-US" dirty="0"/>
          </a:p>
        </p:txBody>
      </p:sp>
      <p:sp>
        <p:nvSpPr>
          <p:cNvPr id="16" name="Rectangle 10">
            <a:extLst>
              <a:ext uri="{FF2B5EF4-FFF2-40B4-BE49-F238E27FC236}">
                <a16:creationId xmlns:a16="http://schemas.microsoft.com/office/drawing/2014/main" id="{B5066407-9B90-4DC6-B4D8-20ECECBFC599}"/>
              </a:ext>
            </a:extLst>
          </p:cNvPr>
          <p:cNvSpPr>
            <a:spLocks noGrp="1" noChangeArrowheads="1"/>
          </p:cNvSpPr>
          <p:nvPr>
            <p:ph idx="1"/>
          </p:nvPr>
        </p:nvSpPr>
        <p:spPr bwMode="auto">
          <a:xfrm>
            <a:off x="1468315" y="2070922"/>
            <a:ext cx="9255369"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Address multicollinearity</a:t>
            </a:r>
            <a:r>
              <a:rPr kumimoji="0" lang="en-US" altLang="en-US" sz="2000" b="0" i="0" u="none" strike="noStrike" cap="none" normalizeH="0" baseline="0" dirty="0">
                <a:ln>
                  <a:noFill/>
                </a:ln>
                <a:solidFill>
                  <a:schemeClr val="tx1"/>
                </a:solidFill>
                <a:effectLst/>
                <a:latin typeface="Arial" panose="020B0604020202020204" pitchFamily="34" charset="0"/>
              </a:rPr>
              <a:t>: Consider removing or combining highly correlated variables like weight and resolution to improve model stability.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Focus on key features</a:t>
            </a:r>
            <a:r>
              <a:rPr kumimoji="0" lang="en-US" altLang="en-US" sz="2000" b="0" i="0" u="none" strike="noStrike" cap="none" normalizeH="0" baseline="0" dirty="0">
                <a:ln>
                  <a:noFill/>
                </a:ln>
                <a:solidFill>
                  <a:schemeClr val="tx1"/>
                </a:solidFill>
                <a:effectLst/>
                <a:latin typeface="Arial" panose="020B0604020202020204" pitchFamily="34" charset="0"/>
              </a:rPr>
              <a:t>: Marketing efforts can highlight features such as display quality (PPI), processing power (CPU), memory, and battery life, as they significantly impact pricing.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Refine the model</a:t>
            </a:r>
            <a:r>
              <a:rPr kumimoji="0" lang="en-US" altLang="en-US" sz="2000" b="0" i="0" u="none" strike="noStrike" cap="none" normalizeH="0" baseline="0" dirty="0">
                <a:ln>
                  <a:noFill/>
                </a:ln>
                <a:solidFill>
                  <a:schemeClr val="tx1"/>
                </a:solidFill>
                <a:effectLst/>
                <a:latin typeface="Arial" panose="020B0604020202020204" pitchFamily="34" charset="0"/>
              </a:rPr>
              <a:t>: Since variables like weight and resolution are not statistically significant, simplifying the model could enhance performance and interpretability. </a:t>
            </a:r>
          </a:p>
        </p:txBody>
      </p:sp>
    </p:spTree>
    <p:extLst>
      <p:ext uri="{BB962C8B-B14F-4D97-AF65-F5344CB8AC3E}">
        <p14:creationId xmlns:p14="http://schemas.microsoft.com/office/powerpoint/2010/main" val="5372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BA63-66FF-4C17-A535-ADAE32F6BF6C}"/>
              </a:ext>
            </a:extLst>
          </p:cNvPr>
          <p:cNvSpPr>
            <a:spLocks noGrp="1"/>
          </p:cNvSpPr>
          <p:nvPr>
            <p:ph type="ctrTitle"/>
          </p:nvPr>
        </p:nvSpPr>
        <p:spPr/>
        <p:txBody>
          <a:bodyPr/>
          <a:lstStyle/>
          <a:p>
            <a:r>
              <a:rPr lang="en-US" dirty="0"/>
              <a:t>Thankyou </a:t>
            </a:r>
          </a:p>
        </p:txBody>
      </p:sp>
      <p:sp>
        <p:nvSpPr>
          <p:cNvPr id="3" name="Subtitle 2">
            <a:extLst>
              <a:ext uri="{FF2B5EF4-FFF2-40B4-BE49-F238E27FC236}">
                <a16:creationId xmlns:a16="http://schemas.microsoft.com/office/drawing/2014/main" id="{CA6144EB-2676-4D17-9088-2F3E2E942FE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5039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75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52C3-4A97-428C-B717-B32B2016FFF9}"/>
              </a:ext>
            </a:extLst>
          </p:cNvPr>
          <p:cNvSpPr>
            <a:spLocks noGrp="1"/>
          </p:cNvSpPr>
          <p:nvPr>
            <p:ph type="title"/>
          </p:nvPr>
        </p:nvSpPr>
        <p:spPr/>
        <p:txBody>
          <a:bodyPr/>
          <a:lstStyle/>
          <a:p>
            <a:r>
              <a:rPr lang="en-US" dirty="0"/>
              <a:t>Background story</a:t>
            </a:r>
          </a:p>
        </p:txBody>
      </p:sp>
      <p:sp>
        <p:nvSpPr>
          <p:cNvPr id="3" name="Content Placeholder 2">
            <a:extLst>
              <a:ext uri="{FF2B5EF4-FFF2-40B4-BE49-F238E27FC236}">
                <a16:creationId xmlns:a16="http://schemas.microsoft.com/office/drawing/2014/main" id="{0C2DF6F6-F9AB-419A-954B-E84207E24329}"/>
              </a:ext>
            </a:extLst>
          </p:cNvPr>
          <p:cNvSpPr>
            <a:spLocks noGrp="1"/>
          </p:cNvSpPr>
          <p:nvPr>
            <p:ph idx="1"/>
          </p:nvPr>
        </p:nvSpPr>
        <p:spPr/>
        <p:txBody>
          <a:bodyPr/>
          <a:lstStyle/>
          <a:p>
            <a:r>
              <a:rPr lang="en-US" dirty="0"/>
              <a:t>In today’s competitive mobile market, consumers are driven by price, features, and performance. This dataset allows us to explore how key cellphone features like price, camera quality, and battery life impact sales and customer demand.</a:t>
            </a:r>
          </a:p>
          <a:p>
            <a:pPr marL="0" indent="0">
              <a:buNone/>
            </a:pPr>
            <a:endParaRPr lang="en-US" dirty="0"/>
          </a:p>
          <a:p>
            <a:r>
              <a:rPr lang="en-US" dirty="0"/>
              <a:t>By analyzing these trends, we aim to uncover what drives consumer preferences, helping guide product development, marketing strategies, and customer targeting. This insight enables brands to better meet market demands and stay ahead in a rapidly changing tech landscape.</a:t>
            </a:r>
          </a:p>
          <a:p>
            <a:endParaRPr lang="en-US" dirty="0"/>
          </a:p>
        </p:txBody>
      </p:sp>
    </p:spTree>
    <p:extLst>
      <p:ext uri="{BB962C8B-B14F-4D97-AF65-F5344CB8AC3E}">
        <p14:creationId xmlns:p14="http://schemas.microsoft.com/office/powerpoint/2010/main" val="785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1064-7A55-4D2A-A402-423168ED630B}"/>
              </a:ext>
            </a:extLst>
          </p:cNvPr>
          <p:cNvSpPr>
            <a:spLocks noGrp="1"/>
          </p:cNvSpPr>
          <p:nvPr>
            <p:ph type="title"/>
          </p:nvPr>
        </p:nvSpPr>
        <p:spPr/>
        <p:txBody>
          <a:bodyPr/>
          <a:lstStyle/>
          <a:p>
            <a:r>
              <a:rPr lang="en-US" b="1" dirty="0"/>
              <a:t>Story Summary for the Presentation:</a:t>
            </a:r>
            <a:br>
              <a:rPr lang="en-US" b="1" dirty="0"/>
            </a:br>
            <a:endParaRPr lang="en-US" dirty="0"/>
          </a:p>
        </p:txBody>
      </p:sp>
      <p:sp>
        <p:nvSpPr>
          <p:cNvPr id="3" name="Content Placeholder 2">
            <a:extLst>
              <a:ext uri="{FF2B5EF4-FFF2-40B4-BE49-F238E27FC236}">
                <a16:creationId xmlns:a16="http://schemas.microsoft.com/office/drawing/2014/main" id="{A4E838E6-4CF5-4F6C-A00E-7A10B7A757D4}"/>
              </a:ext>
            </a:extLst>
          </p:cNvPr>
          <p:cNvSpPr>
            <a:spLocks noGrp="1"/>
          </p:cNvSpPr>
          <p:nvPr>
            <p:ph idx="1"/>
          </p:nvPr>
        </p:nvSpPr>
        <p:spPr/>
        <p:txBody>
          <a:bodyPr>
            <a:normAutofit/>
          </a:bodyPr>
          <a:lstStyle/>
          <a:p>
            <a:r>
              <a:rPr lang="en-US" dirty="0"/>
              <a:t>We're analyzing a dataset of cellphone models, focusing on price, camera quality, battery life, and sales.</a:t>
            </a:r>
          </a:p>
          <a:p>
            <a:endParaRPr lang="en-US" dirty="0"/>
          </a:p>
          <a:p>
            <a:r>
              <a:rPr lang="en-US" dirty="0"/>
              <a:t>While budget phones have lower prices, it's the models with premium features—high-end cameras and long battery life—that drive significant sales.</a:t>
            </a:r>
          </a:p>
          <a:p>
            <a:endParaRPr lang="en-US" dirty="0"/>
          </a:p>
          <a:p>
            <a:r>
              <a:rPr lang="en-US" dirty="0"/>
              <a:t>This shows that consumers are willing to pay more for high-quality features, guiding our strategy to focus on optimizing these key specifications to boost sales.</a:t>
            </a:r>
          </a:p>
        </p:txBody>
      </p:sp>
    </p:spTree>
    <p:extLst>
      <p:ext uri="{BB962C8B-B14F-4D97-AF65-F5344CB8AC3E}">
        <p14:creationId xmlns:p14="http://schemas.microsoft.com/office/powerpoint/2010/main" val="428404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CB41-7AE7-40AF-A579-19C99D80421F}"/>
              </a:ext>
            </a:extLst>
          </p:cNvPr>
          <p:cNvSpPr>
            <a:spLocks noGrp="1"/>
          </p:cNvSpPr>
          <p:nvPr>
            <p:ph type="title"/>
          </p:nvPr>
        </p:nvSpPr>
        <p:spPr/>
        <p:txBody>
          <a:bodyPr/>
          <a:lstStyle/>
          <a:p>
            <a:r>
              <a:rPr lang="en-US" dirty="0"/>
              <a:t>Summary Statistics</a:t>
            </a:r>
          </a:p>
        </p:txBody>
      </p:sp>
      <p:pic>
        <p:nvPicPr>
          <p:cNvPr id="4" name="Content Placeholder 3">
            <a:extLst>
              <a:ext uri="{FF2B5EF4-FFF2-40B4-BE49-F238E27FC236}">
                <a16:creationId xmlns:a16="http://schemas.microsoft.com/office/drawing/2014/main" id="{30528FB1-585A-4B78-9795-7E1640ACEC14}"/>
              </a:ext>
            </a:extLst>
          </p:cNvPr>
          <p:cNvPicPr>
            <a:picLocks noGrp="1" noChangeAspect="1"/>
          </p:cNvPicPr>
          <p:nvPr>
            <p:ph idx="1"/>
          </p:nvPr>
        </p:nvPicPr>
        <p:blipFill>
          <a:blip r:embed="rId3"/>
          <a:stretch>
            <a:fillRect/>
          </a:stretch>
        </p:blipFill>
        <p:spPr>
          <a:xfrm>
            <a:off x="2720008" y="1306374"/>
            <a:ext cx="6970566" cy="5199753"/>
          </a:xfrm>
          <a:prstGeom prst="rect">
            <a:avLst/>
          </a:prstGeom>
        </p:spPr>
      </p:pic>
    </p:spTree>
    <p:extLst>
      <p:ext uri="{BB962C8B-B14F-4D97-AF65-F5344CB8AC3E}">
        <p14:creationId xmlns:p14="http://schemas.microsoft.com/office/powerpoint/2010/main" val="334888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A7DD-7028-4D39-8F57-5EA077C55C81}"/>
              </a:ext>
            </a:extLst>
          </p:cNvPr>
          <p:cNvSpPr>
            <a:spLocks noGrp="1"/>
          </p:cNvSpPr>
          <p:nvPr>
            <p:ph type="title"/>
          </p:nvPr>
        </p:nvSpPr>
        <p:spPr/>
        <p:txBody>
          <a:bodyPr/>
          <a:lstStyle/>
          <a:p>
            <a:r>
              <a:rPr lang="en-US" dirty="0"/>
              <a:t>Boxplot of Price, Sale, battery</a:t>
            </a:r>
          </a:p>
        </p:txBody>
      </p:sp>
      <p:pic>
        <p:nvPicPr>
          <p:cNvPr id="4" name="Content Placeholder 3">
            <a:extLst>
              <a:ext uri="{FF2B5EF4-FFF2-40B4-BE49-F238E27FC236}">
                <a16:creationId xmlns:a16="http://schemas.microsoft.com/office/drawing/2014/main" id="{0F86AB49-68F6-472C-B945-784606961282}"/>
              </a:ext>
            </a:extLst>
          </p:cNvPr>
          <p:cNvPicPr>
            <a:picLocks noGrp="1" noChangeAspect="1"/>
          </p:cNvPicPr>
          <p:nvPr>
            <p:ph idx="1"/>
          </p:nvPr>
        </p:nvPicPr>
        <p:blipFill>
          <a:blip r:embed="rId3"/>
          <a:stretch>
            <a:fillRect/>
          </a:stretch>
        </p:blipFill>
        <p:spPr>
          <a:xfrm>
            <a:off x="3077308" y="1905000"/>
            <a:ext cx="3165230" cy="2419786"/>
          </a:xfrm>
          <a:prstGeom prst="rect">
            <a:avLst/>
          </a:prstGeom>
        </p:spPr>
      </p:pic>
      <p:pic>
        <p:nvPicPr>
          <p:cNvPr id="6" name="Picture 5">
            <a:extLst>
              <a:ext uri="{FF2B5EF4-FFF2-40B4-BE49-F238E27FC236}">
                <a16:creationId xmlns:a16="http://schemas.microsoft.com/office/drawing/2014/main" id="{05B8EAEE-00F4-40EE-BA22-965BDB515978}"/>
              </a:ext>
            </a:extLst>
          </p:cNvPr>
          <p:cNvPicPr>
            <a:picLocks noChangeAspect="1"/>
          </p:cNvPicPr>
          <p:nvPr/>
        </p:nvPicPr>
        <p:blipFill>
          <a:blip r:embed="rId4"/>
          <a:stretch>
            <a:fillRect/>
          </a:stretch>
        </p:blipFill>
        <p:spPr>
          <a:xfrm>
            <a:off x="5155856" y="4324786"/>
            <a:ext cx="3507672" cy="2338448"/>
          </a:xfrm>
          <a:prstGeom prst="rect">
            <a:avLst/>
          </a:prstGeom>
        </p:spPr>
      </p:pic>
      <p:pic>
        <p:nvPicPr>
          <p:cNvPr id="7" name="Picture 6">
            <a:extLst>
              <a:ext uri="{FF2B5EF4-FFF2-40B4-BE49-F238E27FC236}">
                <a16:creationId xmlns:a16="http://schemas.microsoft.com/office/drawing/2014/main" id="{C7D36F35-E1B2-4CD3-84DE-DAF1B5B9BE23}"/>
              </a:ext>
            </a:extLst>
          </p:cNvPr>
          <p:cNvPicPr>
            <a:picLocks noChangeAspect="1"/>
          </p:cNvPicPr>
          <p:nvPr/>
        </p:nvPicPr>
        <p:blipFill>
          <a:blip r:embed="rId5"/>
          <a:stretch>
            <a:fillRect/>
          </a:stretch>
        </p:blipFill>
        <p:spPr>
          <a:xfrm>
            <a:off x="7659444" y="1905000"/>
            <a:ext cx="3845168" cy="2563445"/>
          </a:xfrm>
          <a:prstGeom prst="rect">
            <a:avLst/>
          </a:prstGeom>
        </p:spPr>
      </p:pic>
    </p:spTree>
    <p:extLst>
      <p:ext uri="{BB962C8B-B14F-4D97-AF65-F5344CB8AC3E}">
        <p14:creationId xmlns:p14="http://schemas.microsoft.com/office/powerpoint/2010/main" val="249271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CEC7-CB1D-4367-A301-4BD0A3B011E2}"/>
              </a:ext>
            </a:extLst>
          </p:cNvPr>
          <p:cNvSpPr>
            <a:spLocks noGrp="1"/>
          </p:cNvSpPr>
          <p:nvPr>
            <p:ph type="title"/>
          </p:nvPr>
        </p:nvSpPr>
        <p:spPr>
          <a:xfrm>
            <a:off x="1371600" y="2655277"/>
            <a:ext cx="2919046" cy="896815"/>
          </a:xfrm>
        </p:spPr>
        <p:txBody>
          <a:bodyPr/>
          <a:lstStyle/>
          <a:p>
            <a:r>
              <a:rPr lang="en-US" dirty="0"/>
              <a:t>Correlation</a:t>
            </a:r>
          </a:p>
        </p:txBody>
      </p:sp>
      <p:pic>
        <p:nvPicPr>
          <p:cNvPr id="5" name="Picture 4">
            <a:extLst>
              <a:ext uri="{FF2B5EF4-FFF2-40B4-BE49-F238E27FC236}">
                <a16:creationId xmlns:a16="http://schemas.microsoft.com/office/drawing/2014/main" id="{DE4780D9-8F17-4CA9-9007-56639F9EC446}"/>
              </a:ext>
            </a:extLst>
          </p:cNvPr>
          <p:cNvPicPr>
            <a:picLocks noChangeAspect="1"/>
          </p:cNvPicPr>
          <p:nvPr/>
        </p:nvPicPr>
        <p:blipFill>
          <a:blip r:embed="rId3"/>
          <a:stretch>
            <a:fillRect/>
          </a:stretch>
        </p:blipFill>
        <p:spPr>
          <a:xfrm>
            <a:off x="4325815" y="1217"/>
            <a:ext cx="6494585" cy="6856783"/>
          </a:xfrm>
          <a:prstGeom prst="rect">
            <a:avLst/>
          </a:prstGeom>
        </p:spPr>
      </p:pic>
      <p:sp>
        <p:nvSpPr>
          <p:cNvPr id="7" name="Content Placeholder 6">
            <a:extLst>
              <a:ext uri="{FF2B5EF4-FFF2-40B4-BE49-F238E27FC236}">
                <a16:creationId xmlns:a16="http://schemas.microsoft.com/office/drawing/2014/main" id="{04F194E2-1579-43F9-9709-4AD45A477864}"/>
              </a:ext>
            </a:extLst>
          </p:cNvPr>
          <p:cNvSpPr>
            <a:spLocks noGrp="1"/>
          </p:cNvSpPr>
          <p:nvPr>
            <p:ph idx="1"/>
          </p:nvPr>
        </p:nvSpPr>
        <p:spPr>
          <a:xfrm flipH="1" flipV="1">
            <a:off x="-2039814" y="7702062"/>
            <a:ext cx="1090246" cy="650630"/>
          </a:xfrm>
        </p:spPr>
        <p:txBody>
          <a:bodyPr/>
          <a:lstStyle/>
          <a:p>
            <a:endParaRPr lang="en-US" dirty="0"/>
          </a:p>
        </p:txBody>
      </p:sp>
    </p:spTree>
    <p:extLst>
      <p:ext uri="{BB962C8B-B14F-4D97-AF65-F5344CB8AC3E}">
        <p14:creationId xmlns:p14="http://schemas.microsoft.com/office/powerpoint/2010/main" val="197621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BD49-6693-4352-9CD5-F8B3322AF9D9}"/>
              </a:ext>
            </a:extLst>
          </p:cNvPr>
          <p:cNvSpPr>
            <a:spLocks noGrp="1"/>
          </p:cNvSpPr>
          <p:nvPr>
            <p:ph type="title"/>
          </p:nvPr>
        </p:nvSpPr>
        <p:spPr>
          <a:xfrm>
            <a:off x="2592925" y="624110"/>
            <a:ext cx="8911687" cy="1280890"/>
          </a:xfrm>
        </p:spPr>
        <p:txBody>
          <a:bodyPr/>
          <a:lstStyle/>
          <a:p>
            <a:r>
              <a:rPr lang="en-US" b="1" dirty="0"/>
              <a:t>Scatterplot of Sale vs Price</a:t>
            </a:r>
            <a:endParaRPr lang="en-US" dirty="0"/>
          </a:p>
        </p:txBody>
      </p:sp>
      <p:pic>
        <p:nvPicPr>
          <p:cNvPr id="4" name="Content Placeholder 3">
            <a:extLst>
              <a:ext uri="{FF2B5EF4-FFF2-40B4-BE49-F238E27FC236}">
                <a16:creationId xmlns:a16="http://schemas.microsoft.com/office/drawing/2014/main" id="{8F721DAE-79D1-4A66-9176-DF2C78C5B1B6}"/>
              </a:ext>
            </a:extLst>
          </p:cNvPr>
          <p:cNvPicPr>
            <a:picLocks noGrp="1" noChangeAspect="1"/>
          </p:cNvPicPr>
          <p:nvPr>
            <p:ph idx="1"/>
          </p:nvPr>
        </p:nvPicPr>
        <p:blipFill>
          <a:blip r:embed="rId3"/>
          <a:stretch>
            <a:fillRect/>
          </a:stretch>
        </p:blipFill>
        <p:spPr>
          <a:xfrm>
            <a:off x="3107959" y="1867044"/>
            <a:ext cx="5486400" cy="3657600"/>
          </a:xfrm>
          <a:prstGeom prst="rect">
            <a:avLst/>
          </a:prstGeom>
        </p:spPr>
      </p:pic>
    </p:spTree>
    <p:extLst>
      <p:ext uri="{BB962C8B-B14F-4D97-AF65-F5344CB8AC3E}">
        <p14:creationId xmlns:p14="http://schemas.microsoft.com/office/powerpoint/2010/main" val="327119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847F-4403-48A5-B814-81853173BB40}"/>
              </a:ext>
            </a:extLst>
          </p:cNvPr>
          <p:cNvSpPr>
            <a:spLocks noGrp="1"/>
          </p:cNvSpPr>
          <p:nvPr>
            <p:ph type="title"/>
          </p:nvPr>
        </p:nvSpPr>
        <p:spPr/>
        <p:txBody>
          <a:bodyPr/>
          <a:lstStyle/>
          <a:p>
            <a:r>
              <a:rPr lang="en-US" b="1" dirty="0"/>
              <a:t>Hypothesis Testing</a:t>
            </a:r>
          </a:p>
        </p:txBody>
      </p:sp>
      <p:pic>
        <p:nvPicPr>
          <p:cNvPr id="4" name="Content Placeholder 3">
            <a:extLst>
              <a:ext uri="{FF2B5EF4-FFF2-40B4-BE49-F238E27FC236}">
                <a16:creationId xmlns:a16="http://schemas.microsoft.com/office/drawing/2014/main" id="{A506FD6D-B0C5-4436-B453-5E4FDA55DA7F}"/>
              </a:ext>
            </a:extLst>
          </p:cNvPr>
          <p:cNvPicPr>
            <a:picLocks noGrp="1" noChangeAspect="1"/>
          </p:cNvPicPr>
          <p:nvPr>
            <p:ph idx="1"/>
          </p:nvPr>
        </p:nvPicPr>
        <p:blipFill>
          <a:blip r:embed="rId3"/>
          <a:stretch>
            <a:fillRect/>
          </a:stretch>
        </p:blipFill>
        <p:spPr>
          <a:xfrm>
            <a:off x="2592925" y="2755410"/>
            <a:ext cx="3878213" cy="2669802"/>
          </a:xfrm>
          <a:prstGeom prst="rect">
            <a:avLst/>
          </a:prstGeom>
        </p:spPr>
      </p:pic>
      <p:pic>
        <p:nvPicPr>
          <p:cNvPr id="5" name="Picture 4">
            <a:extLst>
              <a:ext uri="{FF2B5EF4-FFF2-40B4-BE49-F238E27FC236}">
                <a16:creationId xmlns:a16="http://schemas.microsoft.com/office/drawing/2014/main" id="{851CE48B-F1E1-4EFF-ACC0-CC1299F2E157}"/>
              </a:ext>
            </a:extLst>
          </p:cNvPr>
          <p:cNvPicPr>
            <a:picLocks noChangeAspect="1"/>
          </p:cNvPicPr>
          <p:nvPr/>
        </p:nvPicPr>
        <p:blipFill>
          <a:blip r:embed="rId4"/>
          <a:stretch>
            <a:fillRect/>
          </a:stretch>
        </p:blipFill>
        <p:spPr>
          <a:xfrm>
            <a:off x="7225812" y="2755410"/>
            <a:ext cx="3623339" cy="2669802"/>
          </a:xfrm>
          <a:prstGeom prst="rect">
            <a:avLst/>
          </a:prstGeom>
        </p:spPr>
      </p:pic>
    </p:spTree>
    <p:extLst>
      <p:ext uri="{BB962C8B-B14F-4D97-AF65-F5344CB8AC3E}">
        <p14:creationId xmlns:p14="http://schemas.microsoft.com/office/powerpoint/2010/main" val="156064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B010-A437-48D5-BE70-F13A060043CA}"/>
              </a:ext>
            </a:extLst>
          </p:cNvPr>
          <p:cNvSpPr>
            <a:spLocks noGrp="1"/>
          </p:cNvSpPr>
          <p:nvPr>
            <p:ph type="title"/>
          </p:nvPr>
        </p:nvSpPr>
        <p:spPr/>
        <p:txBody>
          <a:bodyPr/>
          <a:lstStyle/>
          <a:p>
            <a:r>
              <a:rPr lang="en-US" dirty="0"/>
              <a:t>Regression Analysis</a:t>
            </a:r>
          </a:p>
        </p:txBody>
      </p:sp>
      <p:pic>
        <p:nvPicPr>
          <p:cNvPr id="4" name="Content Placeholder 3">
            <a:extLst>
              <a:ext uri="{FF2B5EF4-FFF2-40B4-BE49-F238E27FC236}">
                <a16:creationId xmlns:a16="http://schemas.microsoft.com/office/drawing/2014/main" id="{F761D43A-2A44-4862-A0DD-74EA845FFC16}"/>
              </a:ext>
            </a:extLst>
          </p:cNvPr>
          <p:cNvPicPr>
            <a:picLocks noGrp="1" noChangeAspect="1"/>
          </p:cNvPicPr>
          <p:nvPr>
            <p:ph idx="1"/>
          </p:nvPr>
        </p:nvPicPr>
        <p:blipFill>
          <a:blip r:embed="rId3"/>
          <a:stretch>
            <a:fillRect/>
          </a:stretch>
        </p:blipFill>
        <p:spPr>
          <a:xfrm>
            <a:off x="838200" y="2610993"/>
            <a:ext cx="4529657" cy="2019472"/>
          </a:xfrm>
          <a:prstGeom prst="rect">
            <a:avLst/>
          </a:prstGeom>
        </p:spPr>
      </p:pic>
      <p:pic>
        <p:nvPicPr>
          <p:cNvPr id="5" name="Picture 4">
            <a:extLst>
              <a:ext uri="{FF2B5EF4-FFF2-40B4-BE49-F238E27FC236}">
                <a16:creationId xmlns:a16="http://schemas.microsoft.com/office/drawing/2014/main" id="{A2A07941-AB5B-4966-AA52-4427B7AF23C8}"/>
              </a:ext>
            </a:extLst>
          </p:cNvPr>
          <p:cNvPicPr>
            <a:picLocks noChangeAspect="1"/>
          </p:cNvPicPr>
          <p:nvPr/>
        </p:nvPicPr>
        <p:blipFill>
          <a:blip r:embed="rId4"/>
          <a:stretch>
            <a:fillRect/>
          </a:stretch>
        </p:blipFill>
        <p:spPr>
          <a:xfrm>
            <a:off x="5720589" y="1568278"/>
            <a:ext cx="5280478" cy="5032956"/>
          </a:xfrm>
          <a:prstGeom prst="rect">
            <a:avLst/>
          </a:prstGeom>
        </p:spPr>
      </p:pic>
    </p:spTree>
    <p:extLst>
      <p:ext uri="{BB962C8B-B14F-4D97-AF65-F5344CB8AC3E}">
        <p14:creationId xmlns:p14="http://schemas.microsoft.com/office/powerpoint/2010/main" val="7379432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296</TotalTime>
  <Words>663</Words>
  <Application>Microsoft Office PowerPoint</Application>
  <PresentationFormat>Widescreen</PresentationFormat>
  <Paragraphs>54</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Mobile Phone Prices</vt:lpstr>
      <vt:lpstr>Background story</vt:lpstr>
      <vt:lpstr>Story Summary for the Presentation: </vt:lpstr>
      <vt:lpstr>Summary Statistics</vt:lpstr>
      <vt:lpstr>Boxplot of Price, Sale, battery</vt:lpstr>
      <vt:lpstr>Correlation</vt:lpstr>
      <vt:lpstr>Scatterplot of Sale vs Price</vt:lpstr>
      <vt:lpstr>Hypothesis Testing</vt:lpstr>
      <vt:lpstr>Regression Analysis</vt:lpstr>
      <vt:lpstr>Recommendations: </vt:lpstr>
      <vt:lpstr>Thankyou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26</cp:revision>
  <dcterms:created xsi:type="dcterms:W3CDTF">2024-10-09T04:48:07Z</dcterms:created>
  <dcterms:modified xsi:type="dcterms:W3CDTF">2024-10-16T16:06:54Z</dcterms:modified>
</cp:coreProperties>
</file>