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876" r:id="rId1"/>
  </p:sldMasterIdLst>
  <p:notesMasterIdLst>
    <p:notesMasterId r:id="rId19"/>
  </p:notesMasterIdLst>
  <p:handoutMasterIdLst>
    <p:handoutMasterId r:id="rId20"/>
  </p:handoutMasterIdLst>
  <p:sldIdLst>
    <p:sldId id="1057" r:id="rId2"/>
    <p:sldId id="768" r:id="rId3"/>
    <p:sldId id="1060" r:id="rId4"/>
    <p:sldId id="1059" r:id="rId5"/>
    <p:sldId id="1061" r:id="rId6"/>
    <p:sldId id="1063" r:id="rId7"/>
    <p:sldId id="1058" r:id="rId8"/>
    <p:sldId id="1064" r:id="rId9"/>
    <p:sldId id="1065" r:id="rId10"/>
    <p:sldId id="1066" r:id="rId11"/>
    <p:sldId id="1067" r:id="rId12"/>
    <p:sldId id="769" r:id="rId13"/>
    <p:sldId id="1062" r:id="rId14"/>
    <p:sldId id="770" r:id="rId15"/>
    <p:sldId id="771" r:id="rId16"/>
    <p:sldId id="773" r:id="rId17"/>
    <p:sldId id="357" r:id="rId18"/>
  </p:sldIdLst>
  <p:sldSz cx="9144000" cy="6858000" type="screen4x3"/>
  <p:notesSz cx="7315200" cy="9601200"/>
  <p:defaultTextStyle>
    <a:defPPr>
      <a:defRPr lang="en-US"/>
    </a:defPPr>
    <a:lvl1pPr algn="ctr" rtl="0" eaLnBrk="0" fontAlgn="base" hangingPunct="0">
      <a:spcBef>
        <a:spcPct val="0"/>
      </a:spcBef>
      <a:spcAft>
        <a:spcPct val="0"/>
      </a:spcAft>
      <a:defRPr sz="1200" kern="1200">
        <a:solidFill>
          <a:schemeClr val="tx1"/>
        </a:solidFill>
        <a:latin typeface="Arial" charset="0"/>
        <a:ea typeface="+mn-ea"/>
        <a:cs typeface="Arial" charset="0"/>
      </a:defRPr>
    </a:lvl1pPr>
    <a:lvl2pPr marL="457200" algn="ctr" rtl="0" eaLnBrk="0" fontAlgn="base" hangingPunct="0">
      <a:spcBef>
        <a:spcPct val="0"/>
      </a:spcBef>
      <a:spcAft>
        <a:spcPct val="0"/>
      </a:spcAft>
      <a:defRPr sz="1200" kern="1200">
        <a:solidFill>
          <a:schemeClr val="tx1"/>
        </a:solidFill>
        <a:latin typeface="Arial" charset="0"/>
        <a:ea typeface="+mn-ea"/>
        <a:cs typeface="Arial" charset="0"/>
      </a:defRPr>
    </a:lvl2pPr>
    <a:lvl3pPr marL="914400" algn="ctr" rtl="0" eaLnBrk="0" fontAlgn="base" hangingPunct="0">
      <a:spcBef>
        <a:spcPct val="0"/>
      </a:spcBef>
      <a:spcAft>
        <a:spcPct val="0"/>
      </a:spcAft>
      <a:defRPr sz="1200" kern="1200">
        <a:solidFill>
          <a:schemeClr val="tx1"/>
        </a:solidFill>
        <a:latin typeface="Arial" charset="0"/>
        <a:ea typeface="+mn-ea"/>
        <a:cs typeface="Arial" charset="0"/>
      </a:defRPr>
    </a:lvl3pPr>
    <a:lvl4pPr marL="1371600" algn="ctr" rtl="0" eaLnBrk="0" fontAlgn="base" hangingPunct="0">
      <a:spcBef>
        <a:spcPct val="0"/>
      </a:spcBef>
      <a:spcAft>
        <a:spcPct val="0"/>
      </a:spcAft>
      <a:defRPr sz="1200" kern="1200">
        <a:solidFill>
          <a:schemeClr val="tx1"/>
        </a:solidFill>
        <a:latin typeface="Arial" charset="0"/>
        <a:ea typeface="+mn-ea"/>
        <a:cs typeface="Arial" charset="0"/>
      </a:defRPr>
    </a:lvl4pPr>
    <a:lvl5pPr marL="1828800" algn="ctr" rtl="0" eaLnBrk="0" fontAlgn="base" hangingPunct="0">
      <a:spcBef>
        <a:spcPct val="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9"/>
    <a:srgbClr val="8668A9"/>
    <a:srgbClr val="9BBB59"/>
    <a:srgbClr val="E46C0A"/>
    <a:srgbClr val="A6A6A6"/>
    <a:srgbClr val="FFC000"/>
    <a:srgbClr val="D7E4BD"/>
    <a:srgbClr val="FDEADA"/>
    <a:srgbClr val="8064A2"/>
    <a:srgbClr val="6CB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831F5D-367A-405D-88FB-E684A1D7097F}" v="1" dt="2022-11-21T23:14:40.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700" autoAdjust="0"/>
  </p:normalViewPr>
  <p:slideViewPr>
    <p:cSldViewPr>
      <p:cViewPr varScale="1">
        <p:scale>
          <a:sx n="63" d="100"/>
          <a:sy n="63" d="100"/>
        </p:scale>
        <p:origin x="1404"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58"/>
    </p:cViewPr>
  </p:sorterViewPr>
  <p:notesViewPr>
    <p:cSldViewPr>
      <p:cViewPr varScale="1">
        <p:scale>
          <a:sx n="100" d="100"/>
          <a:sy n="100" d="100"/>
        </p:scale>
        <p:origin x="-3456"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92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eaLnBrk="1" hangingPunct="1">
              <a:defRPr>
                <a:latin typeface="Arial" charset="0"/>
                <a:cs typeface="Arial" charset="0"/>
              </a:defRPr>
            </a:lvl1pPr>
          </a:lstStyle>
          <a:p>
            <a:pPr>
              <a:defRPr/>
            </a:pPr>
            <a:endParaRPr lang="en-US"/>
          </a:p>
        </p:txBody>
      </p:sp>
      <p:sp>
        <p:nvSpPr>
          <p:cNvPr id="77926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a:latin typeface="Arial" charset="0"/>
                <a:cs typeface="Arial" charset="0"/>
              </a:defRPr>
            </a:lvl1pPr>
          </a:lstStyle>
          <a:p>
            <a:pPr>
              <a:defRPr/>
            </a:pPr>
            <a:endParaRPr lang="en-US"/>
          </a:p>
        </p:txBody>
      </p:sp>
      <p:sp>
        <p:nvSpPr>
          <p:cNvPr id="77926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eaLnBrk="1" hangingPunct="1">
              <a:defRPr>
                <a:latin typeface="Arial" charset="0"/>
                <a:cs typeface="Arial" charset="0"/>
              </a:defRPr>
            </a:lvl1pPr>
          </a:lstStyle>
          <a:p>
            <a:pPr>
              <a:defRPr/>
            </a:pPr>
            <a:endParaRPr lang="en-US"/>
          </a:p>
        </p:txBody>
      </p:sp>
      <p:sp>
        <p:nvSpPr>
          <p:cNvPr id="77926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a:latin typeface="Arial" charset="0"/>
                <a:cs typeface="Arial" charset="0"/>
              </a:defRPr>
            </a:lvl1pPr>
          </a:lstStyle>
          <a:p>
            <a:pPr>
              <a:defRPr/>
            </a:pPr>
            <a:fld id="{942EE66B-EB79-43AE-86DB-A83283638C42}" type="slidenum">
              <a:rPr lang="en-US"/>
              <a:pPr>
                <a:defRPr/>
              </a:pPr>
              <a:t>‹#›</a:t>
            </a:fld>
            <a:endParaRPr lang="en-US"/>
          </a:p>
        </p:txBody>
      </p:sp>
    </p:spTree>
    <p:extLst>
      <p:ext uri="{BB962C8B-B14F-4D97-AF65-F5344CB8AC3E}">
        <p14:creationId xmlns:p14="http://schemas.microsoft.com/office/powerpoint/2010/main" val="3016792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eaLnBrk="1" hangingPunct="1">
              <a:defRPr>
                <a:latin typeface="Arial" charset="0"/>
                <a:cs typeface="Arial" charset="0"/>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eaLnBrk="1" hangingPunct="1">
              <a:defRPr>
                <a:latin typeface="Arial" charset="0"/>
                <a:cs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a:latin typeface="Arial" charset="0"/>
                <a:cs typeface="Arial" charset="0"/>
              </a:defRPr>
            </a:lvl1pPr>
          </a:lstStyle>
          <a:p>
            <a:pPr>
              <a:defRPr/>
            </a:pPr>
            <a:fld id="{CC6CCFCD-945B-42DC-B2E3-C7B039321C81}" type="slidenum">
              <a:rPr lang="en-US"/>
              <a:pPr>
                <a:defRPr/>
              </a:pPr>
              <a:t>‹#›</a:t>
            </a:fld>
            <a:endParaRPr lang="en-US"/>
          </a:p>
        </p:txBody>
      </p:sp>
    </p:spTree>
    <p:extLst>
      <p:ext uri="{BB962C8B-B14F-4D97-AF65-F5344CB8AC3E}">
        <p14:creationId xmlns:p14="http://schemas.microsoft.com/office/powerpoint/2010/main" val="12732288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ctr" eaLnBrk="0" fontAlgn="base" hangingPunct="0">
              <a:spcBef>
                <a:spcPct val="0"/>
              </a:spcBef>
              <a:spcAft>
                <a:spcPct val="0"/>
              </a:spcAft>
              <a:defRPr sz="1200">
                <a:solidFill>
                  <a:schemeClr val="tx1"/>
                </a:solidFill>
                <a:latin typeface="Arial" charset="0"/>
                <a:cs typeface="Arial" charset="0"/>
              </a:defRPr>
            </a:lvl6pPr>
            <a:lvl7pPr marL="2971800" indent="-228600" algn="ctr" eaLnBrk="0" fontAlgn="base" hangingPunct="0">
              <a:spcBef>
                <a:spcPct val="0"/>
              </a:spcBef>
              <a:spcAft>
                <a:spcPct val="0"/>
              </a:spcAft>
              <a:defRPr sz="1200">
                <a:solidFill>
                  <a:schemeClr val="tx1"/>
                </a:solidFill>
                <a:latin typeface="Arial" charset="0"/>
                <a:cs typeface="Arial" charset="0"/>
              </a:defRPr>
            </a:lvl7pPr>
            <a:lvl8pPr marL="3429000" indent="-228600" algn="ctr" eaLnBrk="0" fontAlgn="base" hangingPunct="0">
              <a:spcBef>
                <a:spcPct val="0"/>
              </a:spcBef>
              <a:spcAft>
                <a:spcPct val="0"/>
              </a:spcAft>
              <a:defRPr sz="1200">
                <a:solidFill>
                  <a:schemeClr val="tx1"/>
                </a:solidFill>
                <a:latin typeface="Arial" charset="0"/>
                <a:cs typeface="Arial" charset="0"/>
              </a:defRPr>
            </a:lvl8pPr>
            <a:lvl9pPr marL="3886200" indent="-228600" algn="ctr" eaLnBrk="0" fontAlgn="base" hangingPunct="0">
              <a:spcBef>
                <a:spcPct val="0"/>
              </a:spcBef>
              <a:spcAft>
                <a:spcPct val="0"/>
              </a:spcAft>
              <a:defRPr sz="1200">
                <a:solidFill>
                  <a:schemeClr val="tx1"/>
                </a:solidFill>
                <a:latin typeface="Arial" charset="0"/>
                <a:cs typeface="Arial" charset="0"/>
              </a:defRPr>
            </a:lvl9pPr>
          </a:lstStyle>
          <a:p>
            <a:fld id="{346243A0-9035-494D-A495-743FCEA61E63}" type="slidenum">
              <a:rPr lang="en-US" smtClean="0"/>
              <a:pPr/>
              <a:t>1</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45934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p:txBody>
      </p:sp>
      <p:sp>
        <p:nvSpPr>
          <p:cNvPr id="15364" name="Slide Number Placeholder 3"/>
          <p:cNvSpPr>
            <a:spLocks noGrp="1"/>
          </p:cNvSpPr>
          <p:nvPr>
            <p:ph type="sldNum" sz="quarter" idx="5"/>
          </p:nvPr>
        </p:nvSpPr>
        <p:spPr bwMode="auto">
          <a:noFill/>
          <a:ln>
            <a:miter lim="800000"/>
            <a:headEnd/>
            <a:tailEnd/>
          </a:ln>
        </p:spPr>
        <p:txBody>
          <a:bodyPr/>
          <a:lstStyle/>
          <a:p>
            <a:fld id="{4DC37383-7934-4E44-8215-D19AE2F420F9}" type="slidenum">
              <a:rPr lang="en-US" smtClean="0">
                <a:cs typeface="Times New Roman" pitchFamily="18" charset="0"/>
              </a:rPr>
              <a:pPr/>
              <a:t>2</a:t>
            </a:fld>
            <a:endParaRPr lang="en-US" dirty="0">
              <a:cs typeface="Times New Roman" pitchFamily="18" charset="0"/>
            </a:endParaRPr>
          </a:p>
        </p:txBody>
      </p:sp>
    </p:spTree>
    <p:extLst>
      <p:ext uri="{BB962C8B-B14F-4D97-AF65-F5344CB8AC3E}">
        <p14:creationId xmlns:p14="http://schemas.microsoft.com/office/powerpoint/2010/main" val="320179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p:txBody>
      </p:sp>
      <p:sp>
        <p:nvSpPr>
          <p:cNvPr id="15364" name="Slide Number Placeholder 3"/>
          <p:cNvSpPr>
            <a:spLocks noGrp="1"/>
          </p:cNvSpPr>
          <p:nvPr>
            <p:ph type="sldNum" sz="quarter" idx="5"/>
          </p:nvPr>
        </p:nvSpPr>
        <p:spPr bwMode="auto">
          <a:noFill/>
          <a:ln>
            <a:miter lim="800000"/>
            <a:headEnd/>
            <a:tailEnd/>
          </a:ln>
        </p:spPr>
        <p:txBody>
          <a:bodyPr/>
          <a:lstStyle/>
          <a:p>
            <a:fld id="{4DC37383-7934-4E44-8215-D19AE2F420F9}" type="slidenum">
              <a:rPr lang="en-US" smtClean="0">
                <a:cs typeface="Times New Roman" pitchFamily="18" charset="0"/>
              </a:rPr>
              <a:pPr/>
              <a:t>4</a:t>
            </a:fld>
            <a:endParaRPr lang="en-US" dirty="0">
              <a:cs typeface="Times New Roman" pitchFamily="18" charset="0"/>
            </a:endParaRPr>
          </a:p>
        </p:txBody>
      </p:sp>
    </p:spTree>
    <p:extLst>
      <p:ext uri="{BB962C8B-B14F-4D97-AF65-F5344CB8AC3E}">
        <p14:creationId xmlns:p14="http://schemas.microsoft.com/office/powerpoint/2010/main" val="3783800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p:txBody>
      </p:sp>
      <p:sp>
        <p:nvSpPr>
          <p:cNvPr id="15364" name="Slide Number Placeholder 3"/>
          <p:cNvSpPr>
            <a:spLocks noGrp="1"/>
          </p:cNvSpPr>
          <p:nvPr>
            <p:ph type="sldNum" sz="quarter" idx="5"/>
          </p:nvPr>
        </p:nvSpPr>
        <p:spPr bwMode="auto">
          <a:noFill/>
          <a:ln>
            <a:miter lim="800000"/>
            <a:headEnd/>
            <a:tailEnd/>
          </a:ln>
        </p:spPr>
        <p:txBody>
          <a:bodyPr/>
          <a:lstStyle/>
          <a:p>
            <a:fld id="{4DC37383-7934-4E44-8215-D19AE2F420F9}" type="slidenum">
              <a:rPr lang="en-US" smtClean="0">
                <a:cs typeface="Times New Roman" pitchFamily="18" charset="0"/>
              </a:rPr>
              <a:pPr/>
              <a:t>7</a:t>
            </a:fld>
            <a:endParaRPr lang="en-US" dirty="0">
              <a:cs typeface="Times New Roman" pitchFamily="18" charset="0"/>
            </a:endParaRPr>
          </a:p>
        </p:txBody>
      </p:sp>
    </p:spTree>
    <p:extLst>
      <p:ext uri="{BB962C8B-B14F-4D97-AF65-F5344CB8AC3E}">
        <p14:creationId xmlns:p14="http://schemas.microsoft.com/office/powerpoint/2010/main" val="769868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p:txBody>
      </p:sp>
      <p:sp>
        <p:nvSpPr>
          <p:cNvPr id="15364" name="Slide Number Placeholder 3"/>
          <p:cNvSpPr>
            <a:spLocks noGrp="1"/>
          </p:cNvSpPr>
          <p:nvPr>
            <p:ph type="sldNum" sz="quarter" idx="5"/>
          </p:nvPr>
        </p:nvSpPr>
        <p:spPr bwMode="auto">
          <a:noFill/>
          <a:ln>
            <a:miter lim="800000"/>
            <a:headEnd/>
            <a:tailEnd/>
          </a:ln>
        </p:spPr>
        <p:txBody>
          <a:bodyPr/>
          <a:lstStyle/>
          <a:p>
            <a:fld id="{4DC37383-7934-4E44-8215-D19AE2F420F9}" type="slidenum">
              <a:rPr lang="en-US" smtClean="0">
                <a:cs typeface="Times New Roman" pitchFamily="18" charset="0"/>
              </a:rPr>
              <a:pPr/>
              <a:t>12</a:t>
            </a:fld>
            <a:endParaRPr lang="en-US" dirty="0">
              <a:cs typeface="Times New Roman" pitchFamily="18" charset="0"/>
            </a:endParaRPr>
          </a:p>
        </p:txBody>
      </p:sp>
    </p:spTree>
    <p:extLst>
      <p:ext uri="{BB962C8B-B14F-4D97-AF65-F5344CB8AC3E}">
        <p14:creationId xmlns:p14="http://schemas.microsoft.com/office/powerpoint/2010/main" val="3018176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p:txBody>
      </p:sp>
      <p:sp>
        <p:nvSpPr>
          <p:cNvPr id="15364" name="Slide Number Placeholder 3"/>
          <p:cNvSpPr>
            <a:spLocks noGrp="1"/>
          </p:cNvSpPr>
          <p:nvPr>
            <p:ph type="sldNum" sz="quarter" idx="5"/>
          </p:nvPr>
        </p:nvSpPr>
        <p:spPr bwMode="auto">
          <a:noFill/>
          <a:ln>
            <a:miter lim="800000"/>
            <a:headEnd/>
            <a:tailEnd/>
          </a:ln>
        </p:spPr>
        <p:txBody>
          <a:bodyPr/>
          <a:lstStyle/>
          <a:p>
            <a:fld id="{4DC37383-7934-4E44-8215-D19AE2F420F9}" type="slidenum">
              <a:rPr lang="en-US" smtClean="0">
                <a:cs typeface="Times New Roman" pitchFamily="18" charset="0"/>
              </a:rPr>
              <a:pPr/>
              <a:t>14</a:t>
            </a:fld>
            <a:endParaRPr lang="en-US" dirty="0">
              <a:cs typeface="Times New Roman" pitchFamily="18" charset="0"/>
            </a:endParaRPr>
          </a:p>
        </p:txBody>
      </p:sp>
    </p:spTree>
    <p:extLst>
      <p:ext uri="{BB962C8B-B14F-4D97-AF65-F5344CB8AC3E}">
        <p14:creationId xmlns:p14="http://schemas.microsoft.com/office/powerpoint/2010/main" val="2659670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p:txBody>
      </p:sp>
      <p:sp>
        <p:nvSpPr>
          <p:cNvPr id="15364" name="Slide Number Placeholder 3"/>
          <p:cNvSpPr>
            <a:spLocks noGrp="1"/>
          </p:cNvSpPr>
          <p:nvPr>
            <p:ph type="sldNum" sz="quarter" idx="5"/>
          </p:nvPr>
        </p:nvSpPr>
        <p:spPr bwMode="auto">
          <a:noFill/>
          <a:ln>
            <a:miter lim="800000"/>
            <a:headEnd/>
            <a:tailEnd/>
          </a:ln>
        </p:spPr>
        <p:txBody>
          <a:bodyPr/>
          <a:lstStyle/>
          <a:p>
            <a:fld id="{4DC37383-7934-4E44-8215-D19AE2F420F9}" type="slidenum">
              <a:rPr lang="en-US" smtClean="0">
                <a:cs typeface="Times New Roman" pitchFamily="18" charset="0"/>
              </a:rPr>
              <a:pPr/>
              <a:t>15</a:t>
            </a:fld>
            <a:endParaRPr lang="en-US" dirty="0">
              <a:cs typeface="Times New Roman" pitchFamily="18" charset="0"/>
            </a:endParaRPr>
          </a:p>
        </p:txBody>
      </p:sp>
    </p:spTree>
    <p:extLst>
      <p:ext uri="{BB962C8B-B14F-4D97-AF65-F5344CB8AC3E}">
        <p14:creationId xmlns:p14="http://schemas.microsoft.com/office/powerpoint/2010/main" val="3294821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34" charset="-128"/>
            </a:endParaRPr>
          </a:p>
        </p:txBody>
      </p:sp>
      <p:sp>
        <p:nvSpPr>
          <p:cNvPr id="15364" name="Slide Number Placeholder 3"/>
          <p:cNvSpPr>
            <a:spLocks noGrp="1"/>
          </p:cNvSpPr>
          <p:nvPr>
            <p:ph type="sldNum" sz="quarter" idx="5"/>
          </p:nvPr>
        </p:nvSpPr>
        <p:spPr bwMode="auto">
          <a:noFill/>
          <a:ln>
            <a:miter lim="800000"/>
            <a:headEnd/>
            <a:tailEnd/>
          </a:ln>
        </p:spPr>
        <p:txBody>
          <a:bodyPr/>
          <a:lstStyle/>
          <a:p>
            <a:fld id="{4DC37383-7934-4E44-8215-D19AE2F420F9}" type="slidenum">
              <a:rPr lang="en-US" smtClean="0">
                <a:cs typeface="Times New Roman" pitchFamily="18" charset="0"/>
              </a:rPr>
              <a:pPr/>
              <a:t>16</a:t>
            </a:fld>
            <a:endParaRPr lang="en-US" dirty="0">
              <a:cs typeface="Times New Roman" pitchFamily="18" charset="0"/>
            </a:endParaRPr>
          </a:p>
        </p:txBody>
      </p:sp>
    </p:spTree>
    <p:extLst>
      <p:ext uri="{BB962C8B-B14F-4D97-AF65-F5344CB8AC3E}">
        <p14:creationId xmlns:p14="http://schemas.microsoft.com/office/powerpoint/2010/main" val="4246563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95400"/>
            <a:ext cx="7772400" cy="1470025"/>
          </a:xfrm>
        </p:spPr>
        <p:txBody>
          <a:bodyPr/>
          <a:lstStyle>
            <a:lvl1pPr>
              <a:defRPr>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1371600" y="3505200"/>
            <a:ext cx="6400800" cy="2133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Fall 2022</a:t>
            </a:r>
            <a:endParaRPr lang="en-US" dirty="0"/>
          </a:p>
        </p:txBody>
      </p:sp>
      <p:sp>
        <p:nvSpPr>
          <p:cNvPr id="5" name="Footer Placeholder 4"/>
          <p:cNvSpPr>
            <a:spLocks noGrp="1"/>
          </p:cNvSpPr>
          <p:nvPr>
            <p:ph type="ftr" sz="quarter" idx="11"/>
          </p:nvPr>
        </p:nvSpPr>
        <p:spPr/>
        <p:txBody>
          <a:bodyPr/>
          <a:lstStyle/>
          <a:p>
            <a:r>
              <a:rPr lang="en-US"/>
              <a:t>CSE5330: &lt;Insert TeamID&gt;</a:t>
            </a:r>
          </a:p>
        </p:txBody>
      </p:sp>
      <p:sp>
        <p:nvSpPr>
          <p:cNvPr id="6" name="Slide Number Placeholder 5"/>
          <p:cNvSpPr>
            <a:spLocks noGrp="1"/>
          </p:cNvSpPr>
          <p:nvPr>
            <p:ph type="sldNum" sz="quarter" idx="12"/>
          </p:nvPr>
        </p:nvSpPr>
        <p:spPr/>
        <p:txBody>
          <a:bodyPr/>
          <a:lstStyle/>
          <a:p>
            <a:fld id="{9E706BD9-F2AE-4A2B-9DCA-446C6D03248B}" type="slidenum">
              <a:rPr lang="en-US" smtClean="0"/>
              <a:t>‹#›</a:t>
            </a:fld>
            <a:endParaRPr lang="en-US"/>
          </a:p>
        </p:txBody>
      </p:sp>
      <p:pic>
        <p:nvPicPr>
          <p:cNvPr id="1026" name="Picture 2" descr="F:\UTA\ITLab\Logos\options\7_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53400" y="84138"/>
            <a:ext cx="914400" cy="7537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B501978-9405-4000-9584-DBA715F5400B}"/>
              </a:ext>
            </a:extLst>
          </p:cNvPr>
          <p:cNvPicPr>
            <a:picLocks noChangeAspect="1"/>
          </p:cNvPicPr>
          <p:nvPr userDrawn="1"/>
        </p:nvPicPr>
        <p:blipFill rotWithShape="1">
          <a:blip r:embed="rId3"/>
          <a:srcRect t="30000" b="36000"/>
          <a:stretch/>
        </p:blipFill>
        <p:spPr>
          <a:xfrm>
            <a:off x="9238" y="0"/>
            <a:ext cx="2464359" cy="837882"/>
          </a:xfrm>
          <a:prstGeom prst="rect">
            <a:avLst/>
          </a:prstGeom>
        </p:spPr>
      </p:pic>
    </p:spTree>
    <p:extLst>
      <p:ext uri="{BB962C8B-B14F-4D97-AF65-F5344CB8AC3E}">
        <p14:creationId xmlns:p14="http://schemas.microsoft.com/office/powerpoint/2010/main" val="331230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Fall 2022</a:t>
            </a:r>
          </a:p>
        </p:txBody>
      </p:sp>
      <p:sp>
        <p:nvSpPr>
          <p:cNvPr id="5" name="Footer Placeholder 4"/>
          <p:cNvSpPr>
            <a:spLocks noGrp="1"/>
          </p:cNvSpPr>
          <p:nvPr>
            <p:ph type="ftr" sz="quarter" idx="11"/>
          </p:nvPr>
        </p:nvSpPr>
        <p:spPr/>
        <p:txBody>
          <a:bodyPr/>
          <a:lstStyle/>
          <a:p>
            <a:r>
              <a:rPr lang="en-US"/>
              <a:t>CSE5330: &lt;Insert TeamID&gt;</a:t>
            </a:r>
          </a:p>
        </p:txBody>
      </p:sp>
      <p:sp>
        <p:nvSpPr>
          <p:cNvPr id="6" name="Slide Number Placeholder 5"/>
          <p:cNvSpPr>
            <a:spLocks noGrp="1"/>
          </p:cNvSpPr>
          <p:nvPr>
            <p:ph type="sldNum" sz="quarter" idx="12"/>
          </p:nvPr>
        </p:nvSpPr>
        <p:spPr/>
        <p:txBody>
          <a:bodyPr/>
          <a:lstStyle/>
          <a:p>
            <a:fld id="{9E706BD9-F2AE-4A2B-9DCA-446C6D03248B}" type="slidenum">
              <a:rPr lang="en-US" smtClean="0"/>
              <a:t>‹#›</a:t>
            </a:fld>
            <a:endParaRPr lang="en-US"/>
          </a:p>
        </p:txBody>
      </p:sp>
      <p:pic>
        <p:nvPicPr>
          <p:cNvPr id="2050" name="Picture 2" descr="F:\UTA\ITLab\Logos\options\7_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72200" y="6271083"/>
            <a:ext cx="633810" cy="442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niversity of Texas at Arlington - FIRE">
            <a:extLst>
              <a:ext uri="{FF2B5EF4-FFF2-40B4-BE49-F238E27FC236}">
                <a16:creationId xmlns:a16="http://schemas.microsoft.com/office/drawing/2014/main" id="{931CD661-C551-481A-A588-6DFEF9D69233}"/>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32000" r="58000" b="36000"/>
          <a:stretch/>
        </p:blipFill>
        <p:spPr bwMode="auto">
          <a:xfrm>
            <a:off x="2291569" y="6271083"/>
            <a:ext cx="680231" cy="51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50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Fall 2022</a:t>
            </a:r>
          </a:p>
        </p:txBody>
      </p:sp>
      <p:sp>
        <p:nvSpPr>
          <p:cNvPr id="6" name="Footer Placeholder 5"/>
          <p:cNvSpPr>
            <a:spLocks noGrp="1"/>
          </p:cNvSpPr>
          <p:nvPr>
            <p:ph type="ftr" sz="quarter" idx="11"/>
          </p:nvPr>
        </p:nvSpPr>
        <p:spPr/>
        <p:txBody>
          <a:bodyPr/>
          <a:lstStyle/>
          <a:p>
            <a:r>
              <a:rPr lang="en-US"/>
              <a:t>CSE5330: &lt;Insert TeamID&gt;</a:t>
            </a:r>
          </a:p>
        </p:txBody>
      </p:sp>
      <p:sp>
        <p:nvSpPr>
          <p:cNvPr id="7" name="Slide Number Placeholder 6"/>
          <p:cNvSpPr>
            <a:spLocks noGrp="1"/>
          </p:cNvSpPr>
          <p:nvPr>
            <p:ph type="sldNum" sz="quarter" idx="12"/>
          </p:nvPr>
        </p:nvSpPr>
        <p:spPr/>
        <p:txBody>
          <a:bodyPr/>
          <a:lstStyle/>
          <a:p>
            <a:fld id="{9E706BD9-F2AE-4A2B-9DCA-446C6D03248B}" type="slidenum">
              <a:rPr lang="en-US" smtClean="0"/>
              <a:t>‹#›</a:t>
            </a:fld>
            <a:endParaRPr lang="en-US"/>
          </a:p>
        </p:txBody>
      </p:sp>
      <p:pic>
        <p:nvPicPr>
          <p:cNvPr id="8" name="Picture 2" descr="F:\UTA\ITLab\Logos\options\7_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72200" y="6271083"/>
            <a:ext cx="633810" cy="442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Texas at Arlington - FIRE">
            <a:extLst>
              <a:ext uri="{FF2B5EF4-FFF2-40B4-BE49-F238E27FC236}">
                <a16:creationId xmlns:a16="http://schemas.microsoft.com/office/drawing/2014/main" id="{84C38B9D-D918-44E5-AA6F-4B77D1FF9273}"/>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32000" r="58000" b="36000"/>
          <a:stretch/>
        </p:blipFill>
        <p:spPr bwMode="auto">
          <a:xfrm>
            <a:off x="2291569" y="6271083"/>
            <a:ext cx="680231" cy="51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22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Fall 2022</a:t>
            </a:r>
          </a:p>
        </p:txBody>
      </p:sp>
      <p:sp>
        <p:nvSpPr>
          <p:cNvPr id="4" name="Footer Placeholder 3"/>
          <p:cNvSpPr>
            <a:spLocks noGrp="1"/>
          </p:cNvSpPr>
          <p:nvPr>
            <p:ph type="ftr" sz="quarter" idx="11"/>
          </p:nvPr>
        </p:nvSpPr>
        <p:spPr/>
        <p:txBody>
          <a:bodyPr/>
          <a:lstStyle/>
          <a:p>
            <a:r>
              <a:rPr lang="en-US"/>
              <a:t>CSE5330: &lt;Insert TeamID&gt;</a:t>
            </a:r>
          </a:p>
        </p:txBody>
      </p:sp>
      <p:sp>
        <p:nvSpPr>
          <p:cNvPr id="5" name="Slide Number Placeholder 4"/>
          <p:cNvSpPr>
            <a:spLocks noGrp="1"/>
          </p:cNvSpPr>
          <p:nvPr>
            <p:ph type="sldNum" sz="quarter" idx="12"/>
          </p:nvPr>
        </p:nvSpPr>
        <p:spPr/>
        <p:txBody>
          <a:bodyPr/>
          <a:lstStyle/>
          <a:p>
            <a:fld id="{9E706BD9-F2AE-4A2B-9DCA-446C6D03248B}" type="slidenum">
              <a:rPr lang="en-US" smtClean="0"/>
              <a:t>‹#›</a:t>
            </a:fld>
            <a:endParaRPr lang="en-US"/>
          </a:p>
        </p:txBody>
      </p:sp>
      <p:pic>
        <p:nvPicPr>
          <p:cNvPr id="6" name="Picture 2" descr="F:\UTA\ITLab\Logos\options\7_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72200" y="6271083"/>
            <a:ext cx="633810" cy="4420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University of Texas at Arlington - FIRE">
            <a:extLst>
              <a:ext uri="{FF2B5EF4-FFF2-40B4-BE49-F238E27FC236}">
                <a16:creationId xmlns:a16="http://schemas.microsoft.com/office/drawing/2014/main" id="{11424CAC-87EC-4195-B472-970B1078F220}"/>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32000" r="58000" b="36000"/>
          <a:stretch/>
        </p:blipFill>
        <p:spPr bwMode="auto">
          <a:xfrm>
            <a:off x="2291569" y="6271083"/>
            <a:ext cx="680231" cy="51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1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2022</a:t>
            </a:r>
          </a:p>
        </p:txBody>
      </p:sp>
      <p:sp>
        <p:nvSpPr>
          <p:cNvPr id="3" name="Footer Placeholder 2"/>
          <p:cNvSpPr>
            <a:spLocks noGrp="1"/>
          </p:cNvSpPr>
          <p:nvPr>
            <p:ph type="ftr" sz="quarter" idx="11"/>
          </p:nvPr>
        </p:nvSpPr>
        <p:spPr/>
        <p:txBody>
          <a:bodyPr/>
          <a:lstStyle/>
          <a:p>
            <a:r>
              <a:rPr lang="en-US"/>
              <a:t>CSE5330: &lt;Insert TeamID&gt;</a:t>
            </a:r>
          </a:p>
        </p:txBody>
      </p:sp>
      <p:sp>
        <p:nvSpPr>
          <p:cNvPr id="4" name="Slide Number Placeholder 3"/>
          <p:cNvSpPr>
            <a:spLocks noGrp="1"/>
          </p:cNvSpPr>
          <p:nvPr>
            <p:ph type="sldNum" sz="quarter" idx="12"/>
          </p:nvPr>
        </p:nvSpPr>
        <p:spPr/>
        <p:txBody>
          <a:bodyPr/>
          <a:lstStyle/>
          <a:p>
            <a:fld id="{9E706BD9-F2AE-4A2B-9DCA-446C6D03248B}" type="slidenum">
              <a:rPr lang="en-US" smtClean="0"/>
              <a:t>‹#›</a:t>
            </a:fld>
            <a:endParaRPr lang="en-US"/>
          </a:p>
        </p:txBody>
      </p:sp>
      <p:pic>
        <p:nvPicPr>
          <p:cNvPr id="5" name="Picture 2" descr="F:\UTA\ITLab\Logos\options\7_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72200" y="6271083"/>
            <a:ext cx="633810" cy="442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niversity of Texas at Arlington - FIRE">
            <a:extLst>
              <a:ext uri="{FF2B5EF4-FFF2-40B4-BE49-F238E27FC236}">
                <a16:creationId xmlns:a16="http://schemas.microsoft.com/office/drawing/2014/main" id="{AA6C0F72-2EF0-4D88-BF20-710E791D5418}"/>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32000" r="58000" b="36000"/>
          <a:stretch/>
        </p:blipFill>
        <p:spPr bwMode="auto">
          <a:xfrm>
            <a:off x="2291569" y="6271083"/>
            <a:ext cx="680231" cy="51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4200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7159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19200"/>
            <a:ext cx="8229600" cy="4906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Fall 2022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CSE5330: &lt;Insert TeamID&gt;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06BD9-F2AE-4A2B-9DCA-446C6D03248B}" type="slidenum">
              <a:rPr lang="en-US" smtClean="0"/>
              <a:t>‹#›</a:t>
            </a:fld>
            <a:endParaRPr lang="en-US"/>
          </a:p>
        </p:txBody>
      </p:sp>
      <p:pic>
        <p:nvPicPr>
          <p:cNvPr id="7" name="Picture 10" descr="spirit_2colo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600200" y="6248400"/>
            <a:ext cx="1066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6"/>
          <p:cNvSpPr>
            <a:spLocks noChangeShapeType="1"/>
          </p:cNvSpPr>
          <p:nvPr userDrawn="1"/>
        </p:nvSpPr>
        <p:spPr bwMode="auto">
          <a:xfrm>
            <a:off x="685800" y="6172200"/>
            <a:ext cx="7620000" cy="0"/>
          </a:xfrm>
          <a:prstGeom prst="line">
            <a:avLst/>
          </a:prstGeom>
          <a:noFill/>
          <a:ln w="9525">
            <a:solidFill>
              <a:srgbClr val="202998"/>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7"/>
          <p:cNvSpPr>
            <a:spLocks noChangeShapeType="1"/>
          </p:cNvSpPr>
          <p:nvPr userDrawn="1"/>
        </p:nvSpPr>
        <p:spPr bwMode="auto">
          <a:xfrm>
            <a:off x="685800" y="6096000"/>
            <a:ext cx="5105400" cy="0"/>
          </a:xfrm>
          <a:prstGeom prst="line">
            <a:avLst/>
          </a:prstGeom>
          <a:noFill/>
          <a:ln w="38100">
            <a:solidFill>
              <a:srgbClr val="202998"/>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 name="Picture 10" descr="spirit_2color">
            <a:extLst>
              <a:ext uri="{FF2B5EF4-FFF2-40B4-BE49-F238E27FC236}">
                <a16:creationId xmlns:a16="http://schemas.microsoft.com/office/drawing/2014/main" id="{00B7EE13-7060-4F38-8699-833A7C752841}"/>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676400" y="6248400"/>
            <a:ext cx="14224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A04D0B35-8946-446A-BE01-A12D894A93F4}"/>
              </a:ext>
            </a:extLst>
          </p:cNvPr>
          <p:cNvSpPr/>
          <p:nvPr userDrawn="1"/>
        </p:nvSpPr>
        <p:spPr>
          <a:xfrm>
            <a:off x="1600200" y="6218238"/>
            <a:ext cx="1676400" cy="5635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205640076"/>
      </p:ext>
    </p:extLst>
  </p:cSld>
  <p:clrMap bg1="lt1" tx1="dk1" bg2="lt2" tx2="dk2" accent1="accent1" accent2="accent2" accent3="accent3" accent4="accent4" accent5="accent5" accent6="accent6" hlink="hlink" folHlink="folHlink"/>
  <p:sldLayoutIdLst>
    <p:sldLayoutId id="2147484877" r:id="rId1"/>
    <p:sldLayoutId id="2147484878" r:id="rId2"/>
    <p:sldLayoutId id="2147484880" r:id="rId3"/>
    <p:sldLayoutId id="2147484882" r:id="rId4"/>
    <p:sldLayoutId id="2147484883" r:id="rId5"/>
  </p:sldLayoutIdLst>
  <p:hf hdr="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457200" indent="-45720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ChangeArrowheads="1"/>
          </p:cNvSpPr>
          <p:nvPr/>
        </p:nvSpPr>
        <p:spPr bwMode="auto">
          <a:xfrm>
            <a:off x="762000" y="1657529"/>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1" hangingPunct="1"/>
            <a:endParaRPr lang="en-US" sz="1800"/>
          </a:p>
        </p:txBody>
      </p:sp>
      <p:sp>
        <p:nvSpPr>
          <p:cNvPr id="4099" name="Rectangle 8"/>
          <p:cNvSpPr>
            <a:spLocks noChangeArrowheads="1"/>
          </p:cNvSpPr>
          <p:nvPr/>
        </p:nvSpPr>
        <p:spPr bwMode="auto">
          <a:xfrm>
            <a:off x="0" y="762000"/>
            <a:ext cx="9144000" cy="198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p>
            <a:r>
              <a:rPr lang="en-US" sz="4000" b="1" dirty="0">
                <a:solidFill>
                  <a:srgbClr val="990000"/>
                </a:solidFill>
                <a:latin typeface="Garamond" pitchFamily="18" charset="0"/>
              </a:rPr>
              <a:t>CSE 5330</a:t>
            </a:r>
          </a:p>
          <a:p>
            <a:r>
              <a:rPr lang="en-US" sz="4000" b="1" dirty="0">
                <a:solidFill>
                  <a:srgbClr val="990000"/>
                </a:solidFill>
                <a:latin typeface="Garamond" pitchFamily="18" charset="0"/>
              </a:rPr>
              <a:t>Course and Project Experience</a:t>
            </a:r>
          </a:p>
          <a:p>
            <a:endParaRPr lang="en-US" sz="1100" b="1" dirty="0">
              <a:solidFill>
                <a:srgbClr val="990000"/>
              </a:solidFill>
              <a:latin typeface="Garamond" pitchFamily="18" charset="0"/>
            </a:endParaRPr>
          </a:p>
          <a:p>
            <a:r>
              <a:rPr lang="en-US" sz="3200" b="1" dirty="0">
                <a:solidFill>
                  <a:srgbClr val="990000"/>
                </a:solidFill>
                <a:latin typeface="Garamond" pitchFamily="18" charset="0"/>
              </a:rPr>
              <a:t>Team 5</a:t>
            </a:r>
            <a:endParaRPr lang="en-US" sz="4000" b="1" dirty="0">
              <a:solidFill>
                <a:srgbClr val="990000"/>
              </a:solidFill>
              <a:latin typeface="Garamond" pitchFamily="18" charset="0"/>
            </a:endParaRPr>
          </a:p>
        </p:txBody>
      </p:sp>
      <p:sp>
        <p:nvSpPr>
          <p:cNvPr id="4100" name="Rectangle 9"/>
          <p:cNvSpPr>
            <a:spLocks noChangeArrowheads="1"/>
          </p:cNvSpPr>
          <p:nvPr/>
        </p:nvSpPr>
        <p:spPr bwMode="auto">
          <a:xfrm>
            <a:off x="1371600" y="42672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buClr>
                <a:schemeClr val="tx1"/>
              </a:buClr>
              <a:buFont typeface="Wingdings" pitchFamily="2" charset="2"/>
              <a:buNone/>
            </a:pPr>
            <a:endParaRPr lang="en-US" sz="2000" b="1"/>
          </a:p>
        </p:txBody>
      </p:sp>
      <p:sp>
        <p:nvSpPr>
          <p:cNvPr id="6" name="Subtitle 2">
            <a:extLst>
              <a:ext uri="{FF2B5EF4-FFF2-40B4-BE49-F238E27FC236}">
                <a16:creationId xmlns:a16="http://schemas.microsoft.com/office/drawing/2014/main" id="{776DDDC7-5929-4A5A-8871-D91272A432DC}"/>
              </a:ext>
            </a:extLst>
          </p:cNvPr>
          <p:cNvSpPr>
            <a:spLocks noGrp="1"/>
          </p:cNvSpPr>
          <p:nvPr>
            <p:ph type="subTitle" idx="1"/>
          </p:nvPr>
        </p:nvSpPr>
        <p:spPr>
          <a:xfrm>
            <a:off x="0" y="3710972"/>
            <a:ext cx="9144000" cy="1985159"/>
          </a:xfrm>
        </p:spPr>
        <p:txBody>
          <a:bodyPr>
            <a:noAutofit/>
          </a:bodyPr>
          <a:lstStyle/>
          <a:p>
            <a:r>
              <a:rPr lang="en-US" sz="1800" b="1" i="0" u="none" strike="noStrike" baseline="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1</a:t>
            </a:r>
            <a:r>
              <a:rPr lang="en-US" sz="1800" b="1" i="0" u="none" strike="noStrike" baseline="0" dirty="0">
                <a:solidFill>
                  <a:schemeClr val="tx1"/>
                </a:solidFill>
                <a:latin typeface="Times New Roman" panose="02020603050405020304" pitchFamily="18" charset="0"/>
                <a:cs typeface="Times New Roman" panose="02020603050405020304" pitchFamily="18" charset="0"/>
              </a:rPr>
              <a:t>. RAGHAVENDER CHOLLETI -  100202967</a:t>
            </a:r>
          </a:p>
          <a:p>
            <a:r>
              <a:rPr lang="en-US" sz="1800" b="1" dirty="0">
                <a:solidFill>
                  <a:schemeClr val="tx1"/>
                </a:solidFill>
                <a:latin typeface="Times New Roman" panose="02020603050405020304" pitchFamily="18" charset="0"/>
                <a:cs typeface="Times New Roman" panose="02020603050405020304" pitchFamily="18" charset="0"/>
              </a:rPr>
              <a:t>2</a:t>
            </a:r>
            <a:r>
              <a:rPr lang="en-US" sz="1800" b="1" i="0" u="none" strike="noStrike" baseline="0" dirty="0">
                <a:solidFill>
                  <a:schemeClr val="tx1"/>
                </a:solidFill>
                <a:latin typeface="Times New Roman" panose="02020603050405020304" pitchFamily="18" charset="0"/>
                <a:cs typeface="Times New Roman" panose="02020603050405020304" pitchFamily="18" charset="0"/>
              </a:rPr>
              <a:t>. RUPINI NUTHAKKI  - 1002036413</a:t>
            </a:r>
          </a:p>
          <a:p>
            <a:r>
              <a:rPr lang="it-IT" sz="1800" b="1" i="0" u="none" strike="noStrike" baseline="0" dirty="0">
                <a:solidFill>
                  <a:schemeClr val="tx1"/>
                </a:solidFill>
                <a:latin typeface="Times New Roman" panose="02020603050405020304" pitchFamily="18" charset="0"/>
                <a:cs typeface="Times New Roman" panose="02020603050405020304" pitchFamily="18" charset="0"/>
              </a:rPr>
              <a:t>         3. SRI PRANAVI DONAPATI -  1002028537</a:t>
            </a:r>
          </a:p>
          <a:p>
            <a:r>
              <a:rPr lang="en-US" sz="1800" b="1" dirty="0">
                <a:solidFill>
                  <a:schemeClr val="tx1"/>
                </a:solidFill>
                <a:latin typeface="Times New Roman" panose="02020603050405020304" pitchFamily="18" charset="0"/>
                <a:cs typeface="Times New Roman" panose="02020603050405020304" pitchFamily="18" charset="0"/>
              </a:rPr>
              <a:t>4</a:t>
            </a:r>
            <a:r>
              <a:rPr lang="en-US" sz="1800" b="1" i="0" u="none" strike="noStrike" baseline="0" dirty="0">
                <a:solidFill>
                  <a:schemeClr val="tx1"/>
                </a:solidFill>
                <a:latin typeface="Times New Roman" panose="02020603050405020304" pitchFamily="18" charset="0"/>
                <a:cs typeface="Times New Roman" panose="02020603050405020304" pitchFamily="18" charset="0"/>
              </a:rPr>
              <a:t>. RISHI KATAKAM     -   1002040302</a:t>
            </a:r>
          </a:p>
          <a:p>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B5CCABD7-0B82-4C5C-A77A-BC9D4913B57C}"/>
              </a:ext>
            </a:extLst>
          </p:cNvPr>
          <p:cNvSpPr txBox="1">
            <a:spLocks/>
          </p:cNvSpPr>
          <p:nvPr/>
        </p:nvSpPr>
        <p:spPr>
          <a:xfrm>
            <a:off x="0" y="5791200"/>
            <a:ext cx="9144000" cy="609600"/>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Wingdings" pitchFamily="2" charset="2"/>
              <a:buNone/>
              <a:defRPr sz="28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Wingdings" pitchFamily="2" charset="2"/>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Calibri"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pPr>
            <a:endParaRPr lang="en-US" sz="1100" b="1" i="1" dirty="0">
              <a:solidFill>
                <a:schemeClr val="accent4">
                  <a:lumMod val="75000"/>
                </a:schemeClr>
              </a:solidFill>
              <a:ea typeface="ＭＳ Ｐゴシック" pitchFamily="34" charset="-128"/>
            </a:endParaRPr>
          </a:p>
        </p:txBody>
      </p:sp>
    </p:spTree>
    <p:extLst>
      <p:ext uri="{BB962C8B-B14F-4D97-AF65-F5344CB8AC3E}">
        <p14:creationId xmlns:p14="http://schemas.microsoft.com/office/powerpoint/2010/main" val="217730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4041-1FAB-25B9-7C34-A904B5CA9ED6}"/>
              </a:ext>
            </a:extLst>
          </p:cNvPr>
          <p:cNvSpPr>
            <a:spLocks noGrp="1"/>
          </p:cNvSpPr>
          <p:nvPr>
            <p:ph type="title"/>
          </p:nvPr>
        </p:nvSpPr>
        <p:spPr/>
        <p:txBody>
          <a:bodyPr/>
          <a:lstStyle/>
          <a:p>
            <a:r>
              <a:rPr lang="en-US" b="1" dirty="0">
                <a:solidFill>
                  <a:schemeClr val="accent1">
                    <a:lumMod val="75000"/>
                  </a:schemeClr>
                </a:solidFill>
                <a:ea typeface="ＭＳ Ｐゴシック" pitchFamily="34" charset="-128"/>
              </a:rPr>
              <a:t>Project Goal</a:t>
            </a:r>
            <a:endParaRPr lang="en-US" dirty="0"/>
          </a:p>
        </p:txBody>
      </p:sp>
      <p:sp>
        <p:nvSpPr>
          <p:cNvPr id="3" name="Content Placeholder 2">
            <a:extLst>
              <a:ext uri="{FF2B5EF4-FFF2-40B4-BE49-F238E27FC236}">
                <a16:creationId xmlns:a16="http://schemas.microsoft.com/office/drawing/2014/main" id="{9424E487-4F56-5978-D14A-1F3D826B5AC5}"/>
              </a:ext>
            </a:extLst>
          </p:cNvPr>
          <p:cNvSpPr>
            <a:spLocks noGrp="1"/>
          </p:cNvSpPr>
          <p:nvPr>
            <p:ph idx="1"/>
          </p:nvPr>
        </p:nvSpPr>
        <p:spPr/>
        <p:txBody>
          <a:bodyPr/>
          <a:lstStyle/>
          <a:p>
            <a:pPr marL="0" indent="0">
              <a:buNone/>
            </a:pPr>
            <a:r>
              <a:rPr lang="en-US" sz="1800" dirty="0">
                <a:latin typeface="Times New Roman" panose="02020603050405020304" pitchFamily="18" charset="0"/>
                <a:cs typeface="Times New Roman" panose="02020603050405020304" pitchFamily="18" charset="0"/>
              </a:rPr>
              <a:t>4. </a:t>
            </a:r>
            <a:r>
              <a:rPr lang="en-US" sz="1800" b="1" i="0" u="none" strike="noStrike" baseline="0" dirty="0">
                <a:latin typeface="Times New Roman" panose="02020603050405020304" pitchFamily="18" charset="0"/>
                <a:cs typeface="Times New Roman" panose="02020603050405020304" pitchFamily="18" charset="0"/>
              </a:rPr>
              <a:t>BG8: </a:t>
            </a:r>
            <a:r>
              <a:rPr lang="en-US" sz="1800" b="0" i="0" u="none" strike="noStrike" baseline="0" dirty="0">
                <a:latin typeface="Times New Roman" panose="02020603050405020304" pitchFamily="18" charset="0"/>
                <a:cs typeface="Times New Roman" panose="02020603050405020304" pitchFamily="18" charset="0"/>
              </a:rPr>
              <a:t>To generate a report for which Team is attracting more people. </a:t>
            </a:r>
            <a:r>
              <a:rPr lang="en-US" sz="1800" b="0" i="0" u="none" strike="noStrike" baseline="0" dirty="0" err="1">
                <a:latin typeface="Times New Roman" panose="02020603050405020304" pitchFamily="18" charset="0"/>
                <a:cs typeface="Times New Roman" panose="02020603050405020304" pitchFamily="18" charset="0"/>
              </a:rPr>
              <a:t>Eg</a:t>
            </a:r>
            <a:r>
              <a:rPr lang="en-US" sz="1800" b="0" i="0" u="none" strike="noStrike" baseline="0" dirty="0">
                <a:latin typeface="Times New Roman" panose="02020603050405020304" pitchFamily="18" charset="0"/>
                <a:cs typeface="Times New Roman" panose="02020603050405020304" pitchFamily="18" charset="0"/>
              </a:rPr>
              <a:t>: Dallas Cowboys </a:t>
            </a:r>
            <a:r>
              <a:rPr lang="en-US" sz="1800" b="0" i="0" u="none" strike="noStrike" baseline="0" dirty="0" err="1">
                <a:latin typeface="Times New Roman" panose="02020603050405020304" pitchFamily="18" charset="0"/>
                <a:cs typeface="Times New Roman" panose="02020603050405020304" pitchFamily="18" charset="0"/>
              </a:rPr>
              <a:t>Mens</a:t>
            </a:r>
            <a:r>
              <a:rPr lang="en-US" sz="1800" b="0" i="0" u="none" strike="noStrike" baseline="0" dirty="0">
                <a:latin typeface="Times New Roman" panose="02020603050405020304" pitchFamily="18" charset="0"/>
                <a:cs typeface="Times New Roman" panose="02020603050405020304" pitchFamily="18" charset="0"/>
              </a:rPr>
              <a:t> Volleyball etc.</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0" i="0" u="none" strike="noStrike" baseline="0" dirty="0">
                <a:latin typeface="Times New Roman" panose="02020603050405020304" pitchFamily="18" charset="0"/>
                <a:cs typeface="Times New Roman" panose="02020603050405020304" pitchFamily="18" charset="0"/>
              </a:rPr>
              <a:t>Output: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b="0" i="0" u="none" strike="noStrike" baseline="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5E02FE9D-6762-5770-A7D6-2379E2820B87}"/>
              </a:ext>
            </a:extLst>
          </p:cNvPr>
          <p:cNvSpPr>
            <a:spLocks noGrp="1"/>
          </p:cNvSpPr>
          <p:nvPr>
            <p:ph type="dt" sz="half" idx="10"/>
          </p:nvPr>
        </p:nvSpPr>
        <p:spPr/>
        <p:txBody>
          <a:bodyPr/>
          <a:lstStyle/>
          <a:p>
            <a:r>
              <a:rPr lang="en-US"/>
              <a:t>Fall 2022</a:t>
            </a:r>
          </a:p>
        </p:txBody>
      </p:sp>
      <p:sp>
        <p:nvSpPr>
          <p:cNvPr id="5" name="Footer Placeholder 4">
            <a:extLst>
              <a:ext uri="{FF2B5EF4-FFF2-40B4-BE49-F238E27FC236}">
                <a16:creationId xmlns:a16="http://schemas.microsoft.com/office/drawing/2014/main" id="{1AECD622-E0A8-BB5B-48BC-D382EC978666}"/>
              </a:ext>
            </a:extLst>
          </p:cNvPr>
          <p:cNvSpPr>
            <a:spLocks noGrp="1"/>
          </p:cNvSpPr>
          <p:nvPr>
            <p:ph type="ftr" sz="quarter" idx="11"/>
          </p:nvPr>
        </p:nvSpPr>
        <p:spPr/>
        <p:txBody>
          <a:bodyPr/>
          <a:lstStyle/>
          <a:p>
            <a:r>
              <a:rPr lang="en-US" dirty="0"/>
              <a:t>CSE5330: Team 5</a:t>
            </a:r>
          </a:p>
        </p:txBody>
      </p:sp>
      <p:sp>
        <p:nvSpPr>
          <p:cNvPr id="6" name="Slide Number Placeholder 5">
            <a:extLst>
              <a:ext uri="{FF2B5EF4-FFF2-40B4-BE49-F238E27FC236}">
                <a16:creationId xmlns:a16="http://schemas.microsoft.com/office/drawing/2014/main" id="{B5B640C5-E044-2FD6-F9F8-EFB3A4299568}"/>
              </a:ext>
            </a:extLst>
          </p:cNvPr>
          <p:cNvSpPr>
            <a:spLocks noGrp="1"/>
          </p:cNvSpPr>
          <p:nvPr>
            <p:ph type="sldNum" sz="quarter" idx="12"/>
          </p:nvPr>
        </p:nvSpPr>
        <p:spPr/>
        <p:txBody>
          <a:bodyPr/>
          <a:lstStyle/>
          <a:p>
            <a:fld id="{9E706BD9-F2AE-4A2B-9DCA-446C6D03248B}" type="slidenum">
              <a:rPr lang="en-US" smtClean="0"/>
              <a:t>10</a:t>
            </a:fld>
            <a:endParaRPr lang="en-US"/>
          </a:p>
        </p:txBody>
      </p:sp>
      <p:pic>
        <p:nvPicPr>
          <p:cNvPr id="10" name="Picture 9">
            <a:extLst>
              <a:ext uri="{FF2B5EF4-FFF2-40B4-BE49-F238E27FC236}">
                <a16:creationId xmlns:a16="http://schemas.microsoft.com/office/drawing/2014/main" id="{7E4E62A3-E002-6F3B-A1A4-78FB9413F10B}"/>
              </a:ext>
            </a:extLst>
          </p:cNvPr>
          <p:cNvPicPr>
            <a:picLocks noChangeAspect="1"/>
          </p:cNvPicPr>
          <p:nvPr/>
        </p:nvPicPr>
        <p:blipFill rotWithShape="1">
          <a:blip r:embed="rId2"/>
          <a:srcRect r="24167"/>
          <a:stretch/>
        </p:blipFill>
        <p:spPr>
          <a:xfrm>
            <a:off x="1981200" y="1905000"/>
            <a:ext cx="5638800" cy="4073043"/>
          </a:xfrm>
          <a:prstGeom prst="rect">
            <a:avLst/>
          </a:prstGeom>
        </p:spPr>
      </p:pic>
    </p:spTree>
    <p:extLst>
      <p:ext uri="{BB962C8B-B14F-4D97-AF65-F5344CB8AC3E}">
        <p14:creationId xmlns:p14="http://schemas.microsoft.com/office/powerpoint/2010/main" val="4137356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A91-F619-534E-2700-25550631DE63}"/>
              </a:ext>
            </a:extLst>
          </p:cNvPr>
          <p:cNvSpPr>
            <a:spLocks noGrp="1"/>
          </p:cNvSpPr>
          <p:nvPr>
            <p:ph type="title"/>
          </p:nvPr>
        </p:nvSpPr>
        <p:spPr/>
        <p:txBody>
          <a:bodyPr/>
          <a:lstStyle/>
          <a:p>
            <a:r>
              <a:rPr lang="en-US" b="1" dirty="0">
                <a:solidFill>
                  <a:schemeClr val="accent1">
                    <a:lumMod val="75000"/>
                  </a:schemeClr>
                </a:solidFill>
                <a:ea typeface="ＭＳ Ｐゴシック" pitchFamily="34" charset="-128"/>
              </a:rPr>
              <a:t>Project Goal</a:t>
            </a:r>
            <a:endParaRPr lang="en-US" dirty="0"/>
          </a:p>
        </p:txBody>
      </p:sp>
      <p:sp>
        <p:nvSpPr>
          <p:cNvPr id="3" name="Content Placeholder 2">
            <a:extLst>
              <a:ext uri="{FF2B5EF4-FFF2-40B4-BE49-F238E27FC236}">
                <a16:creationId xmlns:a16="http://schemas.microsoft.com/office/drawing/2014/main" id="{95E4BB61-2B0B-19B2-BEF0-568CBD5E0058}"/>
              </a:ext>
            </a:extLst>
          </p:cNvPr>
          <p:cNvSpPr>
            <a:spLocks noGrp="1"/>
          </p:cNvSpPr>
          <p:nvPr>
            <p:ph idx="1"/>
          </p:nvPr>
        </p:nvSpPr>
        <p:spPr/>
        <p:txBody>
          <a:bodyPr/>
          <a:lstStyle/>
          <a:p>
            <a:pPr marL="0" indent="0">
              <a:buNone/>
            </a:pPr>
            <a:r>
              <a:rPr lang="en-US" sz="1800" dirty="0">
                <a:latin typeface="Times New Roman" panose="02020603050405020304" pitchFamily="18" charset="0"/>
                <a:cs typeface="Times New Roman" panose="02020603050405020304" pitchFamily="18" charset="0"/>
              </a:rPr>
              <a:t>5.</a:t>
            </a:r>
            <a:r>
              <a:rPr lang="en-US" sz="1800" b="1" i="0" u="none" strike="noStrike" baseline="0" dirty="0">
                <a:latin typeface="Times New Roman" panose="02020603050405020304" pitchFamily="18" charset="0"/>
                <a:cs typeface="Times New Roman" panose="02020603050405020304" pitchFamily="18" charset="0"/>
              </a:rPr>
              <a:t> BG9: </a:t>
            </a:r>
            <a:r>
              <a:rPr lang="en-US" sz="1800" b="0" i="0" u="none" strike="noStrike" baseline="0" dirty="0">
                <a:latin typeface="Times New Roman" panose="02020603050405020304" pitchFamily="18" charset="0"/>
                <a:cs typeface="Times New Roman" panose="02020603050405020304" pitchFamily="18" charset="0"/>
              </a:rPr>
              <a:t>Report generation for ticket categories, to see which category of tickets has the highest sales.</a:t>
            </a:r>
          </a:p>
          <a:p>
            <a:pPr marL="0" indent="0">
              <a:buNone/>
            </a:pPr>
            <a:endParaRPr lang="en-US" sz="1800" dirty="0">
              <a:latin typeface="Times New Roman" panose="02020603050405020304" pitchFamily="18" charset="0"/>
              <a:ea typeface="ＭＳ Ｐゴシック" pitchFamily="34" charset="-128"/>
              <a:cs typeface="Times New Roman" panose="02020603050405020304" pitchFamily="18" charset="0"/>
            </a:endParaRPr>
          </a:p>
          <a:p>
            <a:pPr marL="0" indent="0">
              <a:buNone/>
            </a:pPr>
            <a:r>
              <a:rPr lang="en-US" sz="1800" dirty="0">
                <a:latin typeface="Times New Roman" panose="02020603050405020304" pitchFamily="18" charset="0"/>
                <a:ea typeface="ＭＳ Ｐゴシック" pitchFamily="34" charset="-128"/>
                <a:cs typeface="Times New Roman" panose="02020603050405020304" pitchFamily="18" charset="0"/>
              </a:rPr>
              <a:t>Output: </a:t>
            </a:r>
          </a:p>
          <a:p>
            <a:pPr marL="0" indent="0">
              <a:buNone/>
            </a:pPr>
            <a:endParaRPr lang="en-US" sz="1800" dirty="0">
              <a:latin typeface="Times New Roman" panose="02020603050405020304" pitchFamily="18" charset="0"/>
              <a:ea typeface="ＭＳ Ｐゴシック" pitchFamily="34" charset="-128"/>
              <a:cs typeface="Times New Roman" panose="02020603050405020304" pitchFamily="18" charset="0"/>
            </a:endParaRPr>
          </a:p>
          <a:p>
            <a:pPr marL="0" indent="0">
              <a:buNone/>
            </a:pPr>
            <a:endParaRPr lang="en-US" sz="1800" dirty="0">
              <a:latin typeface="Times New Roman" panose="02020603050405020304" pitchFamily="18" charset="0"/>
              <a:ea typeface="ＭＳ Ｐゴシック" pitchFamily="34" charset="-128"/>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7B5541B3-02A6-310F-6F40-4BDF5DA2D07E}"/>
              </a:ext>
            </a:extLst>
          </p:cNvPr>
          <p:cNvSpPr>
            <a:spLocks noGrp="1"/>
          </p:cNvSpPr>
          <p:nvPr>
            <p:ph type="dt" sz="half" idx="10"/>
          </p:nvPr>
        </p:nvSpPr>
        <p:spPr/>
        <p:txBody>
          <a:bodyPr/>
          <a:lstStyle/>
          <a:p>
            <a:r>
              <a:rPr lang="en-US"/>
              <a:t>Fall 2022</a:t>
            </a:r>
          </a:p>
        </p:txBody>
      </p:sp>
      <p:sp>
        <p:nvSpPr>
          <p:cNvPr id="5" name="Footer Placeholder 4">
            <a:extLst>
              <a:ext uri="{FF2B5EF4-FFF2-40B4-BE49-F238E27FC236}">
                <a16:creationId xmlns:a16="http://schemas.microsoft.com/office/drawing/2014/main" id="{27C5C73C-6EC6-5AB4-A3F3-720CE88EB0B7}"/>
              </a:ext>
            </a:extLst>
          </p:cNvPr>
          <p:cNvSpPr>
            <a:spLocks noGrp="1"/>
          </p:cNvSpPr>
          <p:nvPr>
            <p:ph type="ftr" sz="quarter" idx="11"/>
          </p:nvPr>
        </p:nvSpPr>
        <p:spPr/>
        <p:txBody>
          <a:bodyPr/>
          <a:lstStyle/>
          <a:p>
            <a:r>
              <a:rPr lang="en-US" dirty="0"/>
              <a:t>CSE5330: Team 5</a:t>
            </a:r>
          </a:p>
        </p:txBody>
      </p:sp>
      <p:sp>
        <p:nvSpPr>
          <p:cNvPr id="6" name="Slide Number Placeholder 5">
            <a:extLst>
              <a:ext uri="{FF2B5EF4-FFF2-40B4-BE49-F238E27FC236}">
                <a16:creationId xmlns:a16="http://schemas.microsoft.com/office/drawing/2014/main" id="{C9FB7438-957A-69CB-926C-8D932BEABADB}"/>
              </a:ext>
            </a:extLst>
          </p:cNvPr>
          <p:cNvSpPr>
            <a:spLocks noGrp="1"/>
          </p:cNvSpPr>
          <p:nvPr>
            <p:ph type="sldNum" sz="quarter" idx="12"/>
          </p:nvPr>
        </p:nvSpPr>
        <p:spPr/>
        <p:txBody>
          <a:bodyPr/>
          <a:lstStyle/>
          <a:p>
            <a:fld id="{9E706BD9-F2AE-4A2B-9DCA-446C6D03248B}" type="slidenum">
              <a:rPr lang="en-US" smtClean="0"/>
              <a:t>11</a:t>
            </a:fld>
            <a:endParaRPr lang="en-US"/>
          </a:p>
        </p:txBody>
      </p:sp>
      <p:pic>
        <p:nvPicPr>
          <p:cNvPr id="8" name="Picture 7">
            <a:extLst>
              <a:ext uri="{FF2B5EF4-FFF2-40B4-BE49-F238E27FC236}">
                <a16:creationId xmlns:a16="http://schemas.microsoft.com/office/drawing/2014/main" id="{384C5D12-BD15-FE85-51A9-CFDB1BA9138A}"/>
              </a:ext>
            </a:extLst>
          </p:cNvPr>
          <p:cNvPicPr>
            <a:picLocks noChangeAspect="1"/>
          </p:cNvPicPr>
          <p:nvPr/>
        </p:nvPicPr>
        <p:blipFill>
          <a:blip r:embed="rId2"/>
          <a:stretch>
            <a:fillRect/>
          </a:stretch>
        </p:blipFill>
        <p:spPr>
          <a:xfrm>
            <a:off x="177800" y="2835145"/>
            <a:ext cx="8966200" cy="1615815"/>
          </a:xfrm>
          <a:prstGeom prst="rect">
            <a:avLst/>
          </a:prstGeom>
        </p:spPr>
      </p:pic>
    </p:spTree>
    <p:extLst>
      <p:ext uri="{BB962C8B-B14F-4D97-AF65-F5344CB8AC3E}">
        <p14:creationId xmlns:p14="http://schemas.microsoft.com/office/powerpoint/2010/main" val="1393458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03188"/>
            <a:ext cx="8229600" cy="497447"/>
          </a:xfrm>
        </p:spPr>
        <p:txBody>
          <a:bodyPr>
            <a:noAutofit/>
          </a:bodyPr>
          <a:lstStyle/>
          <a:p>
            <a:pPr eaLnBrk="1" hangingPunct="1"/>
            <a:r>
              <a:rPr lang="en-US" b="1" dirty="0">
                <a:solidFill>
                  <a:schemeClr val="accent1">
                    <a:lumMod val="75000"/>
                  </a:schemeClr>
                </a:solidFill>
                <a:ea typeface="ＭＳ Ｐゴシック" pitchFamily="34" charset="-128"/>
              </a:rPr>
              <a:t>Project Takeaway</a:t>
            </a:r>
          </a:p>
        </p:txBody>
      </p:sp>
      <p:sp>
        <p:nvSpPr>
          <p:cNvPr id="6147" name="Rectangle 3"/>
          <p:cNvSpPr>
            <a:spLocks noGrp="1" noChangeArrowheads="1"/>
          </p:cNvSpPr>
          <p:nvPr>
            <p:ph type="body" idx="1"/>
          </p:nvPr>
        </p:nvSpPr>
        <p:spPr>
          <a:xfrm>
            <a:off x="457200" y="710799"/>
            <a:ext cx="8229600" cy="5246688"/>
          </a:xfrm>
        </p:spPr>
        <p:txBody>
          <a:bodyPr/>
          <a:lstStyle/>
          <a:p>
            <a:pPr eaLnBrk="1" hangingPunct="1"/>
            <a:r>
              <a:rPr lang="en-US" sz="2400" dirty="0">
                <a:solidFill>
                  <a:srgbClr val="FF0000"/>
                </a:solidFill>
                <a:latin typeface="Times New Roman" panose="02020603050405020304" pitchFamily="18" charset="0"/>
                <a:ea typeface="ＭＳ Ｐゴシック" pitchFamily="34" charset="-128"/>
                <a:cs typeface="Times New Roman" panose="02020603050405020304" pitchFamily="18" charset="0"/>
              </a:rPr>
              <a:t>If done in a team, how did you manage the tasks and time?</a:t>
            </a:r>
          </a:p>
          <a:p>
            <a:pPr eaLnBrk="1" hangingPunct="1"/>
            <a:endParaRPr lang="en-US" sz="2400"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a:p>
            <a:pPr eaLnBrk="1" hangingPunct="1"/>
            <a:r>
              <a:rPr lang="en-US" sz="1800" dirty="0">
                <a:latin typeface="Times New Roman" panose="02020603050405020304" pitchFamily="18" charset="0"/>
                <a:ea typeface="ＭＳ Ｐゴシック" pitchFamily="34" charset="-128"/>
                <a:cs typeface="Times New Roman" panose="02020603050405020304" pitchFamily="18" charset="0"/>
              </a:rPr>
              <a:t>We had done this project in a team and since this project is divided into phases, each phase has been thoroughly revised and done by all team members.</a:t>
            </a:r>
          </a:p>
          <a:p>
            <a:pPr eaLnBrk="1" hangingPunct="1"/>
            <a:r>
              <a:rPr lang="en-US" sz="1800" dirty="0">
                <a:latin typeface="Times New Roman" panose="02020603050405020304" pitchFamily="18" charset="0"/>
                <a:ea typeface="ＭＳ Ｐゴシック" pitchFamily="34" charset="-128"/>
                <a:cs typeface="Times New Roman" panose="02020603050405020304" pitchFamily="18" charset="0"/>
              </a:rPr>
              <a:t>Like, in phase1 since it is the starting point and important , we sat for hours to  discuss what our project goal is, the limitations and how it could be achieved. We did it by collecting ideas and brainstorming.</a:t>
            </a:r>
          </a:p>
          <a:p>
            <a:pPr eaLnBrk="1" hangingPunct="1"/>
            <a:r>
              <a:rPr lang="en-US" sz="1800" dirty="0">
                <a:latin typeface="Times New Roman" panose="02020603050405020304" pitchFamily="18" charset="0"/>
                <a:ea typeface="ＭＳ Ｐゴシック" pitchFamily="34" charset="-128"/>
                <a:cs typeface="Times New Roman" panose="02020603050405020304" pitchFamily="18" charset="0"/>
              </a:rPr>
              <a:t>We created a plan by dividing the tasks as needed. We then worked on one task after another. In between we kept tracking our progress periodically to ensure that we were following the plan.</a:t>
            </a:r>
          </a:p>
          <a:p>
            <a:pPr eaLnBrk="1" hangingPunct="1"/>
            <a:r>
              <a:rPr lang="en-US" sz="1800" dirty="0">
                <a:latin typeface="Times New Roman" panose="02020603050405020304" pitchFamily="18" charset="0"/>
                <a:ea typeface="ＭＳ Ｐゴシック" pitchFamily="34" charset="-128"/>
                <a:cs typeface="Times New Roman" panose="02020603050405020304" pitchFamily="18" charset="0"/>
              </a:rPr>
              <a:t> All throughout the project, we 4 have been communicating every single detail with each other. This helped us a lot.</a:t>
            </a:r>
          </a:p>
          <a:p>
            <a:pPr marL="0" indent="0" eaLnBrk="1" hangingPunct="1">
              <a:buNone/>
            </a:pPr>
            <a:endParaRPr lang="en-US" sz="2400" dirty="0">
              <a:ea typeface="ＭＳ Ｐゴシック" pitchFamily="34" charset="-128"/>
            </a:endParaRPr>
          </a:p>
          <a:p>
            <a:pPr marL="0" indent="0" eaLnBrk="1" hangingPunct="1">
              <a:buNone/>
            </a:pPr>
            <a:endParaRPr lang="en-US" sz="2400" dirty="0">
              <a:ea typeface="ＭＳ Ｐゴシック" pitchFamily="34" charset="-128"/>
            </a:endParaRPr>
          </a:p>
          <a:p>
            <a:pPr marL="0" indent="0" eaLnBrk="1" hangingPunct="1">
              <a:buNone/>
            </a:pPr>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marL="0" indent="0" eaLnBrk="1" hangingPunct="1">
              <a:buNone/>
            </a:pPr>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p:txBody>
      </p:sp>
      <p:sp>
        <p:nvSpPr>
          <p:cNvPr id="2" name="Date Placeholder 1">
            <a:extLst>
              <a:ext uri="{FF2B5EF4-FFF2-40B4-BE49-F238E27FC236}">
                <a16:creationId xmlns:a16="http://schemas.microsoft.com/office/drawing/2014/main" id="{53FB52F5-2E37-4504-8481-A89C083F89A4}"/>
              </a:ext>
            </a:extLst>
          </p:cNvPr>
          <p:cNvSpPr>
            <a:spLocks noGrp="1"/>
          </p:cNvSpPr>
          <p:nvPr>
            <p:ph type="dt" sz="half" idx="10"/>
          </p:nvPr>
        </p:nvSpPr>
        <p:spPr/>
        <p:txBody>
          <a:bodyPr/>
          <a:lstStyle/>
          <a:p>
            <a:r>
              <a:rPr lang="en-US"/>
              <a:t>Fall 2022</a:t>
            </a:r>
          </a:p>
        </p:txBody>
      </p:sp>
      <p:sp>
        <p:nvSpPr>
          <p:cNvPr id="3" name="Footer Placeholder 2">
            <a:extLst>
              <a:ext uri="{FF2B5EF4-FFF2-40B4-BE49-F238E27FC236}">
                <a16:creationId xmlns:a16="http://schemas.microsoft.com/office/drawing/2014/main" id="{CE321D77-C9EE-4A7E-9CE1-DB987E5558DF}"/>
              </a:ext>
            </a:extLst>
          </p:cNvPr>
          <p:cNvSpPr>
            <a:spLocks noGrp="1"/>
          </p:cNvSpPr>
          <p:nvPr>
            <p:ph type="ftr" sz="quarter" idx="11"/>
          </p:nvPr>
        </p:nvSpPr>
        <p:spPr/>
        <p:txBody>
          <a:bodyPr/>
          <a:lstStyle/>
          <a:p>
            <a:r>
              <a:rPr lang="en-US" dirty="0"/>
              <a:t>CSE5330: Team 5</a:t>
            </a:r>
          </a:p>
        </p:txBody>
      </p:sp>
      <p:sp>
        <p:nvSpPr>
          <p:cNvPr id="4" name="Slide Number Placeholder 3">
            <a:extLst>
              <a:ext uri="{FF2B5EF4-FFF2-40B4-BE49-F238E27FC236}">
                <a16:creationId xmlns:a16="http://schemas.microsoft.com/office/drawing/2014/main" id="{1FC6DAE2-781C-4F6C-9B25-30A0182E6751}"/>
              </a:ext>
            </a:extLst>
          </p:cNvPr>
          <p:cNvSpPr>
            <a:spLocks noGrp="1"/>
          </p:cNvSpPr>
          <p:nvPr>
            <p:ph type="sldNum" sz="quarter" idx="12"/>
          </p:nvPr>
        </p:nvSpPr>
        <p:spPr/>
        <p:txBody>
          <a:bodyPr/>
          <a:lstStyle/>
          <a:p>
            <a:fld id="{9E706BD9-F2AE-4A2B-9DCA-446C6D03248B}" type="slidenum">
              <a:rPr lang="en-US" smtClean="0"/>
              <a:t>12</a:t>
            </a:fld>
            <a:endParaRPr lang="en-US"/>
          </a:p>
        </p:txBody>
      </p:sp>
    </p:spTree>
    <p:extLst>
      <p:ext uri="{BB962C8B-B14F-4D97-AF65-F5344CB8AC3E}">
        <p14:creationId xmlns:p14="http://schemas.microsoft.com/office/powerpoint/2010/main" val="650060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7E96-9FC4-832A-5CFE-36744042928F}"/>
              </a:ext>
            </a:extLst>
          </p:cNvPr>
          <p:cNvSpPr>
            <a:spLocks noGrp="1"/>
          </p:cNvSpPr>
          <p:nvPr>
            <p:ph type="title"/>
          </p:nvPr>
        </p:nvSpPr>
        <p:spPr/>
        <p:txBody>
          <a:bodyPr/>
          <a:lstStyle/>
          <a:p>
            <a:r>
              <a:rPr lang="en-US" b="1" dirty="0">
                <a:solidFill>
                  <a:schemeClr val="accent1">
                    <a:lumMod val="75000"/>
                  </a:schemeClr>
                </a:solidFill>
                <a:ea typeface="ＭＳ Ｐゴシック" pitchFamily="34" charset="-128"/>
              </a:rPr>
              <a:t>Project Takeaway</a:t>
            </a:r>
            <a:endParaRPr lang="en-US" dirty="0"/>
          </a:p>
        </p:txBody>
      </p:sp>
      <p:sp>
        <p:nvSpPr>
          <p:cNvPr id="3" name="Content Placeholder 2">
            <a:extLst>
              <a:ext uri="{FF2B5EF4-FFF2-40B4-BE49-F238E27FC236}">
                <a16:creationId xmlns:a16="http://schemas.microsoft.com/office/drawing/2014/main" id="{2799AD4C-8006-9597-DD79-3907B929BBED}"/>
              </a:ext>
            </a:extLst>
          </p:cNvPr>
          <p:cNvSpPr>
            <a:spLocks noGrp="1"/>
          </p:cNvSpPr>
          <p:nvPr>
            <p:ph idx="1"/>
          </p:nvPr>
        </p:nvSpPr>
        <p:spPr/>
        <p:txBody>
          <a:bodyPr>
            <a:normAutofit/>
          </a:bodyPr>
          <a:lstStyle/>
          <a:p>
            <a:pPr eaLnBrk="1" hangingPunct="1"/>
            <a:r>
              <a:rPr lang="en-US" sz="2400" dirty="0">
                <a:solidFill>
                  <a:srgbClr val="FF0000"/>
                </a:solidFill>
                <a:latin typeface="Times New Roman" panose="02020603050405020304" pitchFamily="18" charset="0"/>
                <a:ea typeface="ＭＳ Ｐゴシック" pitchFamily="34" charset="-128"/>
                <a:cs typeface="Times New Roman" panose="02020603050405020304" pitchFamily="18" charset="0"/>
              </a:rPr>
              <a:t>Which phase(s) of the project was (were) difficult and </a:t>
            </a:r>
            <a:r>
              <a:rPr lang="en-US" sz="2400" dirty="0">
                <a:solidFill>
                  <a:srgbClr val="7030A0"/>
                </a:solidFill>
                <a:latin typeface="Times New Roman" panose="02020603050405020304" pitchFamily="18" charset="0"/>
                <a:ea typeface="ＭＳ Ｐゴシック" pitchFamily="34" charset="-128"/>
                <a:cs typeface="Times New Roman" panose="02020603050405020304" pitchFamily="18" charset="0"/>
              </a:rPr>
              <a:t>why</a:t>
            </a:r>
            <a:r>
              <a:rPr lang="en-US" sz="2400" dirty="0">
                <a:solidFill>
                  <a:srgbClr val="FF0000"/>
                </a:solidFill>
                <a:latin typeface="Times New Roman" panose="02020603050405020304" pitchFamily="18" charset="0"/>
                <a:ea typeface="ＭＳ Ｐゴシック" pitchFamily="34" charset="-128"/>
                <a:cs typeface="Times New Roman" panose="02020603050405020304" pitchFamily="18" charset="0"/>
              </a:rPr>
              <a:t>?</a:t>
            </a:r>
            <a:endParaRPr lang="en-US" sz="2400" dirty="0">
              <a:latin typeface="Times New Roman" panose="02020603050405020304" pitchFamily="18" charset="0"/>
              <a:ea typeface="ＭＳ Ｐゴシック" pitchFamily="34" charset="-128"/>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1800" b="1" dirty="0">
                <a:latin typeface="Times New Roman" panose="02020603050405020304" pitchFamily="18" charset="0"/>
                <a:cs typeface="Times New Roman" panose="02020603050405020304" pitchFamily="18" charset="0"/>
              </a:rPr>
              <a:t>Phase 1</a:t>
            </a:r>
            <a:r>
              <a:rPr lang="en-US" sz="1800" dirty="0">
                <a:latin typeface="Times New Roman" panose="02020603050405020304" pitchFamily="18" charset="0"/>
                <a:cs typeface="Times New Roman" panose="02020603050405020304" pitchFamily="18" charset="0"/>
              </a:rPr>
              <a:t>. Because we had to think of what to develop from scratch. Generating business requirements, identifying participants, and having many limitations, this phase was the hardest. But this phase also laid a foundation to drive our project to success.</a:t>
            </a:r>
          </a:p>
          <a:p>
            <a:pPr marL="0" indent="0">
              <a:buNone/>
            </a:pPr>
            <a:endParaRPr lang="en-US" sz="1800"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ea typeface="ＭＳ Ｐゴシック" pitchFamily="34" charset="-128"/>
                <a:cs typeface="Times New Roman" panose="02020603050405020304" pitchFamily="18" charset="0"/>
              </a:rPr>
              <a:t>If you are asked to </a:t>
            </a:r>
            <a:r>
              <a:rPr lang="en-US" sz="2400" b="1" u="sng" dirty="0">
                <a:solidFill>
                  <a:srgbClr val="FF0000"/>
                </a:solidFill>
                <a:latin typeface="Times New Roman" panose="02020603050405020304" pitchFamily="18" charset="0"/>
                <a:ea typeface="ＭＳ Ｐゴシック" pitchFamily="34" charset="-128"/>
                <a:cs typeface="Times New Roman" panose="02020603050405020304" pitchFamily="18" charset="0"/>
              </a:rPr>
              <a:t>redo</a:t>
            </a:r>
            <a:r>
              <a:rPr lang="en-US" sz="2400" dirty="0">
                <a:solidFill>
                  <a:srgbClr val="FF0000"/>
                </a:solidFill>
                <a:latin typeface="Times New Roman" panose="02020603050405020304" pitchFamily="18" charset="0"/>
                <a:ea typeface="ＭＳ Ｐゴシック" pitchFamily="34" charset="-128"/>
                <a:cs typeface="Times New Roman" panose="02020603050405020304" pitchFamily="18" charset="0"/>
              </a:rPr>
              <a:t> this project, </a:t>
            </a:r>
            <a:r>
              <a:rPr lang="en-US" sz="2400" dirty="0">
                <a:solidFill>
                  <a:srgbClr val="7030A0"/>
                </a:solidFill>
                <a:latin typeface="Times New Roman" panose="02020603050405020304" pitchFamily="18" charset="0"/>
                <a:ea typeface="ＭＳ Ｐゴシック" pitchFamily="34" charset="-128"/>
                <a:cs typeface="Times New Roman" panose="02020603050405020304" pitchFamily="18" charset="0"/>
              </a:rPr>
              <a:t>what will you change in the approach </a:t>
            </a:r>
            <a:r>
              <a:rPr lang="en-US" sz="2400" b="1" dirty="0">
                <a:solidFill>
                  <a:srgbClr val="7030A0"/>
                </a:solidFill>
                <a:latin typeface="Times New Roman" panose="02020603050405020304" pitchFamily="18" charset="0"/>
                <a:ea typeface="ＭＳ Ｐゴシック" pitchFamily="34" charset="-128"/>
                <a:cs typeface="Times New Roman" panose="02020603050405020304" pitchFamily="18" charset="0"/>
              </a:rPr>
              <a:t>you</a:t>
            </a:r>
            <a:r>
              <a:rPr lang="en-US" sz="2400" dirty="0">
                <a:solidFill>
                  <a:srgbClr val="7030A0"/>
                </a:solidFill>
                <a:latin typeface="Times New Roman" panose="02020603050405020304" pitchFamily="18" charset="0"/>
                <a:ea typeface="ＭＳ Ｐゴシック" pitchFamily="34" charset="-128"/>
                <a:cs typeface="Times New Roman" panose="02020603050405020304" pitchFamily="18" charset="0"/>
              </a:rPr>
              <a:t> followed?</a:t>
            </a:r>
            <a:endParaRPr lang="en-US" sz="2400" dirty="0">
              <a:latin typeface="Times New Roman" panose="02020603050405020304" pitchFamily="18" charset="0"/>
              <a:ea typeface="ＭＳ Ｐゴシック" pitchFamily="34" charset="-128"/>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1800" b="1" dirty="0">
                <a:latin typeface="Times New Roman" panose="02020603050405020304" pitchFamily="18" charset="0"/>
                <a:cs typeface="Times New Roman" panose="02020603050405020304" pitchFamily="18" charset="0"/>
              </a:rPr>
              <a:t>Approach:</a:t>
            </a:r>
            <a:r>
              <a:rPr lang="en-US" sz="1800" dirty="0">
                <a:latin typeface="Times New Roman" panose="02020603050405020304" pitchFamily="18" charset="0"/>
                <a:cs typeface="Times New Roman" panose="02020603050405020304" pitchFamily="18" charset="0"/>
              </a:rPr>
              <a:t> Instead of creating the dummy data in phase 4, we would do it at the start of our project along with phase 1. This would make it easier for us to draw EER, identify relations, schemas and proceed with other phases of the project.</a:t>
            </a:r>
          </a:p>
        </p:txBody>
      </p:sp>
      <p:sp>
        <p:nvSpPr>
          <p:cNvPr id="4" name="Date Placeholder 3">
            <a:extLst>
              <a:ext uri="{FF2B5EF4-FFF2-40B4-BE49-F238E27FC236}">
                <a16:creationId xmlns:a16="http://schemas.microsoft.com/office/drawing/2014/main" id="{512C0FCB-B022-29A7-0D17-165744929FD0}"/>
              </a:ext>
            </a:extLst>
          </p:cNvPr>
          <p:cNvSpPr>
            <a:spLocks noGrp="1"/>
          </p:cNvSpPr>
          <p:nvPr>
            <p:ph type="dt" sz="half" idx="10"/>
          </p:nvPr>
        </p:nvSpPr>
        <p:spPr/>
        <p:txBody>
          <a:bodyPr/>
          <a:lstStyle/>
          <a:p>
            <a:r>
              <a:rPr lang="en-US"/>
              <a:t>Fall 2022</a:t>
            </a:r>
          </a:p>
        </p:txBody>
      </p:sp>
      <p:sp>
        <p:nvSpPr>
          <p:cNvPr id="5" name="Footer Placeholder 4">
            <a:extLst>
              <a:ext uri="{FF2B5EF4-FFF2-40B4-BE49-F238E27FC236}">
                <a16:creationId xmlns:a16="http://schemas.microsoft.com/office/drawing/2014/main" id="{BDC2F070-D052-3E60-1E54-8B7C6E82E529}"/>
              </a:ext>
            </a:extLst>
          </p:cNvPr>
          <p:cNvSpPr>
            <a:spLocks noGrp="1"/>
          </p:cNvSpPr>
          <p:nvPr>
            <p:ph type="ftr" sz="quarter" idx="11"/>
          </p:nvPr>
        </p:nvSpPr>
        <p:spPr/>
        <p:txBody>
          <a:bodyPr/>
          <a:lstStyle/>
          <a:p>
            <a:r>
              <a:rPr lang="en-US" dirty="0"/>
              <a:t>CSE5330:Team5</a:t>
            </a:r>
          </a:p>
        </p:txBody>
      </p:sp>
      <p:sp>
        <p:nvSpPr>
          <p:cNvPr id="6" name="Slide Number Placeholder 5">
            <a:extLst>
              <a:ext uri="{FF2B5EF4-FFF2-40B4-BE49-F238E27FC236}">
                <a16:creationId xmlns:a16="http://schemas.microsoft.com/office/drawing/2014/main" id="{124AF856-8EB6-8042-DF5F-740B89D279FF}"/>
              </a:ext>
            </a:extLst>
          </p:cNvPr>
          <p:cNvSpPr>
            <a:spLocks noGrp="1"/>
          </p:cNvSpPr>
          <p:nvPr>
            <p:ph type="sldNum" sz="quarter" idx="12"/>
          </p:nvPr>
        </p:nvSpPr>
        <p:spPr/>
        <p:txBody>
          <a:bodyPr/>
          <a:lstStyle/>
          <a:p>
            <a:fld id="{9E706BD9-F2AE-4A2B-9DCA-446C6D03248B}" type="slidenum">
              <a:rPr lang="en-US" smtClean="0"/>
              <a:t>13</a:t>
            </a:fld>
            <a:endParaRPr lang="en-US"/>
          </a:p>
        </p:txBody>
      </p:sp>
    </p:spTree>
    <p:extLst>
      <p:ext uri="{BB962C8B-B14F-4D97-AF65-F5344CB8AC3E}">
        <p14:creationId xmlns:p14="http://schemas.microsoft.com/office/powerpoint/2010/main" val="4088482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2388"/>
            <a:ext cx="8229600" cy="497447"/>
          </a:xfrm>
        </p:spPr>
        <p:txBody>
          <a:bodyPr>
            <a:noAutofit/>
          </a:bodyPr>
          <a:lstStyle/>
          <a:p>
            <a:pPr eaLnBrk="1" hangingPunct="1"/>
            <a:r>
              <a:rPr lang="en-US" b="1" dirty="0">
                <a:solidFill>
                  <a:schemeClr val="accent1">
                    <a:lumMod val="75000"/>
                  </a:schemeClr>
                </a:solidFill>
                <a:ea typeface="ＭＳ Ｐゴシック" pitchFamily="34" charset="-128"/>
              </a:rPr>
              <a:t>Project Takeaway</a:t>
            </a:r>
          </a:p>
        </p:txBody>
      </p:sp>
      <p:sp>
        <p:nvSpPr>
          <p:cNvPr id="6147" name="Rectangle 3"/>
          <p:cNvSpPr>
            <a:spLocks noGrp="1" noChangeArrowheads="1"/>
          </p:cNvSpPr>
          <p:nvPr>
            <p:ph type="body" idx="1"/>
          </p:nvPr>
        </p:nvSpPr>
        <p:spPr>
          <a:xfrm>
            <a:off x="457200" y="710799"/>
            <a:ext cx="8229600" cy="5246688"/>
          </a:xfrm>
        </p:spPr>
        <p:txBody>
          <a:bodyPr>
            <a:normAutofit/>
          </a:bodyPr>
          <a:lstStyle/>
          <a:p>
            <a:pPr eaLnBrk="1" hangingPunct="1"/>
            <a:r>
              <a:rPr lang="en-US" sz="20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Are you happy</a:t>
            </a:r>
            <a:r>
              <a:rPr lang="en-US" sz="2000" dirty="0">
                <a:solidFill>
                  <a:srgbClr val="FF0000"/>
                </a:solidFill>
                <a:latin typeface="Times New Roman" panose="02020603050405020304" pitchFamily="18" charset="0"/>
                <a:ea typeface="ＭＳ Ｐゴシック" pitchFamily="34" charset="-128"/>
                <a:cs typeface="Times New Roman" panose="02020603050405020304" pitchFamily="18" charset="0"/>
              </a:rPr>
              <a:t> with what you have developed?</a:t>
            </a:r>
          </a:p>
          <a:p>
            <a:pPr eaLnBrk="1" hangingPunct="1">
              <a:buFont typeface="Arial" panose="020B0604020202020204" pitchFamily="34" charset="0"/>
              <a:buChar char="•"/>
            </a:pPr>
            <a:r>
              <a:rPr lang="en-US" sz="1800" dirty="0">
                <a:latin typeface="Times New Roman" panose="02020603050405020304" pitchFamily="18" charset="0"/>
                <a:ea typeface="ＭＳ Ｐゴシック" pitchFamily="34" charset="-128"/>
                <a:cs typeface="Times New Roman" panose="02020603050405020304" pitchFamily="18" charset="0"/>
              </a:rPr>
              <a:t>Yes, we are extremely happy and satisfied in the efforts that we have put for this project. This is something new for all 4 of us. It was challenging yet fun to learn and do something like this.</a:t>
            </a:r>
          </a:p>
          <a:p>
            <a:pPr eaLnBrk="1" hangingPunct="1"/>
            <a:endParaRPr lang="en-US" sz="2200"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a:p>
            <a:pPr eaLnBrk="1" hangingPunct="1"/>
            <a:r>
              <a:rPr lang="en-US" sz="2200" dirty="0">
                <a:solidFill>
                  <a:srgbClr val="FF0000"/>
                </a:solidFill>
                <a:latin typeface="Times New Roman" panose="02020603050405020304" pitchFamily="18" charset="0"/>
                <a:ea typeface="ＭＳ Ｐゴシック" pitchFamily="34" charset="-128"/>
                <a:cs typeface="Times New Roman" panose="02020603050405020304" pitchFamily="18" charset="0"/>
              </a:rPr>
              <a:t>Do you think this will add strength to your resume?</a:t>
            </a:r>
          </a:p>
          <a:p>
            <a:pPr lvl="1">
              <a:buFont typeface="Arial" panose="020B0604020202020204" pitchFamily="34" charset="0"/>
              <a:buChar char="•"/>
            </a:pPr>
            <a:r>
              <a:rPr lang="en-US" sz="1800" dirty="0">
                <a:latin typeface="Times New Roman" panose="02020603050405020304" pitchFamily="18" charset="0"/>
                <a:ea typeface="ＭＳ Ｐゴシック" pitchFamily="34" charset="-128"/>
                <a:cs typeface="Times New Roman" panose="02020603050405020304" pitchFamily="18" charset="0"/>
              </a:rPr>
              <a:t>Yes, it will add strength to our resume. Projects like these will add experience to most of the entry-level graduates out there. It would also help us showcase our </a:t>
            </a:r>
            <a:r>
              <a:rPr lang="en-US" sz="1800" b="0" i="0" dirty="0">
                <a:effectLst/>
                <a:latin typeface="Times New Roman" panose="02020603050405020304" pitchFamily="18" charset="0"/>
                <a:cs typeface="Times New Roman" panose="02020603050405020304" pitchFamily="18" charset="0"/>
              </a:rPr>
              <a:t>leadership, collaboration, presentation, and public speaking skills.</a:t>
            </a:r>
          </a:p>
          <a:p>
            <a:pPr marL="457200" lvl="1" indent="0">
              <a:buNone/>
            </a:pPr>
            <a:endParaRPr lang="en-US" sz="1800" b="0" i="0" dirty="0">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a:solidFill>
                  <a:srgbClr val="FF0000"/>
                </a:solidFill>
                <a:latin typeface="Times New Roman" panose="02020603050405020304" pitchFamily="18" charset="0"/>
                <a:ea typeface="ＭＳ Ｐゴシック" pitchFamily="34" charset="-128"/>
                <a:cs typeface="Times New Roman" panose="02020603050405020304" pitchFamily="18" charset="0"/>
              </a:rPr>
              <a:t>What was your takeaway from the project that you think may help you in future?</a:t>
            </a:r>
          </a:p>
          <a:p>
            <a:pPr lvl="1"/>
            <a:r>
              <a:rPr lang="en-US" sz="1800" b="1" dirty="0">
                <a:latin typeface="Times New Roman" panose="02020603050405020304" pitchFamily="18" charset="0"/>
                <a:ea typeface="ＭＳ Ｐゴシック" pitchFamily="34" charset="-128"/>
                <a:cs typeface="Times New Roman" panose="02020603050405020304" pitchFamily="18" charset="0"/>
              </a:rPr>
              <a:t>Team management. </a:t>
            </a:r>
            <a:r>
              <a:rPr lang="en-US" sz="1800" dirty="0">
                <a:latin typeface="Times New Roman" panose="02020603050405020304" pitchFamily="18" charset="0"/>
                <a:ea typeface="ＭＳ Ｐゴシック" pitchFamily="34" charset="-128"/>
                <a:cs typeface="Times New Roman" panose="02020603050405020304" pitchFamily="18" charset="0"/>
              </a:rPr>
              <a:t>This is a very important skill we learnt from this project. Dividing the  work equally and ensuring every person gets their part done on time is something important and would be helpful in the corporate world as well</a:t>
            </a:r>
          </a:p>
          <a:p>
            <a:pPr marL="457200" lvl="1" indent="0">
              <a:buNone/>
            </a:pPr>
            <a:endParaRPr lang="en-US" sz="2400"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a:p>
            <a:pPr marL="457200" lvl="1" indent="0">
              <a:buNone/>
            </a:pPr>
            <a:endParaRPr lang="en-US" sz="2400"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a:p>
            <a:pPr eaLnBrk="1" hangingPunct="1"/>
            <a:endParaRPr lang="en-US" sz="2400" dirty="0">
              <a:latin typeface="Times New Roman" panose="02020603050405020304" pitchFamily="18" charset="0"/>
              <a:ea typeface="ＭＳ Ｐゴシック" pitchFamily="34" charset="-128"/>
              <a:cs typeface="Times New Roman" panose="02020603050405020304" pitchFamily="18" charset="0"/>
            </a:endParaRPr>
          </a:p>
          <a:p>
            <a:pPr marL="0" indent="0" eaLnBrk="1" hangingPunct="1">
              <a:buNone/>
            </a:pPr>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marL="0" indent="0" eaLnBrk="1" hangingPunct="1">
              <a:buNone/>
            </a:pPr>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p:txBody>
      </p:sp>
      <p:sp>
        <p:nvSpPr>
          <p:cNvPr id="2" name="Date Placeholder 1">
            <a:extLst>
              <a:ext uri="{FF2B5EF4-FFF2-40B4-BE49-F238E27FC236}">
                <a16:creationId xmlns:a16="http://schemas.microsoft.com/office/drawing/2014/main" id="{509DD93F-3243-4C46-8E3D-0231285E8CCE}"/>
              </a:ext>
            </a:extLst>
          </p:cNvPr>
          <p:cNvSpPr>
            <a:spLocks noGrp="1"/>
          </p:cNvSpPr>
          <p:nvPr>
            <p:ph type="dt" sz="half" idx="10"/>
          </p:nvPr>
        </p:nvSpPr>
        <p:spPr/>
        <p:txBody>
          <a:bodyPr/>
          <a:lstStyle/>
          <a:p>
            <a:r>
              <a:rPr lang="en-US"/>
              <a:t>Fall 2022</a:t>
            </a:r>
          </a:p>
        </p:txBody>
      </p:sp>
      <p:sp>
        <p:nvSpPr>
          <p:cNvPr id="3" name="Footer Placeholder 2">
            <a:extLst>
              <a:ext uri="{FF2B5EF4-FFF2-40B4-BE49-F238E27FC236}">
                <a16:creationId xmlns:a16="http://schemas.microsoft.com/office/drawing/2014/main" id="{BB2881E7-294D-41F1-A53B-38AB0B3F5426}"/>
              </a:ext>
            </a:extLst>
          </p:cNvPr>
          <p:cNvSpPr>
            <a:spLocks noGrp="1"/>
          </p:cNvSpPr>
          <p:nvPr>
            <p:ph type="ftr" sz="quarter" idx="11"/>
          </p:nvPr>
        </p:nvSpPr>
        <p:spPr/>
        <p:txBody>
          <a:bodyPr/>
          <a:lstStyle/>
          <a:p>
            <a:r>
              <a:rPr lang="en-US" dirty="0"/>
              <a:t>CSE5330: Team 5</a:t>
            </a:r>
          </a:p>
        </p:txBody>
      </p:sp>
      <p:sp>
        <p:nvSpPr>
          <p:cNvPr id="4" name="Slide Number Placeholder 3">
            <a:extLst>
              <a:ext uri="{FF2B5EF4-FFF2-40B4-BE49-F238E27FC236}">
                <a16:creationId xmlns:a16="http://schemas.microsoft.com/office/drawing/2014/main" id="{C6DF24D0-1959-4EAC-82B7-E7FBC8BBD612}"/>
              </a:ext>
            </a:extLst>
          </p:cNvPr>
          <p:cNvSpPr>
            <a:spLocks noGrp="1"/>
          </p:cNvSpPr>
          <p:nvPr>
            <p:ph type="sldNum" sz="quarter" idx="12"/>
          </p:nvPr>
        </p:nvSpPr>
        <p:spPr/>
        <p:txBody>
          <a:bodyPr/>
          <a:lstStyle/>
          <a:p>
            <a:fld id="{9E706BD9-F2AE-4A2B-9DCA-446C6D03248B}" type="slidenum">
              <a:rPr lang="en-US" smtClean="0"/>
              <a:t>14</a:t>
            </a:fld>
            <a:endParaRPr lang="en-US"/>
          </a:p>
        </p:txBody>
      </p:sp>
    </p:spTree>
    <p:extLst>
      <p:ext uri="{BB962C8B-B14F-4D97-AF65-F5344CB8AC3E}">
        <p14:creationId xmlns:p14="http://schemas.microsoft.com/office/powerpoint/2010/main" val="63220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03188"/>
            <a:ext cx="8229600" cy="497447"/>
          </a:xfrm>
        </p:spPr>
        <p:txBody>
          <a:bodyPr>
            <a:noAutofit/>
          </a:bodyPr>
          <a:lstStyle/>
          <a:p>
            <a:pPr eaLnBrk="1" hangingPunct="1"/>
            <a:r>
              <a:rPr lang="en-US" b="1" dirty="0">
                <a:solidFill>
                  <a:schemeClr val="accent1">
                    <a:lumMod val="75000"/>
                  </a:schemeClr>
                </a:solidFill>
                <a:ea typeface="ＭＳ Ｐゴシック" pitchFamily="34" charset="-128"/>
              </a:rPr>
              <a:t>Overall Feedback</a:t>
            </a:r>
          </a:p>
        </p:txBody>
      </p:sp>
      <p:sp>
        <p:nvSpPr>
          <p:cNvPr id="6147" name="Rectangle 3"/>
          <p:cNvSpPr>
            <a:spLocks noGrp="1" noChangeArrowheads="1"/>
          </p:cNvSpPr>
          <p:nvPr>
            <p:ph type="body" idx="1"/>
          </p:nvPr>
        </p:nvSpPr>
        <p:spPr>
          <a:xfrm>
            <a:off x="457200" y="762000"/>
            <a:ext cx="8229600" cy="5364163"/>
          </a:xfrm>
        </p:spPr>
        <p:txBody>
          <a:bodyPr>
            <a:normAutofit/>
          </a:bodyPr>
          <a:lstStyle/>
          <a:p>
            <a:pPr eaLnBrk="1" hangingPunct="1"/>
            <a:r>
              <a:rPr lang="en-US" sz="2000" dirty="0">
                <a:solidFill>
                  <a:srgbClr val="FF0000"/>
                </a:solidFill>
                <a:latin typeface="Times New Roman" panose="02020603050405020304" pitchFamily="18" charset="0"/>
                <a:ea typeface="ＭＳ Ｐゴシック" pitchFamily="34" charset="-128"/>
                <a:cs typeface="Times New Roman" panose="02020603050405020304" pitchFamily="18" charset="0"/>
              </a:rPr>
              <a:t>How can the </a:t>
            </a:r>
            <a:r>
              <a:rPr lang="en-US" sz="2000" dirty="0">
                <a:solidFill>
                  <a:schemeClr val="accent1">
                    <a:lumMod val="75000"/>
                  </a:schemeClr>
                </a:solidFill>
                <a:latin typeface="Times New Roman" panose="02020603050405020304" pitchFamily="18" charset="0"/>
                <a:ea typeface="ＭＳ Ｐゴシック" pitchFamily="34" charset="-128"/>
                <a:cs typeface="Times New Roman" panose="02020603050405020304" pitchFamily="18" charset="0"/>
              </a:rPr>
              <a:t>project</a:t>
            </a:r>
            <a:r>
              <a:rPr lang="en-US" sz="2000" dirty="0">
                <a:solidFill>
                  <a:srgbClr val="FF0000"/>
                </a:solidFill>
                <a:latin typeface="Times New Roman" panose="02020603050405020304" pitchFamily="18" charset="0"/>
                <a:ea typeface="ＭＳ Ｐゴシック" pitchFamily="34" charset="-128"/>
                <a:cs typeface="Times New Roman" panose="02020603050405020304" pitchFamily="18" charset="0"/>
              </a:rPr>
              <a:t> experience be improved? </a:t>
            </a:r>
            <a:endParaRPr lang="en-US" sz="2000" dirty="0">
              <a:latin typeface="Times New Roman" panose="02020603050405020304" pitchFamily="18" charset="0"/>
              <a:ea typeface="ＭＳ Ｐゴシック" pitchFamily="34" charset="-128"/>
              <a:cs typeface="Times New Roman" panose="02020603050405020304" pitchFamily="18" charset="0"/>
            </a:endParaRPr>
          </a:p>
          <a:p>
            <a:pPr eaLnBrk="1" hangingPunct="1">
              <a:buFont typeface="Arial" panose="020B0604020202020204" pitchFamily="34" charset="0"/>
              <a:buChar char="•"/>
            </a:pPr>
            <a:r>
              <a:rPr lang="en-US" sz="2000" dirty="0">
                <a:latin typeface="Times New Roman" panose="02020603050405020304" pitchFamily="18" charset="0"/>
                <a:ea typeface="ＭＳ Ｐゴシック" pitchFamily="34" charset="-128"/>
                <a:cs typeface="Times New Roman" panose="02020603050405020304" pitchFamily="18" charset="0"/>
              </a:rPr>
              <a:t>For our team, the overall project experience was GREAT. Every project has certain limitations and here we personally felt it would be easier for us if we weren’t limited to the usage of just Oracle. Using MySQL would have been even more convenient for us.</a:t>
            </a:r>
          </a:p>
          <a:p>
            <a:pPr marL="0" indent="0" eaLnBrk="1" hangingPunct="1">
              <a:buNone/>
            </a:pPr>
            <a:endParaRPr lang="en-US" sz="2000" dirty="0">
              <a:latin typeface="Times New Roman" panose="02020603050405020304" pitchFamily="18" charset="0"/>
              <a:ea typeface="ＭＳ Ｐゴシック" pitchFamily="34" charset="-128"/>
              <a:cs typeface="Times New Roman" panose="02020603050405020304" pitchFamily="18" charset="0"/>
            </a:endParaRPr>
          </a:p>
          <a:p>
            <a:pPr eaLnBrk="1" hangingPunct="1"/>
            <a:r>
              <a:rPr lang="en-US" sz="2000" dirty="0">
                <a:solidFill>
                  <a:srgbClr val="FF0000"/>
                </a:solidFill>
                <a:latin typeface="Times New Roman" panose="02020603050405020304" pitchFamily="18" charset="0"/>
                <a:ea typeface="ＭＳ Ｐゴシック" pitchFamily="34" charset="-128"/>
                <a:cs typeface="Times New Roman" panose="02020603050405020304" pitchFamily="18" charset="0"/>
              </a:rPr>
              <a:t>How can the </a:t>
            </a:r>
            <a:r>
              <a:rPr lang="en-US" sz="2000" dirty="0">
                <a:solidFill>
                  <a:schemeClr val="accent1">
                    <a:lumMod val="75000"/>
                  </a:schemeClr>
                </a:solidFill>
                <a:latin typeface="Times New Roman" panose="02020603050405020304" pitchFamily="18" charset="0"/>
                <a:ea typeface="ＭＳ Ｐゴシック" pitchFamily="34" charset="-128"/>
                <a:cs typeface="Times New Roman" panose="02020603050405020304" pitchFamily="18" charset="0"/>
              </a:rPr>
              <a:t>course</a:t>
            </a:r>
            <a:r>
              <a:rPr lang="en-US" sz="2000" dirty="0">
                <a:solidFill>
                  <a:srgbClr val="FF0000"/>
                </a:solidFill>
                <a:latin typeface="Times New Roman" panose="02020603050405020304" pitchFamily="18" charset="0"/>
                <a:ea typeface="ＭＳ Ｐゴシック" pitchFamily="34" charset="-128"/>
                <a:cs typeface="Times New Roman" panose="02020603050405020304" pitchFamily="18" charset="0"/>
              </a:rPr>
              <a:t> experience be improved?</a:t>
            </a:r>
            <a:endParaRPr lang="en-US" sz="2000" dirty="0">
              <a:latin typeface="Times New Roman" panose="02020603050405020304" pitchFamily="18" charset="0"/>
              <a:ea typeface="ＭＳ Ｐゴシック" pitchFamily="34" charset="-128"/>
              <a:cs typeface="Times New Roman" panose="02020603050405020304" pitchFamily="18" charset="0"/>
            </a:endParaRPr>
          </a:p>
          <a:p>
            <a:pPr eaLnBrk="1" hangingPunct="1">
              <a:buFont typeface="Arial" panose="020B0604020202020204" pitchFamily="34" charset="0"/>
              <a:buChar char="•"/>
            </a:pPr>
            <a:r>
              <a:rPr lang="en-US" sz="2000" dirty="0">
                <a:latin typeface="Times New Roman" panose="02020603050405020304" pitchFamily="18" charset="0"/>
                <a:ea typeface="ＭＳ Ｐゴシック" pitchFamily="34" charset="-128"/>
                <a:cs typeface="Times New Roman" panose="02020603050405020304" pitchFamily="18" charset="0"/>
              </a:rPr>
              <a:t>The entire course has been a rollercoaster ride. With assignments , projects, deadlines, the entire course was enjoyable, and we didn’t feel the need of anything to be improved.</a:t>
            </a:r>
          </a:p>
          <a:p>
            <a:pPr marL="0" indent="0" eaLnBrk="1" hangingPunct="1">
              <a:buNone/>
            </a:pPr>
            <a:endParaRPr lang="en-US" sz="2000" dirty="0">
              <a:latin typeface="Times New Roman" panose="02020603050405020304" pitchFamily="18" charset="0"/>
              <a:ea typeface="ＭＳ Ｐゴシック" pitchFamily="34" charset="-128"/>
              <a:cs typeface="Times New Roman" panose="02020603050405020304" pitchFamily="18" charset="0"/>
            </a:endParaRPr>
          </a:p>
          <a:p>
            <a:pPr eaLnBrk="1" hangingPunct="1"/>
            <a:r>
              <a:rPr lang="en-US" sz="2000" dirty="0">
                <a:solidFill>
                  <a:srgbClr val="FF0000"/>
                </a:solidFill>
                <a:latin typeface="Times New Roman" panose="02020603050405020304" pitchFamily="18" charset="0"/>
                <a:ea typeface="ＭＳ Ｐゴシック" pitchFamily="34" charset="-128"/>
                <a:cs typeface="Times New Roman" panose="02020603050405020304" pitchFamily="18" charset="0"/>
              </a:rPr>
              <a:t>How can the </a:t>
            </a:r>
            <a:r>
              <a:rPr lang="en-US" sz="2000" dirty="0">
                <a:solidFill>
                  <a:schemeClr val="accent1">
                    <a:lumMod val="75000"/>
                  </a:schemeClr>
                </a:solidFill>
                <a:latin typeface="Times New Roman" panose="02020603050405020304" pitchFamily="18" charset="0"/>
                <a:ea typeface="ＭＳ Ｐゴシック" pitchFamily="34" charset="-128"/>
                <a:cs typeface="Times New Roman" panose="02020603050405020304" pitchFamily="18" charset="0"/>
              </a:rPr>
              <a:t>test</a:t>
            </a:r>
            <a:r>
              <a:rPr lang="en-US" sz="2000" dirty="0">
                <a:solidFill>
                  <a:srgbClr val="FF0000"/>
                </a:solidFill>
                <a:latin typeface="Times New Roman" panose="02020603050405020304" pitchFamily="18" charset="0"/>
                <a:ea typeface="ＭＳ Ｐゴシック" pitchFamily="34" charset="-128"/>
                <a:cs typeface="Times New Roman" panose="02020603050405020304" pitchFamily="18" charset="0"/>
              </a:rPr>
              <a:t> experience be improved?		</a:t>
            </a:r>
            <a:r>
              <a:rPr lang="en-US" sz="2000" dirty="0">
                <a:latin typeface="Times New Roman" panose="02020603050405020304" pitchFamily="18" charset="0"/>
                <a:ea typeface="ＭＳ Ｐゴシック" pitchFamily="34" charset="-128"/>
                <a:cs typeface="Times New Roman" panose="02020603050405020304" pitchFamily="18" charset="0"/>
              </a:rPr>
              <a:t>	</a:t>
            </a:r>
          </a:p>
          <a:p>
            <a:pPr eaLnBrk="1" hangingPunct="1">
              <a:buFont typeface="Arial" panose="020B0604020202020204" pitchFamily="34" charset="0"/>
              <a:buChar char="•"/>
            </a:pPr>
            <a:r>
              <a:rPr lang="en-US" sz="2000" dirty="0">
                <a:latin typeface="Times New Roman" panose="02020603050405020304" pitchFamily="18" charset="0"/>
                <a:ea typeface="ＭＳ Ｐゴシック" pitchFamily="34" charset="-128"/>
                <a:cs typeface="Times New Roman" panose="02020603050405020304" pitchFamily="18" charset="0"/>
              </a:rPr>
              <a:t>The overall test experience was good. Cumulative exams ensured previous topics were revised which is helped us keep in touch with the previously covered syllabus. We did not feel anything needed improvement.</a:t>
            </a:r>
          </a:p>
        </p:txBody>
      </p:sp>
      <p:sp>
        <p:nvSpPr>
          <p:cNvPr id="2" name="Date Placeholder 1">
            <a:extLst>
              <a:ext uri="{FF2B5EF4-FFF2-40B4-BE49-F238E27FC236}">
                <a16:creationId xmlns:a16="http://schemas.microsoft.com/office/drawing/2014/main" id="{66C4725F-B5CF-4BA2-981B-F2257D875A8E}"/>
              </a:ext>
            </a:extLst>
          </p:cNvPr>
          <p:cNvSpPr>
            <a:spLocks noGrp="1"/>
          </p:cNvSpPr>
          <p:nvPr>
            <p:ph type="dt" sz="half" idx="10"/>
          </p:nvPr>
        </p:nvSpPr>
        <p:spPr/>
        <p:txBody>
          <a:bodyPr/>
          <a:lstStyle/>
          <a:p>
            <a:r>
              <a:rPr lang="en-US"/>
              <a:t>Fall 2022</a:t>
            </a:r>
          </a:p>
        </p:txBody>
      </p:sp>
      <p:sp>
        <p:nvSpPr>
          <p:cNvPr id="3" name="Footer Placeholder 2">
            <a:extLst>
              <a:ext uri="{FF2B5EF4-FFF2-40B4-BE49-F238E27FC236}">
                <a16:creationId xmlns:a16="http://schemas.microsoft.com/office/drawing/2014/main" id="{6290E993-A669-438B-922A-8FDFEA469F1C}"/>
              </a:ext>
            </a:extLst>
          </p:cNvPr>
          <p:cNvSpPr>
            <a:spLocks noGrp="1"/>
          </p:cNvSpPr>
          <p:nvPr>
            <p:ph type="ftr" sz="quarter" idx="11"/>
          </p:nvPr>
        </p:nvSpPr>
        <p:spPr/>
        <p:txBody>
          <a:bodyPr/>
          <a:lstStyle/>
          <a:p>
            <a:r>
              <a:rPr lang="en-US" dirty="0"/>
              <a:t>CSE5330: Team 5</a:t>
            </a:r>
          </a:p>
        </p:txBody>
      </p:sp>
      <p:sp>
        <p:nvSpPr>
          <p:cNvPr id="4" name="Slide Number Placeholder 3">
            <a:extLst>
              <a:ext uri="{FF2B5EF4-FFF2-40B4-BE49-F238E27FC236}">
                <a16:creationId xmlns:a16="http://schemas.microsoft.com/office/drawing/2014/main" id="{9C7990D9-6AE5-444C-A373-9B8E1304E6DD}"/>
              </a:ext>
            </a:extLst>
          </p:cNvPr>
          <p:cNvSpPr>
            <a:spLocks noGrp="1"/>
          </p:cNvSpPr>
          <p:nvPr>
            <p:ph type="sldNum" sz="quarter" idx="12"/>
          </p:nvPr>
        </p:nvSpPr>
        <p:spPr/>
        <p:txBody>
          <a:bodyPr/>
          <a:lstStyle/>
          <a:p>
            <a:fld id="{9E706BD9-F2AE-4A2B-9DCA-446C6D03248B}" type="slidenum">
              <a:rPr lang="en-US" smtClean="0"/>
              <a:t>15</a:t>
            </a:fld>
            <a:endParaRPr lang="en-US"/>
          </a:p>
        </p:txBody>
      </p:sp>
    </p:spTree>
    <p:extLst>
      <p:ext uri="{BB962C8B-B14F-4D97-AF65-F5344CB8AC3E}">
        <p14:creationId xmlns:p14="http://schemas.microsoft.com/office/powerpoint/2010/main" val="3598081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03188"/>
            <a:ext cx="8229600" cy="497447"/>
          </a:xfrm>
        </p:spPr>
        <p:txBody>
          <a:bodyPr>
            <a:noAutofit/>
          </a:bodyPr>
          <a:lstStyle/>
          <a:p>
            <a:pPr eaLnBrk="1" hangingPunct="1"/>
            <a:r>
              <a:rPr lang="en-US" b="1" dirty="0">
                <a:solidFill>
                  <a:schemeClr val="accent1">
                    <a:lumMod val="75000"/>
                  </a:schemeClr>
                </a:solidFill>
                <a:ea typeface="ＭＳ Ｐゴシック" pitchFamily="34" charset="-128"/>
              </a:rPr>
              <a:t>General</a:t>
            </a:r>
          </a:p>
        </p:txBody>
      </p:sp>
      <p:sp>
        <p:nvSpPr>
          <p:cNvPr id="6147" name="Rectangle 3"/>
          <p:cNvSpPr>
            <a:spLocks noGrp="1" noChangeArrowheads="1"/>
          </p:cNvSpPr>
          <p:nvPr>
            <p:ph type="body" idx="1"/>
          </p:nvPr>
        </p:nvSpPr>
        <p:spPr>
          <a:xfrm>
            <a:off x="457200" y="879475"/>
            <a:ext cx="8229600" cy="5246688"/>
          </a:xfrm>
        </p:spPr>
        <p:txBody>
          <a:bodyPr/>
          <a:lstStyle/>
          <a:p>
            <a:pPr eaLnBrk="1" hangingPunct="1"/>
            <a:r>
              <a:rPr lang="en-US" sz="2400" dirty="0">
                <a:solidFill>
                  <a:srgbClr val="FF0000"/>
                </a:solidFill>
                <a:ea typeface="ＭＳ Ｐゴシック" pitchFamily="34" charset="-128"/>
              </a:rPr>
              <a:t>Any </a:t>
            </a:r>
            <a:r>
              <a:rPr lang="en-US" sz="2400" b="1" dirty="0">
                <a:solidFill>
                  <a:srgbClr val="FF0000"/>
                </a:solidFill>
                <a:ea typeface="ＭＳ Ｐゴシック" pitchFamily="34" charset="-128"/>
              </a:rPr>
              <a:t>general feedback or thought</a:t>
            </a:r>
            <a:r>
              <a:rPr lang="en-US" sz="2400" dirty="0">
                <a:solidFill>
                  <a:srgbClr val="FF0000"/>
                </a:solidFill>
                <a:ea typeface="ＭＳ Ｐゴシック" pitchFamily="34" charset="-128"/>
              </a:rPr>
              <a:t> that you want to share?</a:t>
            </a:r>
          </a:p>
          <a:p>
            <a:pPr marL="0" indent="0" eaLnBrk="1" hangingPunct="1">
              <a:buNone/>
            </a:pPr>
            <a:endParaRPr lang="en-US" sz="2400" dirty="0">
              <a:solidFill>
                <a:srgbClr val="FF0000"/>
              </a:solidFill>
              <a:ea typeface="ＭＳ Ｐゴシック" pitchFamily="34" charset="-128"/>
            </a:endParaRPr>
          </a:p>
          <a:p>
            <a:pPr marL="0" indent="0" eaLnBrk="1" hangingPunct="1">
              <a:buNone/>
            </a:pPr>
            <a:r>
              <a:rPr lang="en-US" sz="2400" dirty="0">
                <a:latin typeface="Times New Roman" panose="02020603050405020304" pitchFamily="18" charset="0"/>
                <a:ea typeface="ＭＳ Ｐゴシック" pitchFamily="34" charset="-128"/>
                <a:cs typeface="Times New Roman" panose="02020603050405020304" pitchFamily="18" charset="0"/>
              </a:rPr>
              <a:t>All in all, the entire course was </a:t>
            </a:r>
            <a:r>
              <a:rPr lang="en-US" sz="2400" b="1" dirty="0">
                <a:latin typeface="Times New Roman" panose="02020603050405020304" pitchFamily="18" charset="0"/>
                <a:ea typeface="ＭＳ Ｐゴシック" pitchFamily="34" charset="-128"/>
                <a:cs typeface="Times New Roman" panose="02020603050405020304" pitchFamily="18" charset="0"/>
              </a:rPr>
              <a:t>EXCELLENT</a:t>
            </a:r>
            <a:r>
              <a:rPr lang="en-US" sz="2400" dirty="0">
                <a:latin typeface="Times New Roman" panose="02020603050405020304" pitchFamily="18" charset="0"/>
                <a:ea typeface="ＭＳ Ｐゴシック" pitchFamily="34" charset="-128"/>
                <a:cs typeface="Times New Roman" panose="02020603050405020304" pitchFamily="18" charset="0"/>
              </a:rPr>
              <a:t>. The course helped us gain theoretical knowledge and practical knowledge as well. Working on a real time database project would help us in our professional career as well. Apart form that, we learnt many useful life skills like time management and team management.</a:t>
            </a:r>
          </a:p>
          <a:p>
            <a:pPr marL="0" indent="0" eaLnBrk="1" hangingPunct="1">
              <a:buNone/>
            </a:pPr>
            <a:r>
              <a:rPr lang="en-US" sz="2400" dirty="0">
                <a:latin typeface="Times New Roman" panose="02020603050405020304" pitchFamily="18" charset="0"/>
                <a:ea typeface="ＭＳ Ｐゴシック" pitchFamily="34" charset="-128"/>
                <a:cs typeface="Times New Roman" panose="02020603050405020304" pitchFamily="18" charset="0"/>
              </a:rPr>
              <a:t>Also, the timely response to any doubts from the professor and the TA was very helpful and much appreciated.</a:t>
            </a:r>
          </a:p>
          <a:p>
            <a:pPr eaLnBrk="1" hangingPunct="1"/>
            <a:endParaRPr lang="en-US" sz="2400"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a:p>
            <a:pPr marL="0" indent="0" eaLnBrk="1" hangingPunct="1">
              <a:buNone/>
            </a:pPr>
            <a:r>
              <a:rPr lang="en-US" sz="2400" dirty="0">
                <a:solidFill>
                  <a:srgbClr val="FF0000"/>
                </a:solidFill>
                <a:ea typeface="ＭＳ Ｐゴシック" pitchFamily="34" charset="-128"/>
              </a:rPr>
              <a:t>                                       </a:t>
            </a:r>
            <a:r>
              <a:rPr lang="en-US" sz="3200" b="1" dirty="0">
                <a:latin typeface="Times New Roman" panose="02020603050405020304" pitchFamily="18" charset="0"/>
                <a:ea typeface="ＭＳ Ｐゴシック" pitchFamily="34" charset="-128"/>
                <a:cs typeface="Times New Roman" panose="02020603050405020304" pitchFamily="18" charset="0"/>
              </a:rPr>
              <a:t>THANKYOU</a:t>
            </a:r>
          </a:p>
          <a:p>
            <a:pPr eaLnBrk="1" hangingPunct="1"/>
            <a:endParaRPr lang="en-US" sz="2400" dirty="0">
              <a:solidFill>
                <a:srgbClr val="FF0000"/>
              </a:solidFill>
              <a:ea typeface="ＭＳ Ｐゴシック" pitchFamily="34" charset="-128"/>
            </a:endParaRPr>
          </a:p>
          <a:p>
            <a:pPr eaLnBrk="1" hangingPunct="1"/>
            <a:endParaRPr lang="en-US" sz="2400" dirty="0">
              <a:solidFill>
                <a:srgbClr val="FF0000"/>
              </a:solidFill>
              <a:ea typeface="ＭＳ Ｐゴシック" pitchFamily="34" charset="-128"/>
            </a:endParaRPr>
          </a:p>
          <a:p>
            <a:pPr marL="0" indent="0" eaLnBrk="1" hangingPunct="1">
              <a:buNone/>
            </a:pPr>
            <a:endParaRPr lang="en-US" sz="2400" dirty="0">
              <a:ea typeface="ＭＳ Ｐゴシック" pitchFamily="34" charset="-128"/>
            </a:endParaRPr>
          </a:p>
          <a:p>
            <a:pPr eaLnBrk="1" hangingPunct="1"/>
            <a:endParaRPr lang="en-US" sz="2400" dirty="0">
              <a:ea typeface="ＭＳ Ｐゴシック" pitchFamily="34" charset="-128"/>
            </a:endParaRPr>
          </a:p>
          <a:p>
            <a:pPr marL="0" indent="0" eaLnBrk="1" hangingPunct="1">
              <a:buNone/>
            </a:pPr>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p:txBody>
      </p:sp>
      <p:sp>
        <p:nvSpPr>
          <p:cNvPr id="2" name="Date Placeholder 1">
            <a:extLst>
              <a:ext uri="{FF2B5EF4-FFF2-40B4-BE49-F238E27FC236}">
                <a16:creationId xmlns:a16="http://schemas.microsoft.com/office/drawing/2014/main" id="{A76933AA-8A2A-4489-9B30-8F636B566D4D}"/>
              </a:ext>
            </a:extLst>
          </p:cNvPr>
          <p:cNvSpPr>
            <a:spLocks noGrp="1"/>
          </p:cNvSpPr>
          <p:nvPr>
            <p:ph type="dt" sz="half" idx="10"/>
          </p:nvPr>
        </p:nvSpPr>
        <p:spPr/>
        <p:txBody>
          <a:bodyPr/>
          <a:lstStyle/>
          <a:p>
            <a:r>
              <a:rPr lang="en-US"/>
              <a:t>Fall 2022</a:t>
            </a:r>
          </a:p>
        </p:txBody>
      </p:sp>
      <p:sp>
        <p:nvSpPr>
          <p:cNvPr id="3" name="Footer Placeholder 2">
            <a:extLst>
              <a:ext uri="{FF2B5EF4-FFF2-40B4-BE49-F238E27FC236}">
                <a16:creationId xmlns:a16="http://schemas.microsoft.com/office/drawing/2014/main" id="{ED49568B-79F2-44D9-97FE-41A1B517B072}"/>
              </a:ext>
            </a:extLst>
          </p:cNvPr>
          <p:cNvSpPr>
            <a:spLocks noGrp="1"/>
          </p:cNvSpPr>
          <p:nvPr>
            <p:ph type="ftr" sz="quarter" idx="11"/>
          </p:nvPr>
        </p:nvSpPr>
        <p:spPr/>
        <p:txBody>
          <a:bodyPr/>
          <a:lstStyle/>
          <a:p>
            <a:r>
              <a:rPr lang="en-US" dirty="0"/>
              <a:t>CSE5330: Team 5</a:t>
            </a:r>
          </a:p>
        </p:txBody>
      </p:sp>
      <p:sp>
        <p:nvSpPr>
          <p:cNvPr id="4" name="Slide Number Placeholder 3">
            <a:extLst>
              <a:ext uri="{FF2B5EF4-FFF2-40B4-BE49-F238E27FC236}">
                <a16:creationId xmlns:a16="http://schemas.microsoft.com/office/drawing/2014/main" id="{1589E6CC-14AA-4B9A-A49E-6BC3F33AE9F7}"/>
              </a:ext>
            </a:extLst>
          </p:cNvPr>
          <p:cNvSpPr>
            <a:spLocks noGrp="1"/>
          </p:cNvSpPr>
          <p:nvPr>
            <p:ph type="sldNum" sz="quarter" idx="12"/>
          </p:nvPr>
        </p:nvSpPr>
        <p:spPr/>
        <p:txBody>
          <a:bodyPr/>
          <a:lstStyle/>
          <a:p>
            <a:fld id="{9E706BD9-F2AE-4A2B-9DCA-446C6D03248B}" type="slidenum">
              <a:rPr lang="en-US" smtClean="0"/>
              <a:t>16</a:t>
            </a:fld>
            <a:endParaRPr lang="en-US"/>
          </a:p>
        </p:txBody>
      </p:sp>
    </p:spTree>
    <p:extLst>
      <p:ext uri="{BB962C8B-B14F-4D97-AF65-F5344CB8AC3E}">
        <p14:creationId xmlns:p14="http://schemas.microsoft.com/office/powerpoint/2010/main" val="809899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a:extLst>
              <a:ext uri="{FF2B5EF4-FFF2-40B4-BE49-F238E27FC236}">
                <a16:creationId xmlns:a16="http://schemas.microsoft.com/office/drawing/2014/main" id="{F64865D0-2FCA-4234-B930-7FF598038B92}"/>
              </a:ext>
            </a:extLst>
          </p:cNvPr>
          <p:cNvSpPr>
            <a:spLocks noGrp="1" noChangeArrowheads="1"/>
          </p:cNvSpPr>
          <p:nvPr>
            <p:ph type="title"/>
          </p:nvPr>
        </p:nvSpPr>
        <p:spPr>
          <a:xfrm>
            <a:off x="685800" y="152400"/>
            <a:ext cx="7772400" cy="990600"/>
          </a:xfrm>
        </p:spPr>
        <p:txBody>
          <a:bodyPr/>
          <a:lstStyle/>
          <a:p>
            <a:pPr eaLnBrk="1" hangingPunct="1"/>
            <a:r>
              <a:rPr lang="en-US" altLang="en-US" b="1" dirty="0">
                <a:solidFill>
                  <a:schemeClr val="accent1">
                    <a:lumMod val="75000"/>
                  </a:schemeClr>
                </a:solidFill>
              </a:rPr>
              <a:t>Discussion</a:t>
            </a:r>
          </a:p>
        </p:txBody>
      </p:sp>
      <p:pic>
        <p:nvPicPr>
          <p:cNvPr id="88069" name="Picture 3" descr="C:\Program Files\Common Files\Microsoft Shared\Clipart\cagcat50\pe02097_.wmf">
            <a:extLst>
              <a:ext uri="{FF2B5EF4-FFF2-40B4-BE49-F238E27FC236}">
                <a16:creationId xmlns:a16="http://schemas.microsoft.com/office/drawing/2014/main" id="{BC66A283-F159-4293-AE19-62F3BA387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71600"/>
            <a:ext cx="6781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A5C4635F-C408-4016-9B41-FAE8F5B99260}"/>
              </a:ext>
            </a:extLst>
          </p:cNvPr>
          <p:cNvSpPr>
            <a:spLocks noGrp="1"/>
          </p:cNvSpPr>
          <p:nvPr>
            <p:ph type="dt" sz="half" idx="10"/>
          </p:nvPr>
        </p:nvSpPr>
        <p:spPr/>
        <p:txBody>
          <a:bodyPr/>
          <a:lstStyle/>
          <a:p>
            <a:r>
              <a:rPr lang="en-US"/>
              <a:t>Fall 2022</a:t>
            </a:r>
          </a:p>
        </p:txBody>
      </p:sp>
      <p:sp>
        <p:nvSpPr>
          <p:cNvPr id="3" name="Footer Placeholder 2">
            <a:extLst>
              <a:ext uri="{FF2B5EF4-FFF2-40B4-BE49-F238E27FC236}">
                <a16:creationId xmlns:a16="http://schemas.microsoft.com/office/drawing/2014/main" id="{3064BFD9-BCB6-4DFB-BA88-B140AABF2D8B}"/>
              </a:ext>
            </a:extLst>
          </p:cNvPr>
          <p:cNvSpPr>
            <a:spLocks noGrp="1"/>
          </p:cNvSpPr>
          <p:nvPr>
            <p:ph type="ftr" sz="quarter" idx="11"/>
          </p:nvPr>
        </p:nvSpPr>
        <p:spPr/>
        <p:txBody>
          <a:bodyPr/>
          <a:lstStyle/>
          <a:p>
            <a:r>
              <a:rPr lang="en-US" dirty="0"/>
              <a:t>CSE5330: Team 5</a:t>
            </a:r>
          </a:p>
        </p:txBody>
      </p:sp>
      <p:sp>
        <p:nvSpPr>
          <p:cNvPr id="4" name="Slide Number Placeholder 3">
            <a:extLst>
              <a:ext uri="{FF2B5EF4-FFF2-40B4-BE49-F238E27FC236}">
                <a16:creationId xmlns:a16="http://schemas.microsoft.com/office/drawing/2014/main" id="{CD003E02-E560-40CA-A9A9-9B76F8CC099E}"/>
              </a:ext>
            </a:extLst>
          </p:cNvPr>
          <p:cNvSpPr>
            <a:spLocks noGrp="1"/>
          </p:cNvSpPr>
          <p:nvPr>
            <p:ph type="sldNum" sz="quarter" idx="12"/>
          </p:nvPr>
        </p:nvSpPr>
        <p:spPr/>
        <p:txBody>
          <a:bodyPr/>
          <a:lstStyle/>
          <a:p>
            <a:fld id="{9E706BD9-F2AE-4A2B-9DCA-446C6D03248B}" type="slidenum">
              <a:rPr lang="en-US" smtClean="0"/>
              <a:t>17</a:t>
            </a:fld>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03188"/>
            <a:ext cx="8229600" cy="497447"/>
          </a:xfrm>
        </p:spPr>
        <p:txBody>
          <a:bodyPr>
            <a:noAutofit/>
          </a:bodyPr>
          <a:lstStyle/>
          <a:p>
            <a:pPr eaLnBrk="1" hangingPunct="1"/>
            <a:r>
              <a:rPr lang="en-US" b="1" dirty="0">
                <a:solidFill>
                  <a:schemeClr val="accent1">
                    <a:lumMod val="75000"/>
                  </a:schemeClr>
                </a:solidFill>
                <a:ea typeface="ＭＳ Ｐゴシック" pitchFamily="34" charset="-128"/>
              </a:rPr>
              <a:t>Project</a:t>
            </a:r>
          </a:p>
        </p:txBody>
      </p:sp>
      <p:sp>
        <p:nvSpPr>
          <p:cNvPr id="6147" name="Rectangle 3"/>
          <p:cNvSpPr>
            <a:spLocks noGrp="1" noChangeArrowheads="1"/>
          </p:cNvSpPr>
          <p:nvPr>
            <p:ph type="body" idx="1"/>
          </p:nvPr>
        </p:nvSpPr>
        <p:spPr>
          <a:xfrm>
            <a:off x="457200" y="685800"/>
            <a:ext cx="8229600" cy="5246688"/>
          </a:xfrm>
        </p:spPr>
        <p:txBody>
          <a:bodyPr>
            <a:normAutofit/>
          </a:bodyPr>
          <a:lstStyle/>
          <a:p>
            <a:pPr marL="0" indent="0" eaLnBrk="1" hangingPunct="1">
              <a:buNone/>
            </a:pPr>
            <a:r>
              <a:rPr lang="en-US" sz="3200" b="1" dirty="0">
                <a:ea typeface="ＭＳ Ｐゴシック" pitchFamily="34" charset="-128"/>
              </a:rPr>
              <a:t> </a:t>
            </a:r>
          </a:p>
          <a:p>
            <a:pPr marL="0" indent="0" algn="ctr" eaLnBrk="1" hangingPunct="1">
              <a:buNone/>
            </a:pPr>
            <a:r>
              <a:rPr lang="en-US" sz="2400" b="1" dirty="0">
                <a:latin typeface="Times New Roman" panose="02020603050405020304" pitchFamily="18" charset="0"/>
                <a:ea typeface="ＭＳ Ｐゴシック" pitchFamily="34" charset="-128"/>
                <a:cs typeface="Times New Roman" panose="02020603050405020304" pitchFamily="18" charset="0"/>
              </a:rPr>
              <a:t>Title: SPORTS EVENT MANAGEMENT</a:t>
            </a:r>
          </a:p>
          <a:p>
            <a:pPr marL="0" indent="0" eaLnBrk="1" hangingPunct="1">
              <a:buNone/>
            </a:pPr>
            <a:endParaRPr lang="en-US" sz="2000" b="1" dirty="0">
              <a:latin typeface="Times New Roman" panose="02020603050405020304" pitchFamily="18" charset="0"/>
              <a:ea typeface="ＭＳ Ｐゴシック" pitchFamily="34" charset="-128"/>
              <a:cs typeface="Times New Roman" panose="02020603050405020304" pitchFamily="18" charset="0"/>
            </a:endParaRPr>
          </a:p>
          <a:p>
            <a:pPr marL="0" indent="0" eaLnBrk="1" hangingPunct="1">
              <a:buNone/>
            </a:pPr>
            <a:r>
              <a:rPr lang="en-US" sz="1800" b="1" dirty="0">
                <a:latin typeface="Times New Roman" panose="02020603050405020304" pitchFamily="18" charset="0"/>
                <a:ea typeface="ＭＳ Ｐゴシック" pitchFamily="34" charset="-128"/>
                <a:cs typeface="Times New Roman" panose="02020603050405020304" pitchFamily="18" charset="0"/>
              </a:rPr>
              <a:t>Pitching the project:</a:t>
            </a:r>
          </a:p>
          <a:p>
            <a:pPr algn="l"/>
            <a:r>
              <a:rPr lang="en-US" sz="1800" b="0" i="0" u="none" strike="noStrike" baseline="0" dirty="0">
                <a:latin typeface="Times New Roman" panose="02020603050405020304" pitchFamily="18" charset="0"/>
                <a:cs typeface="Times New Roman" panose="02020603050405020304" pitchFamily="18" charset="0"/>
              </a:rPr>
              <a:t>The Entertainment industry is one such industry that provides pleasure and delight to its audience. The sports sector in specific has been of utmost significance for sports fanatics.</a:t>
            </a:r>
          </a:p>
          <a:p>
            <a:pPr algn="l"/>
            <a:r>
              <a:rPr lang="en-US" sz="1800" b="0" i="0" u="none" strike="noStrike" baseline="0" dirty="0">
                <a:latin typeface="Times New Roman" panose="02020603050405020304" pitchFamily="18" charset="0"/>
                <a:cs typeface="Times New Roman" panose="02020603050405020304" pitchFamily="18" charset="0"/>
              </a:rPr>
              <a:t> With the advancement in technology, it has become a mandate to link these to the entertainment industry. </a:t>
            </a:r>
          </a:p>
          <a:p>
            <a:pPr algn="l"/>
            <a:r>
              <a:rPr lang="en-US" sz="1800" b="0" i="0" u="none" strike="noStrike" baseline="0" dirty="0">
                <a:latin typeface="Times New Roman" panose="02020603050405020304" pitchFamily="18" charset="0"/>
                <a:cs typeface="Times New Roman" panose="02020603050405020304" pitchFamily="18" charset="0"/>
              </a:rPr>
              <a:t>It is important to do this in order to track expenditure, generate revenue and make necessary changes to attract people and to witness sport events.</a:t>
            </a:r>
          </a:p>
          <a:p>
            <a:pPr algn="l"/>
            <a:r>
              <a:rPr lang="en-US" sz="1800" b="0" i="0" u="none" strike="noStrike" baseline="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main</a:t>
            </a:r>
            <a:r>
              <a:rPr lang="en-US" sz="1800" b="1" i="0" u="none" strike="noStrike" baseline="0" dirty="0">
                <a:latin typeface="Times New Roman" panose="02020603050405020304" pitchFamily="18" charset="0"/>
                <a:cs typeface="Times New Roman" panose="02020603050405020304" pitchFamily="18" charset="0"/>
              </a:rPr>
              <a:t> objective </a:t>
            </a:r>
            <a:r>
              <a:rPr lang="en-US" sz="1800" b="0" i="0" u="none" strike="noStrike" baseline="0" dirty="0">
                <a:latin typeface="Times New Roman" panose="02020603050405020304" pitchFamily="18" charset="0"/>
                <a:cs typeface="Times New Roman" panose="02020603050405020304" pitchFamily="18" charset="0"/>
              </a:rPr>
              <a:t>is to maintain a Database System for College Park Centre to generate revenue but not to obtain profits and also manage the data of audience attending various kinds of sports events.</a:t>
            </a:r>
          </a:p>
          <a:p>
            <a:pPr algn="l"/>
            <a:endParaRPr lang="en-US" sz="1600" dirty="0">
              <a:latin typeface="Times New Roman" panose="02020603050405020304" pitchFamily="18" charset="0"/>
              <a:ea typeface="ＭＳ Ｐゴシック" pitchFamily="34" charset="-128"/>
              <a:cs typeface="Times New Roman" panose="02020603050405020304" pitchFamily="18" charset="0"/>
            </a:endParaRPr>
          </a:p>
          <a:p>
            <a:pPr algn="l"/>
            <a:endParaRPr lang="en-US" sz="1600" b="1" dirty="0">
              <a:latin typeface="Times New Roman" panose="02020603050405020304" pitchFamily="18" charset="0"/>
              <a:ea typeface="ＭＳ Ｐゴシック" pitchFamily="34" charset="-128"/>
              <a:cs typeface="Times New Roman" panose="02020603050405020304" pitchFamily="18" charset="0"/>
            </a:endParaRPr>
          </a:p>
          <a:p>
            <a:pPr algn="l"/>
            <a:endParaRPr lang="en-US" sz="1600" b="1" dirty="0">
              <a:latin typeface="Times New Roman" panose="02020603050405020304" pitchFamily="18" charset="0"/>
              <a:ea typeface="ＭＳ Ｐゴシック" pitchFamily="34" charset="-128"/>
              <a:cs typeface="Times New Roman" panose="02020603050405020304" pitchFamily="18" charset="0"/>
            </a:endParaRPr>
          </a:p>
          <a:p>
            <a:pPr marL="0" indent="0" eaLnBrk="1" hangingPunct="1">
              <a:buNone/>
            </a:pPr>
            <a:endParaRPr lang="en-US" sz="2400" dirty="0">
              <a:solidFill>
                <a:srgbClr val="FF0000"/>
              </a:solidFill>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p:txBody>
      </p:sp>
      <p:sp>
        <p:nvSpPr>
          <p:cNvPr id="2" name="Date Placeholder 1">
            <a:extLst>
              <a:ext uri="{FF2B5EF4-FFF2-40B4-BE49-F238E27FC236}">
                <a16:creationId xmlns:a16="http://schemas.microsoft.com/office/drawing/2014/main" id="{E1C63715-9A58-40A1-B516-F4BC7C24314B}"/>
              </a:ext>
            </a:extLst>
          </p:cNvPr>
          <p:cNvSpPr>
            <a:spLocks noGrp="1"/>
          </p:cNvSpPr>
          <p:nvPr>
            <p:ph type="dt" sz="half" idx="10"/>
          </p:nvPr>
        </p:nvSpPr>
        <p:spPr/>
        <p:txBody>
          <a:bodyPr/>
          <a:lstStyle/>
          <a:p>
            <a:r>
              <a:rPr lang="en-US"/>
              <a:t>Fall 2022</a:t>
            </a:r>
          </a:p>
        </p:txBody>
      </p:sp>
      <p:sp>
        <p:nvSpPr>
          <p:cNvPr id="3" name="Footer Placeholder 2">
            <a:extLst>
              <a:ext uri="{FF2B5EF4-FFF2-40B4-BE49-F238E27FC236}">
                <a16:creationId xmlns:a16="http://schemas.microsoft.com/office/drawing/2014/main" id="{156FA9D2-F457-4BDB-BDE5-29A4DF3EAFBF}"/>
              </a:ext>
            </a:extLst>
          </p:cNvPr>
          <p:cNvSpPr>
            <a:spLocks noGrp="1"/>
          </p:cNvSpPr>
          <p:nvPr>
            <p:ph type="ftr" sz="quarter" idx="11"/>
          </p:nvPr>
        </p:nvSpPr>
        <p:spPr/>
        <p:txBody>
          <a:bodyPr/>
          <a:lstStyle/>
          <a:p>
            <a:r>
              <a:rPr lang="en-US" dirty="0"/>
              <a:t>CSE5330: Team 5</a:t>
            </a:r>
          </a:p>
        </p:txBody>
      </p:sp>
      <p:sp>
        <p:nvSpPr>
          <p:cNvPr id="4" name="Slide Number Placeholder 3">
            <a:extLst>
              <a:ext uri="{FF2B5EF4-FFF2-40B4-BE49-F238E27FC236}">
                <a16:creationId xmlns:a16="http://schemas.microsoft.com/office/drawing/2014/main" id="{3F8D3411-2EAA-46F9-A3F1-629A46819A42}"/>
              </a:ext>
            </a:extLst>
          </p:cNvPr>
          <p:cNvSpPr>
            <a:spLocks noGrp="1"/>
          </p:cNvSpPr>
          <p:nvPr>
            <p:ph type="sldNum" sz="quarter" idx="12"/>
          </p:nvPr>
        </p:nvSpPr>
        <p:spPr/>
        <p:txBody>
          <a:bodyPr/>
          <a:lstStyle/>
          <a:p>
            <a:fld id="{9E706BD9-F2AE-4A2B-9DCA-446C6D03248B}" type="slidenum">
              <a:rPr lang="en-US" smtClean="0"/>
              <a:t>2</a:t>
            </a:fld>
            <a:endParaRPr lang="en-US"/>
          </a:p>
        </p:txBody>
      </p:sp>
    </p:spTree>
    <p:extLst>
      <p:ext uri="{BB962C8B-B14F-4D97-AF65-F5344CB8AC3E}">
        <p14:creationId xmlns:p14="http://schemas.microsoft.com/office/powerpoint/2010/main" val="88929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E3012-86B8-4A67-1768-200FBDC7D210}"/>
              </a:ext>
            </a:extLst>
          </p:cNvPr>
          <p:cNvSpPr>
            <a:spLocks noGrp="1"/>
          </p:cNvSpPr>
          <p:nvPr>
            <p:ph type="title"/>
          </p:nvPr>
        </p:nvSpPr>
        <p:spPr>
          <a:xfrm>
            <a:off x="457200" y="101600"/>
            <a:ext cx="8229600" cy="715962"/>
          </a:xfrm>
        </p:spPr>
        <p:txBody>
          <a:bodyPr/>
          <a:lstStyle/>
          <a:p>
            <a:r>
              <a:rPr lang="en-US" b="1" dirty="0">
                <a:solidFill>
                  <a:schemeClr val="accent1">
                    <a:lumMod val="75000"/>
                  </a:schemeClr>
                </a:solidFill>
                <a:ea typeface="ＭＳ Ｐゴシック" pitchFamily="34" charset="-128"/>
              </a:rPr>
              <a:t>Project</a:t>
            </a:r>
            <a:endParaRPr lang="en-US" dirty="0"/>
          </a:p>
        </p:txBody>
      </p:sp>
      <p:sp>
        <p:nvSpPr>
          <p:cNvPr id="3" name="Content Placeholder 2">
            <a:extLst>
              <a:ext uri="{FF2B5EF4-FFF2-40B4-BE49-F238E27FC236}">
                <a16:creationId xmlns:a16="http://schemas.microsoft.com/office/drawing/2014/main" id="{7F862D81-74AF-9277-AE14-4DDB93E5CBDC}"/>
              </a:ext>
            </a:extLst>
          </p:cNvPr>
          <p:cNvSpPr>
            <a:spLocks noGrp="1"/>
          </p:cNvSpPr>
          <p:nvPr>
            <p:ph idx="1"/>
          </p:nvPr>
        </p:nvSpPr>
        <p:spPr/>
        <p:txBody>
          <a:bodyPr/>
          <a:lstStyle/>
          <a:p>
            <a:r>
              <a:rPr lang="en-US" sz="2400" b="0" i="0" dirty="0">
                <a:solidFill>
                  <a:srgbClr val="FF0000"/>
                </a:solidFill>
                <a:effectLst/>
                <a:latin typeface="Times New Roman" panose="02020603050405020304" pitchFamily="18" charset="0"/>
                <a:cs typeface="Times New Roman" panose="02020603050405020304" pitchFamily="18" charset="0"/>
              </a:rPr>
              <a:t>How will this project be helpful if deployed in the </a:t>
            </a:r>
            <a:br>
              <a:rPr lang="en-US" sz="2400" dirty="0">
                <a:solidFill>
                  <a:srgbClr val="FF0000"/>
                </a:solidFill>
                <a:latin typeface="Times New Roman" panose="02020603050405020304" pitchFamily="18" charset="0"/>
                <a:cs typeface="Times New Roman" panose="02020603050405020304" pitchFamily="18" charset="0"/>
              </a:rPr>
            </a:br>
            <a:r>
              <a:rPr lang="en-US" sz="2400" b="0" i="0" dirty="0">
                <a:solidFill>
                  <a:srgbClr val="FF0000"/>
                </a:solidFill>
                <a:effectLst/>
                <a:latin typeface="Times New Roman" panose="02020603050405020304" pitchFamily="18" charset="0"/>
                <a:cs typeface="Times New Roman" panose="02020603050405020304" pitchFamily="18" charset="0"/>
              </a:rPr>
              <a:t>real world?</a:t>
            </a:r>
          </a:p>
          <a:p>
            <a:pPr marL="0" indent="0">
              <a:buNone/>
            </a:pPr>
            <a:endParaRPr lang="en-US" sz="1600" dirty="0">
              <a:solidFill>
                <a:srgbClr val="FF0000"/>
              </a:solidFill>
              <a:latin typeface="Times New Roman" panose="02020603050405020304" pitchFamily="18" charset="0"/>
              <a:cs typeface="Times New Roman" panose="02020603050405020304" pitchFamily="18" charset="0"/>
            </a:endParaRPr>
          </a:p>
          <a:p>
            <a:pPr marL="285750" lvl="1" indent="0">
              <a:buNone/>
            </a:pPr>
            <a:r>
              <a:rPr lang="en-US" sz="1800" dirty="0">
                <a:latin typeface="Times New Roman" panose="02020603050405020304" pitchFamily="18" charset="0"/>
                <a:ea typeface="ＭＳ Ｐゴシック" pitchFamily="34" charset="-128"/>
                <a:cs typeface="Times New Roman" panose="02020603050405020304" pitchFamily="18" charset="0"/>
              </a:rPr>
              <a:t>1. To obtain useful insights about events, attendees and revenue.</a:t>
            </a:r>
          </a:p>
          <a:p>
            <a:pPr marL="285750" lvl="1" indent="0">
              <a:buNone/>
            </a:pPr>
            <a:r>
              <a:rPr lang="en-US" sz="1800" dirty="0">
                <a:latin typeface="Times New Roman" panose="02020603050405020304" pitchFamily="18" charset="0"/>
                <a:ea typeface="ＭＳ Ｐゴシック" pitchFamily="34" charset="-128"/>
                <a:cs typeface="Times New Roman" panose="02020603050405020304" pitchFamily="18" charset="0"/>
              </a:rPr>
              <a:t>2. To know which Sports Teams attract more people.</a:t>
            </a:r>
          </a:p>
          <a:p>
            <a:pPr marL="285750" lvl="1" indent="0">
              <a:buNone/>
            </a:pPr>
            <a:r>
              <a:rPr lang="en-US" sz="1800" dirty="0">
                <a:latin typeface="Times New Roman" panose="02020603050405020304" pitchFamily="18" charset="0"/>
                <a:ea typeface="ＭＳ Ｐゴシック" pitchFamily="34" charset="-128"/>
                <a:cs typeface="Times New Roman" panose="02020603050405020304" pitchFamily="18" charset="0"/>
              </a:rPr>
              <a:t>3. If deployed in real world, it would be useful for all event managers to organize their data and plan their event.</a:t>
            </a:r>
          </a:p>
          <a:p>
            <a:pPr eaLnBrk="1" hangingPunct="1"/>
            <a:endParaRPr lang="en-US" sz="1800" dirty="0">
              <a:latin typeface="Times New Roman" panose="02020603050405020304" pitchFamily="18" charset="0"/>
              <a:ea typeface="ＭＳ Ｐゴシック" pitchFamily="34" charset="-128"/>
              <a:cs typeface="Times New Roman" panose="02020603050405020304" pitchFamily="18" charset="0"/>
            </a:endParaRPr>
          </a:p>
          <a:p>
            <a:pPr eaLnBrk="1" hangingPunct="1"/>
            <a:endParaRPr lang="en-US" sz="1800" dirty="0">
              <a:latin typeface="Times New Roman" panose="02020603050405020304" pitchFamily="18" charset="0"/>
              <a:ea typeface="ＭＳ Ｐゴシック" pitchFamily="34" charset="-128"/>
              <a:cs typeface="Times New Roman" panose="02020603050405020304" pitchFamily="18" charset="0"/>
            </a:endParaRPr>
          </a:p>
          <a:p>
            <a:pPr eaLnBrk="1" hangingPunct="1"/>
            <a:r>
              <a:rPr lang="en-US" sz="1800" dirty="0">
                <a:latin typeface="Times New Roman" panose="02020603050405020304" pitchFamily="18" charset="0"/>
                <a:ea typeface="ＭＳ Ｐゴシック" pitchFamily="34" charset="-128"/>
                <a:cs typeface="Times New Roman" panose="02020603050405020304" pitchFamily="18" charset="0"/>
              </a:rPr>
              <a:t>Overall we can say that if this project is deployed in real world then it will be helpful for the event organizers and colleges to know on what basis and how they can generate revenue and also they can know what sports are most likely to be watched by audience. From this they can improve their future events.</a:t>
            </a:r>
          </a:p>
          <a:p>
            <a:endParaRPr lang="en-US" dirty="0"/>
          </a:p>
        </p:txBody>
      </p:sp>
      <p:sp>
        <p:nvSpPr>
          <p:cNvPr id="4" name="Date Placeholder 3">
            <a:extLst>
              <a:ext uri="{FF2B5EF4-FFF2-40B4-BE49-F238E27FC236}">
                <a16:creationId xmlns:a16="http://schemas.microsoft.com/office/drawing/2014/main" id="{52278681-3014-97AD-ABE1-90935FABBF0D}"/>
              </a:ext>
            </a:extLst>
          </p:cNvPr>
          <p:cNvSpPr>
            <a:spLocks noGrp="1"/>
          </p:cNvSpPr>
          <p:nvPr>
            <p:ph type="dt" sz="half" idx="10"/>
          </p:nvPr>
        </p:nvSpPr>
        <p:spPr/>
        <p:txBody>
          <a:bodyPr/>
          <a:lstStyle/>
          <a:p>
            <a:r>
              <a:rPr lang="en-US"/>
              <a:t>Fall 2022</a:t>
            </a:r>
          </a:p>
        </p:txBody>
      </p:sp>
      <p:sp>
        <p:nvSpPr>
          <p:cNvPr id="5" name="Footer Placeholder 4">
            <a:extLst>
              <a:ext uri="{FF2B5EF4-FFF2-40B4-BE49-F238E27FC236}">
                <a16:creationId xmlns:a16="http://schemas.microsoft.com/office/drawing/2014/main" id="{9079F93A-E2BF-7D8D-3F94-DCAF41E98EFD}"/>
              </a:ext>
            </a:extLst>
          </p:cNvPr>
          <p:cNvSpPr>
            <a:spLocks noGrp="1"/>
          </p:cNvSpPr>
          <p:nvPr>
            <p:ph type="ftr" sz="quarter" idx="11"/>
          </p:nvPr>
        </p:nvSpPr>
        <p:spPr/>
        <p:txBody>
          <a:bodyPr/>
          <a:lstStyle/>
          <a:p>
            <a:r>
              <a:rPr lang="en-US" dirty="0"/>
              <a:t>CSE5330: Team 5</a:t>
            </a:r>
          </a:p>
        </p:txBody>
      </p:sp>
      <p:sp>
        <p:nvSpPr>
          <p:cNvPr id="6" name="Slide Number Placeholder 5">
            <a:extLst>
              <a:ext uri="{FF2B5EF4-FFF2-40B4-BE49-F238E27FC236}">
                <a16:creationId xmlns:a16="http://schemas.microsoft.com/office/drawing/2014/main" id="{D1A8FF8B-B94A-72CC-4458-AA012CDF7EA1}"/>
              </a:ext>
            </a:extLst>
          </p:cNvPr>
          <p:cNvSpPr>
            <a:spLocks noGrp="1"/>
          </p:cNvSpPr>
          <p:nvPr>
            <p:ph type="sldNum" sz="quarter" idx="12"/>
          </p:nvPr>
        </p:nvSpPr>
        <p:spPr/>
        <p:txBody>
          <a:bodyPr/>
          <a:lstStyle/>
          <a:p>
            <a:fld id="{9E706BD9-F2AE-4A2B-9DCA-446C6D03248B}" type="slidenum">
              <a:rPr lang="en-US" smtClean="0"/>
              <a:t>3</a:t>
            </a:fld>
            <a:endParaRPr lang="en-US"/>
          </a:p>
        </p:txBody>
      </p:sp>
    </p:spTree>
    <p:extLst>
      <p:ext uri="{BB962C8B-B14F-4D97-AF65-F5344CB8AC3E}">
        <p14:creationId xmlns:p14="http://schemas.microsoft.com/office/powerpoint/2010/main" val="16176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03188"/>
            <a:ext cx="8229600" cy="497447"/>
          </a:xfrm>
        </p:spPr>
        <p:txBody>
          <a:bodyPr>
            <a:noAutofit/>
          </a:bodyPr>
          <a:lstStyle/>
          <a:p>
            <a:pPr eaLnBrk="1" hangingPunct="1"/>
            <a:r>
              <a:rPr lang="en-US" b="1" dirty="0">
                <a:solidFill>
                  <a:schemeClr val="accent1">
                    <a:lumMod val="75000"/>
                  </a:schemeClr>
                </a:solidFill>
                <a:ea typeface="ＭＳ Ｐゴシック" pitchFamily="34" charset="-128"/>
              </a:rPr>
              <a:t>Project Overview</a:t>
            </a:r>
          </a:p>
        </p:txBody>
      </p:sp>
      <p:sp>
        <p:nvSpPr>
          <p:cNvPr id="6147" name="Rectangle 3"/>
          <p:cNvSpPr>
            <a:spLocks noGrp="1" noChangeArrowheads="1"/>
          </p:cNvSpPr>
          <p:nvPr>
            <p:ph type="body" idx="1"/>
          </p:nvPr>
        </p:nvSpPr>
        <p:spPr>
          <a:xfrm>
            <a:off x="457200" y="685800"/>
            <a:ext cx="8229600" cy="5246688"/>
          </a:xfrm>
        </p:spPr>
        <p:txBody>
          <a:bodyPr>
            <a:normAutofit/>
          </a:bodyPr>
          <a:lstStyle/>
          <a:p>
            <a:r>
              <a:rPr lang="en-US" sz="2400" dirty="0">
                <a:solidFill>
                  <a:srgbClr val="FF0000"/>
                </a:solidFill>
                <a:latin typeface="Times New Roman" panose="02020603050405020304" pitchFamily="18" charset="0"/>
                <a:ea typeface="ＭＳ Ｐゴシック" pitchFamily="34" charset="-128"/>
                <a:cs typeface="Times New Roman" panose="02020603050405020304" pitchFamily="18" charset="0"/>
              </a:rPr>
              <a:t>Give an overview of the front-end, if conceptualized</a:t>
            </a:r>
          </a:p>
          <a:p>
            <a:pPr lvl="1"/>
            <a:r>
              <a:rPr lang="en-US" sz="2400" i="1" dirty="0">
                <a:solidFill>
                  <a:srgbClr val="FF0000"/>
                </a:solidFill>
                <a:latin typeface="Times New Roman" panose="02020603050405020304" pitchFamily="18" charset="0"/>
                <a:ea typeface="ＭＳ Ｐゴシック" pitchFamily="34" charset="-128"/>
                <a:cs typeface="Times New Roman" panose="02020603050405020304" pitchFamily="18" charset="0"/>
              </a:rPr>
              <a:t>Use screenshots or embed video, if available</a:t>
            </a:r>
            <a:endParaRPr lang="en-US" sz="1800" dirty="0">
              <a:latin typeface="Times New Roman" panose="02020603050405020304" pitchFamily="18" charset="0"/>
              <a:ea typeface="ＭＳ Ｐゴシック" pitchFamily="34" charset="-128"/>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ea typeface="ＭＳ Ｐゴシック" pitchFamily="34" charset="-128"/>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ea typeface="ＭＳ Ｐゴシック" pitchFamily="34" charset="-128"/>
                <a:cs typeface="Times New Roman" panose="02020603050405020304" pitchFamily="18" charset="0"/>
              </a:rPr>
              <a:t>Using python to connect to the database. Then we will list all the business goals. Based on the user request we will type in the question and get the answer.( for example, which event has highest revenue, user types in the year and gets the revenue for the particular year).</a:t>
            </a:r>
          </a:p>
          <a:p>
            <a:pPr marL="0" indent="0">
              <a:buNone/>
            </a:pPr>
            <a:endParaRPr lang="en-US" sz="1800" dirty="0">
              <a:latin typeface="Times New Roman" panose="02020603050405020304" pitchFamily="18" charset="0"/>
              <a:ea typeface="ＭＳ Ｐゴシック" pitchFamily="34" charset="-128"/>
              <a:cs typeface="Times New Roman" panose="02020603050405020304" pitchFamily="18" charset="0"/>
            </a:endParaRPr>
          </a:p>
          <a:p>
            <a:endParaRPr lang="en-US" sz="2400" i="1" dirty="0">
              <a:solidFill>
                <a:srgbClr val="FF0000"/>
              </a:solidFill>
              <a:ea typeface="ＭＳ Ｐゴシック" pitchFamily="34" charset="-128"/>
            </a:endParaRPr>
          </a:p>
        </p:txBody>
      </p:sp>
      <p:sp>
        <p:nvSpPr>
          <p:cNvPr id="2" name="Date Placeholder 1">
            <a:extLst>
              <a:ext uri="{FF2B5EF4-FFF2-40B4-BE49-F238E27FC236}">
                <a16:creationId xmlns:a16="http://schemas.microsoft.com/office/drawing/2014/main" id="{E1C63715-9A58-40A1-B516-F4BC7C24314B}"/>
              </a:ext>
            </a:extLst>
          </p:cNvPr>
          <p:cNvSpPr>
            <a:spLocks noGrp="1"/>
          </p:cNvSpPr>
          <p:nvPr>
            <p:ph type="dt" sz="half" idx="10"/>
          </p:nvPr>
        </p:nvSpPr>
        <p:spPr/>
        <p:txBody>
          <a:bodyPr/>
          <a:lstStyle/>
          <a:p>
            <a:r>
              <a:rPr lang="en-US"/>
              <a:t>Fall 2022</a:t>
            </a:r>
            <a:endParaRPr lang="en-US" dirty="0"/>
          </a:p>
        </p:txBody>
      </p:sp>
      <p:sp>
        <p:nvSpPr>
          <p:cNvPr id="3" name="Footer Placeholder 2">
            <a:extLst>
              <a:ext uri="{FF2B5EF4-FFF2-40B4-BE49-F238E27FC236}">
                <a16:creationId xmlns:a16="http://schemas.microsoft.com/office/drawing/2014/main" id="{156FA9D2-F457-4BDB-BDE5-29A4DF3EAFBF}"/>
              </a:ext>
            </a:extLst>
          </p:cNvPr>
          <p:cNvSpPr>
            <a:spLocks noGrp="1"/>
          </p:cNvSpPr>
          <p:nvPr>
            <p:ph type="ftr" sz="quarter" idx="11"/>
          </p:nvPr>
        </p:nvSpPr>
        <p:spPr/>
        <p:txBody>
          <a:bodyPr/>
          <a:lstStyle/>
          <a:p>
            <a:r>
              <a:rPr lang="en-US" dirty="0"/>
              <a:t>CSE5330: Team 5</a:t>
            </a:r>
          </a:p>
        </p:txBody>
      </p:sp>
      <p:sp>
        <p:nvSpPr>
          <p:cNvPr id="4" name="Slide Number Placeholder 3">
            <a:extLst>
              <a:ext uri="{FF2B5EF4-FFF2-40B4-BE49-F238E27FC236}">
                <a16:creationId xmlns:a16="http://schemas.microsoft.com/office/drawing/2014/main" id="{3F8D3411-2EAA-46F9-A3F1-629A46819A42}"/>
              </a:ext>
            </a:extLst>
          </p:cNvPr>
          <p:cNvSpPr>
            <a:spLocks noGrp="1"/>
          </p:cNvSpPr>
          <p:nvPr>
            <p:ph type="sldNum" sz="quarter" idx="12"/>
          </p:nvPr>
        </p:nvSpPr>
        <p:spPr/>
        <p:txBody>
          <a:bodyPr/>
          <a:lstStyle/>
          <a:p>
            <a:fld id="{9E706BD9-F2AE-4A2B-9DCA-446C6D03248B}" type="slidenum">
              <a:rPr lang="en-US" smtClean="0"/>
              <a:t>4</a:t>
            </a:fld>
            <a:endParaRPr lang="en-US"/>
          </a:p>
        </p:txBody>
      </p:sp>
      <p:pic>
        <p:nvPicPr>
          <p:cNvPr id="6" name="Picture 5">
            <a:extLst>
              <a:ext uri="{FF2B5EF4-FFF2-40B4-BE49-F238E27FC236}">
                <a16:creationId xmlns:a16="http://schemas.microsoft.com/office/drawing/2014/main" id="{05890197-BBF2-BAF6-0933-F61B6868D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229803"/>
            <a:ext cx="7620000" cy="2787850"/>
          </a:xfrm>
          <a:prstGeom prst="rect">
            <a:avLst/>
          </a:prstGeom>
          <a:ln w="19050">
            <a:solidFill>
              <a:srgbClr val="00B0F0"/>
            </a:solidFill>
          </a:ln>
        </p:spPr>
      </p:pic>
    </p:spTree>
    <p:extLst>
      <p:ext uri="{BB962C8B-B14F-4D97-AF65-F5344CB8AC3E}">
        <p14:creationId xmlns:p14="http://schemas.microsoft.com/office/powerpoint/2010/main" val="332701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948-4FD3-AEA6-AF59-E75ADE207494}"/>
              </a:ext>
            </a:extLst>
          </p:cNvPr>
          <p:cNvSpPr>
            <a:spLocks noGrp="1"/>
          </p:cNvSpPr>
          <p:nvPr>
            <p:ph type="title"/>
          </p:nvPr>
        </p:nvSpPr>
        <p:spPr/>
        <p:txBody>
          <a:bodyPr/>
          <a:lstStyle/>
          <a:p>
            <a:r>
              <a:rPr lang="en-US" b="1" dirty="0">
                <a:solidFill>
                  <a:schemeClr val="accent1">
                    <a:lumMod val="75000"/>
                  </a:schemeClr>
                </a:solidFill>
                <a:ea typeface="ＭＳ Ｐゴシック" pitchFamily="34" charset="-128"/>
              </a:rPr>
              <a:t>Project Overview</a:t>
            </a:r>
            <a:endParaRPr lang="en-US" dirty="0"/>
          </a:p>
        </p:txBody>
      </p:sp>
      <p:sp>
        <p:nvSpPr>
          <p:cNvPr id="3" name="Content Placeholder 2">
            <a:extLst>
              <a:ext uri="{FF2B5EF4-FFF2-40B4-BE49-F238E27FC236}">
                <a16:creationId xmlns:a16="http://schemas.microsoft.com/office/drawing/2014/main" id="{858BD1DC-FC79-F88B-2F43-3424C7B6A1C3}"/>
              </a:ext>
            </a:extLst>
          </p:cNvPr>
          <p:cNvSpPr>
            <a:spLocks noGrp="1"/>
          </p:cNvSpPr>
          <p:nvPr>
            <p:ph idx="1"/>
          </p:nvPr>
        </p:nvSpPr>
        <p:spPr/>
        <p:txBody>
          <a:bodyPr>
            <a:normAutofit fontScale="92500" lnSpcReduction="10000"/>
          </a:bodyPr>
          <a:lstStyle/>
          <a:p>
            <a:r>
              <a:rPr lang="en-US" dirty="0">
                <a:solidFill>
                  <a:srgbClr val="FF0000"/>
                </a:solidFill>
                <a:latin typeface="Times New Roman" panose="02020603050405020304" pitchFamily="18" charset="0"/>
                <a:ea typeface="ＭＳ Ｐゴシック" pitchFamily="34" charset="-128"/>
                <a:cs typeface="Times New Roman" panose="02020603050405020304" pitchFamily="18" charset="0"/>
              </a:rPr>
              <a:t>Present the details of the tables created</a:t>
            </a:r>
          </a:p>
          <a:p>
            <a:pPr lvl="1"/>
            <a:r>
              <a:rPr lang="en-US" sz="2400" i="1" dirty="0">
                <a:solidFill>
                  <a:srgbClr val="FF0000"/>
                </a:solidFill>
                <a:latin typeface="Times New Roman" panose="02020603050405020304" pitchFamily="18" charset="0"/>
                <a:ea typeface="ＭＳ Ｐゴシック" pitchFamily="34" charset="-128"/>
                <a:cs typeface="Times New Roman" panose="02020603050405020304" pitchFamily="18" charset="0"/>
              </a:rPr>
              <a:t>#tables, #totalrows, #rows per table, …</a:t>
            </a:r>
          </a:p>
          <a:p>
            <a:pPr marL="457200" lvl="1" indent="0">
              <a:buNone/>
            </a:pPr>
            <a:r>
              <a:rPr lang="en-US" sz="1700" b="1" dirty="0">
                <a:latin typeface="Times New Roman" panose="02020603050405020304" pitchFamily="18" charset="0"/>
                <a:ea typeface="ＭＳ Ｐゴシック" pitchFamily="34" charset="-128"/>
                <a:cs typeface="Times New Roman" panose="02020603050405020304" pitchFamily="18" charset="0"/>
              </a:rPr>
              <a:t>List of tables created for this project:</a:t>
            </a:r>
          </a:p>
          <a:p>
            <a:pPr marL="800100" lvl="1" indent="-342900">
              <a:buAutoNum type="arabicPeriod"/>
            </a:pPr>
            <a:r>
              <a:rPr lang="en-US" sz="1700" b="1" dirty="0">
                <a:latin typeface="Times New Roman" panose="02020603050405020304" pitchFamily="18" charset="0"/>
                <a:ea typeface="ＭＳ Ｐゴシック" pitchFamily="34" charset="-128"/>
                <a:cs typeface="Times New Roman" panose="02020603050405020304" pitchFamily="18" charset="0"/>
              </a:rPr>
              <a:t>Fall22_S004_5_person </a:t>
            </a:r>
            <a:r>
              <a:rPr lang="en-US" sz="1700" dirty="0">
                <a:latin typeface="Times New Roman" panose="02020603050405020304" pitchFamily="18" charset="0"/>
                <a:ea typeface="ＭＳ Ｐゴシック" pitchFamily="34" charset="-128"/>
                <a:cs typeface="Times New Roman" panose="02020603050405020304" pitchFamily="18" charset="0"/>
              </a:rPr>
              <a:t>– 299 rows</a:t>
            </a:r>
          </a:p>
          <a:p>
            <a:pPr marL="800100" lvl="1" indent="-342900">
              <a:buAutoNum type="arabicPeriod"/>
            </a:pPr>
            <a:r>
              <a:rPr lang="en-US" sz="1700" b="1" dirty="0">
                <a:latin typeface="Times New Roman" panose="02020603050405020304" pitchFamily="18" charset="0"/>
                <a:ea typeface="ＭＳ Ｐゴシック" pitchFamily="34" charset="-128"/>
                <a:cs typeface="Times New Roman" panose="02020603050405020304" pitchFamily="18" charset="0"/>
              </a:rPr>
              <a:t>Fall22_S004_5_person_phone</a:t>
            </a:r>
            <a:r>
              <a:rPr lang="en-US" sz="1700" dirty="0">
                <a:latin typeface="Times New Roman" panose="02020603050405020304" pitchFamily="18" charset="0"/>
                <a:ea typeface="ＭＳ Ｐゴシック" pitchFamily="34" charset="-128"/>
                <a:cs typeface="Times New Roman" panose="02020603050405020304" pitchFamily="18" charset="0"/>
              </a:rPr>
              <a:t> – 396 rows</a:t>
            </a:r>
          </a:p>
          <a:p>
            <a:pPr marL="800100" lvl="1" indent="-342900">
              <a:buAutoNum type="arabicPeriod"/>
            </a:pPr>
            <a:r>
              <a:rPr lang="en-US" sz="1700" b="1" dirty="0">
                <a:latin typeface="Times New Roman" panose="02020603050405020304" pitchFamily="18" charset="0"/>
                <a:ea typeface="ＭＳ Ｐゴシック" pitchFamily="34" charset="-128"/>
                <a:cs typeface="Times New Roman" panose="02020603050405020304" pitchFamily="18" charset="0"/>
              </a:rPr>
              <a:t>Fall22_S004_5_audience</a:t>
            </a:r>
            <a:r>
              <a:rPr lang="en-US" sz="1700" dirty="0">
                <a:latin typeface="Times New Roman" panose="02020603050405020304" pitchFamily="18" charset="0"/>
                <a:ea typeface="ＭＳ Ｐゴシック" pitchFamily="34" charset="-128"/>
                <a:cs typeface="Times New Roman" panose="02020603050405020304" pitchFamily="18" charset="0"/>
              </a:rPr>
              <a:t> – 199 rows</a:t>
            </a:r>
          </a:p>
          <a:p>
            <a:pPr marL="800100" lvl="1" indent="-342900">
              <a:buAutoNum type="arabicPeriod"/>
            </a:pPr>
            <a:r>
              <a:rPr lang="en-US" sz="1700" b="1" dirty="0">
                <a:latin typeface="Times New Roman" panose="02020603050405020304" pitchFamily="18" charset="0"/>
                <a:ea typeface="ＭＳ Ｐゴシック" pitchFamily="34" charset="-128"/>
                <a:cs typeface="Times New Roman" panose="02020603050405020304" pitchFamily="18" charset="0"/>
              </a:rPr>
              <a:t>Fall22_S004_5_parking_audience </a:t>
            </a:r>
            <a:r>
              <a:rPr lang="en-US" sz="1700" dirty="0">
                <a:latin typeface="Times New Roman" panose="02020603050405020304" pitchFamily="18" charset="0"/>
                <a:ea typeface="ＭＳ Ｐゴシック" pitchFamily="34" charset="-128"/>
                <a:cs typeface="Times New Roman" panose="02020603050405020304" pitchFamily="18" charset="0"/>
              </a:rPr>
              <a:t>– 193 rows</a:t>
            </a:r>
          </a:p>
          <a:p>
            <a:pPr marL="800100" lvl="1" indent="-342900">
              <a:buAutoNum type="arabicPeriod"/>
            </a:pPr>
            <a:r>
              <a:rPr lang="en-US" sz="1700" b="1" dirty="0">
                <a:latin typeface="Times New Roman" panose="02020603050405020304" pitchFamily="18" charset="0"/>
                <a:ea typeface="ＭＳ Ｐゴシック" pitchFamily="34" charset="-128"/>
                <a:cs typeface="Times New Roman" panose="02020603050405020304" pitchFamily="18" charset="0"/>
              </a:rPr>
              <a:t>Fall22_S004_5_employee </a:t>
            </a:r>
            <a:r>
              <a:rPr lang="en-US" sz="1700" dirty="0">
                <a:latin typeface="Times New Roman" panose="02020603050405020304" pitchFamily="18" charset="0"/>
                <a:ea typeface="ＭＳ Ｐゴシック" pitchFamily="34" charset="-128"/>
                <a:cs typeface="Times New Roman" panose="02020603050405020304" pitchFamily="18" charset="0"/>
              </a:rPr>
              <a:t>– 100 rows</a:t>
            </a:r>
          </a:p>
          <a:p>
            <a:pPr marL="800100" lvl="1" indent="-342900">
              <a:buAutoNum type="arabicPeriod"/>
            </a:pPr>
            <a:r>
              <a:rPr lang="en-US" sz="1700" b="1" dirty="0">
                <a:latin typeface="Times New Roman" panose="02020603050405020304" pitchFamily="18" charset="0"/>
                <a:ea typeface="ＭＳ Ｐゴシック" pitchFamily="34" charset="-128"/>
                <a:cs typeface="Times New Roman" panose="02020603050405020304" pitchFamily="18" charset="0"/>
              </a:rPr>
              <a:t>Fall22_S004_5_employee_supervisor </a:t>
            </a:r>
            <a:r>
              <a:rPr lang="en-US" sz="1700" dirty="0">
                <a:latin typeface="Times New Roman" panose="02020603050405020304" pitchFamily="18" charset="0"/>
                <a:ea typeface="ＭＳ Ｐゴシック" pitchFamily="34" charset="-128"/>
                <a:cs typeface="Times New Roman" panose="02020603050405020304" pitchFamily="18" charset="0"/>
              </a:rPr>
              <a:t>– 100 rows</a:t>
            </a:r>
          </a:p>
          <a:p>
            <a:pPr marL="800100" lvl="1" indent="-342900">
              <a:buAutoNum type="arabicPeriod"/>
            </a:pPr>
            <a:r>
              <a:rPr lang="en-US" sz="1700" b="1" dirty="0">
                <a:latin typeface="Times New Roman" panose="02020603050405020304" pitchFamily="18" charset="0"/>
                <a:ea typeface="ＭＳ Ｐゴシック" pitchFamily="34" charset="-128"/>
                <a:cs typeface="Times New Roman" panose="02020603050405020304" pitchFamily="18" charset="0"/>
              </a:rPr>
              <a:t>Fall22_S004_5_audience_tickets </a:t>
            </a:r>
            <a:r>
              <a:rPr lang="en-US" sz="1700" dirty="0">
                <a:latin typeface="Times New Roman" panose="02020603050405020304" pitchFamily="18" charset="0"/>
                <a:ea typeface="ＭＳ Ｐゴシック" pitchFamily="34" charset="-128"/>
                <a:cs typeface="Times New Roman" panose="02020603050405020304" pitchFamily="18" charset="0"/>
              </a:rPr>
              <a:t>– 199 rows</a:t>
            </a:r>
          </a:p>
          <a:p>
            <a:pPr marL="800100" lvl="1" indent="-342900">
              <a:buAutoNum type="arabicPeriod"/>
            </a:pPr>
            <a:r>
              <a:rPr lang="en-US" sz="1700" b="1" dirty="0">
                <a:latin typeface="Times New Roman" panose="02020603050405020304" pitchFamily="18" charset="0"/>
                <a:ea typeface="ＭＳ Ｐゴシック" pitchFamily="34" charset="-128"/>
                <a:cs typeface="Times New Roman" panose="02020603050405020304" pitchFamily="18" charset="0"/>
              </a:rPr>
              <a:t>Fall22_S004_5_stores </a:t>
            </a:r>
            <a:r>
              <a:rPr lang="en-US" sz="1700" dirty="0">
                <a:latin typeface="Times New Roman" panose="02020603050405020304" pitchFamily="18" charset="0"/>
                <a:ea typeface="ＭＳ Ｐゴシック" pitchFamily="34" charset="-128"/>
                <a:cs typeface="Times New Roman" panose="02020603050405020304" pitchFamily="18" charset="0"/>
              </a:rPr>
              <a:t>– 100 rows</a:t>
            </a:r>
          </a:p>
          <a:p>
            <a:pPr marL="800100" lvl="1" indent="-342900">
              <a:buAutoNum type="arabicPeriod"/>
            </a:pPr>
            <a:r>
              <a:rPr lang="en-US" sz="1700" b="1" dirty="0">
                <a:latin typeface="Times New Roman" panose="02020603050405020304" pitchFamily="18" charset="0"/>
                <a:ea typeface="ＭＳ Ｐゴシック" pitchFamily="34" charset="-128"/>
                <a:cs typeface="Times New Roman" panose="02020603050405020304" pitchFamily="18" charset="0"/>
              </a:rPr>
              <a:t>Fall22_S004_5_event </a:t>
            </a:r>
            <a:r>
              <a:rPr lang="en-US" sz="1700" dirty="0">
                <a:latin typeface="Times New Roman" panose="02020603050405020304" pitchFamily="18" charset="0"/>
                <a:ea typeface="ＭＳ Ｐゴシック" pitchFamily="34" charset="-128"/>
                <a:cs typeface="Times New Roman" panose="02020603050405020304" pitchFamily="18" charset="0"/>
              </a:rPr>
              <a:t>– 100 rows</a:t>
            </a:r>
          </a:p>
          <a:p>
            <a:pPr marL="800100" lvl="1" indent="-342900">
              <a:buAutoNum type="arabicPeriod"/>
            </a:pPr>
            <a:r>
              <a:rPr lang="en-US" sz="1700" b="1" dirty="0">
                <a:latin typeface="Times New Roman" panose="02020603050405020304" pitchFamily="18" charset="0"/>
                <a:ea typeface="ＭＳ Ｐゴシック" pitchFamily="34" charset="-128"/>
                <a:cs typeface="Times New Roman" panose="02020603050405020304" pitchFamily="18" charset="0"/>
              </a:rPr>
              <a:t>Fall22_S004_5_teams </a:t>
            </a:r>
            <a:r>
              <a:rPr lang="en-US" sz="1700" dirty="0">
                <a:latin typeface="Times New Roman" panose="02020603050405020304" pitchFamily="18" charset="0"/>
                <a:ea typeface="ＭＳ Ｐゴシック" pitchFamily="34" charset="-128"/>
                <a:cs typeface="Times New Roman" panose="02020603050405020304" pitchFamily="18" charset="0"/>
              </a:rPr>
              <a:t>– 67 rows</a:t>
            </a:r>
          </a:p>
          <a:p>
            <a:pPr marL="800100" lvl="1" indent="-342900">
              <a:buAutoNum type="arabicPeriod"/>
            </a:pPr>
            <a:r>
              <a:rPr lang="en-US" sz="1700" b="1" dirty="0">
                <a:latin typeface="Times New Roman" panose="02020603050405020304" pitchFamily="18" charset="0"/>
                <a:ea typeface="ＭＳ Ｐゴシック" pitchFamily="34" charset="-128"/>
                <a:cs typeface="Times New Roman" panose="02020603050405020304" pitchFamily="18" charset="0"/>
              </a:rPr>
              <a:t>Fall22_S004_5_event_stores </a:t>
            </a:r>
            <a:r>
              <a:rPr lang="en-US" sz="1700" dirty="0">
                <a:latin typeface="Times New Roman" panose="02020603050405020304" pitchFamily="18" charset="0"/>
                <a:ea typeface="ＭＳ Ｐゴシック" pitchFamily="34" charset="-128"/>
                <a:cs typeface="Times New Roman" panose="02020603050405020304" pitchFamily="18" charset="0"/>
              </a:rPr>
              <a:t>– 500 rows</a:t>
            </a:r>
          </a:p>
          <a:p>
            <a:pPr marL="800100" lvl="1" indent="-342900">
              <a:buAutoNum type="arabicPeriod"/>
            </a:pPr>
            <a:r>
              <a:rPr lang="en-US" sz="1700" b="1" dirty="0">
                <a:latin typeface="Times New Roman" panose="02020603050405020304" pitchFamily="18" charset="0"/>
                <a:ea typeface="ＭＳ Ｐゴシック" pitchFamily="34" charset="-128"/>
                <a:cs typeface="Times New Roman" panose="02020603050405020304" pitchFamily="18" charset="0"/>
              </a:rPr>
              <a:t>Fall22_S004_5_event_teams </a:t>
            </a:r>
            <a:r>
              <a:rPr lang="en-US" sz="1700" dirty="0">
                <a:latin typeface="Times New Roman" panose="02020603050405020304" pitchFamily="18" charset="0"/>
                <a:ea typeface="ＭＳ Ｐゴシック" pitchFamily="34" charset="-128"/>
                <a:cs typeface="Times New Roman" panose="02020603050405020304" pitchFamily="18" charset="0"/>
              </a:rPr>
              <a:t>– 189 rows</a:t>
            </a:r>
          </a:p>
          <a:p>
            <a:pPr marL="800100" lvl="1" indent="-342900">
              <a:buAutoNum type="arabicPeriod"/>
            </a:pPr>
            <a:r>
              <a:rPr lang="en-US" sz="1700" b="1" dirty="0">
                <a:latin typeface="Times New Roman" panose="02020603050405020304" pitchFamily="18" charset="0"/>
                <a:ea typeface="ＭＳ Ｐゴシック" pitchFamily="34" charset="-128"/>
                <a:cs typeface="Times New Roman" panose="02020603050405020304" pitchFamily="18" charset="0"/>
              </a:rPr>
              <a:t>Fall22_S004_5_audience_event </a:t>
            </a:r>
            <a:r>
              <a:rPr lang="en-US" sz="1700" dirty="0">
                <a:latin typeface="Times New Roman" panose="02020603050405020304" pitchFamily="18" charset="0"/>
                <a:ea typeface="ＭＳ Ｐゴシック" pitchFamily="34" charset="-128"/>
                <a:cs typeface="Times New Roman" panose="02020603050405020304" pitchFamily="18" charset="0"/>
              </a:rPr>
              <a:t>– 200 rows</a:t>
            </a:r>
          </a:p>
          <a:p>
            <a:pPr marL="800100" lvl="1" indent="-342900">
              <a:buAutoNum type="arabicPeriod"/>
            </a:pPr>
            <a:r>
              <a:rPr lang="en-US" sz="1700" b="1" dirty="0">
                <a:latin typeface="Times New Roman" panose="02020603050405020304" pitchFamily="18" charset="0"/>
                <a:ea typeface="ＭＳ Ｐゴシック" pitchFamily="34" charset="-128"/>
                <a:cs typeface="Times New Roman" panose="02020603050405020304" pitchFamily="18" charset="0"/>
              </a:rPr>
              <a:t>Fall22_S004_5_event_employee </a:t>
            </a:r>
            <a:r>
              <a:rPr lang="en-US" sz="1700" dirty="0">
                <a:latin typeface="Times New Roman" panose="02020603050405020304" pitchFamily="18" charset="0"/>
                <a:ea typeface="ＭＳ Ｐゴシック" pitchFamily="34" charset="-128"/>
                <a:cs typeface="Times New Roman" panose="02020603050405020304" pitchFamily="18" charset="0"/>
              </a:rPr>
              <a:t>– 398 rows</a:t>
            </a:r>
          </a:p>
        </p:txBody>
      </p:sp>
      <p:sp>
        <p:nvSpPr>
          <p:cNvPr id="4" name="Date Placeholder 3">
            <a:extLst>
              <a:ext uri="{FF2B5EF4-FFF2-40B4-BE49-F238E27FC236}">
                <a16:creationId xmlns:a16="http://schemas.microsoft.com/office/drawing/2014/main" id="{B5511CFD-E284-B64A-2E0E-7EC7E7C3E2D8}"/>
              </a:ext>
            </a:extLst>
          </p:cNvPr>
          <p:cNvSpPr>
            <a:spLocks noGrp="1"/>
          </p:cNvSpPr>
          <p:nvPr>
            <p:ph type="dt" sz="half" idx="10"/>
          </p:nvPr>
        </p:nvSpPr>
        <p:spPr/>
        <p:txBody>
          <a:bodyPr/>
          <a:lstStyle/>
          <a:p>
            <a:r>
              <a:rPr lang="en-US"/>
              <a:t>Fall 2022</a:t>
            </a:r>
          </a:p>
        </p:txBody>
      </p:sp>
      <p:sp>
        <p:nvSpPr>
          <p:cNvPr id="5" name="Footer Placeholder 4">
            <a:extLst>
              <a:ext uri="{FF2B5EF4-FFF2-40B4-BE49-F238E27FC236}">
                <a16:creationId xmlns:a16="http://schemas.microsoft.com/office/drawing/2014/main" id="{5E3FA795-7DE7-BDCB-D594-FDDA189484E3}"/>
              </a:ext>
            </a:extLst>
          </p:cNvPr>
          <p:cNvSpPr>
            <a:spLocks noGrp="1"/>
          </p:cNvSpPr>
          <p:nvPr>
            <p:ph type="ftr" sz="quarter" idx="11"/>
          </p:nvPr>
        </p:nvSpPr>
        <p:spPr/>
        <p:txBody>
          <a:bodyPr/>
          <a:lstStyle/>
          <a:p>
            <a:r>
              <a:rPr lang="en-US" dirty="0"/>
              <a:t>CSE5330: Team5</a:t>
            </a:r>
          </a:p>
        </p:txBody>
      </p:sp>
      <p:sp>
        <p:nvSpPr>
          <p:cNvPr id="6" name="Slide Number Placeholder 5">
            <a:extLst>
              <a:ext uri="{FF2B5EF4-FFF2-40B4-BE49-F238E27FC236}">
                <a16:creationId xmlns:a16="http://schemas.microsoft.com/office/drawing/2014/main" id="{AC63DA47-D09B-158F-0637-63B05DC85171}"/>
              </a:ext>
            </a:extLst>
          </p:cNvPr>
          <p:cNvSpPr>
            <a:spLocks noGrp="1"/>
          </p:cNvSpPr>
          <p:nvPr>
            <p:ph type="sldNum" sz="quarter" idx="12"/>
          </p:nvPr>
        </p:nvSpPr>
        <p:spPr/>
        <p:txBody>
          <a:bodyPr/>
          <a:lstStyle/>
          <a:p>
            <a:fld id="{9E706BD9-F2AE-4A2B-9DCA-446C6D03248B}" type="slidenum">
              <a:rPr lang="en-US" smtClean="0"/>
              <a:t>5</a:t>
            </a:fld>
            <a:endParaRPr lang="en-US"/>
          </a:p>
        </p:txBody>
      </p:sp>
    </p:spTree>
    <p:extLst>
      <p:ext uri="{BB962C8B-B14F-4D97-AF65-F5344CB8AC3E}">
        <p14:creationId xmlns:p14="http://schemas.microsoft.com/office/powerpoint/2010/main" val="225596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BE38-7180-23EF-DBA6-42944DD7AA1A}"/>
              </a:ext>
            </a:extLst>
          </p:cNvPr>
          <p:cNvSpPr>
            <a:spLocks noGrp="1"/>
          </p:cNvSpPr>
          <p:nvPr>
            <p:ph type="title"/>
          </p:nvPr>
        </p:nvSpPr>
        <p:spPr/>
        <p:txBody>
          <a:bodyPr/>
          <a:lstStyle/>
          <a:p>
            <a:r>
              <a:rPr lang="en-US" b="1" dirty="0">
                <a:solidFill>
                  <a:schemeClr val="accent1">
                    <a:lumMod val="75000"/>
                  </a:schemeClr>
                </a:solidFill>
                <a:ea typeface="ＭＳ Ｐゴシック" pitchFamily="34" charset="-128"/>
              </a:rPr>
              <a:t>Project Overview</a:t>
            </a:r>
            <a:endParaRPr lang="en-US" dirty="0"/>
          </a:p>
        </p:txBody>
      </p:sp>
      <p:sp>
        <p:nvSpPr>
          <p:cNvPr id="3" name="Content Placeholder 2">
            <a:extLst>
              <a:ext uri="{FF2B5EF4-FFF2-40B4-BE49-F238E27FC236}">
                <a16:creationId xmlns:a16="http://schemas.microsoft.com/office/drawing/2014/main" id="{C2876CE9-AF17-FFB7-4706-E54B3ADB36EC}"/>
              </a:ext>
            </a:extLst>
          </p:cNvPr>
          <p:cNvSpPr>
            <a:spLocks noGrp="1"/>
          </p:cNvSpPr>
          <p:nvPr>
            <p:ph idx="1"/>
          </p:nvPr>
        </p:nvSpPr>
        <p:spPr/>
        <p:txBody>
          <a:bodyPr>
            <a:normAutofit/>
          </a:bodyPr>
          <a:lstStyle/>
          <a:p>
            <a:r>
              <a:rPr lang="en-US" sz="1800" b="1" dirty="0">
                <a:latin typeface="Times New Roman" panose="02020603050405020304" pitchFamily="18" charset="0"/>
                <a:ea typeface="ＭＳ Ｐゴシック" pitchFamily="34" charset="-128"/>
                <a:cs typeface="Times New Roman" panose="02020603050405020304" pitchFamily="18" charset="0"/>
              </a:rPr>
              <a:t>Fall22_S004_5_person: Sample 3 rows</a:t>
            </a:r>
          </a:p>
          <a:p>
            <a:endParaRPr lang="en-US" sz="1800" b="1" dirty="0">
              <a:latin typeface="Times New Roman" panose="02020603050405020304" pitchFamily="18" charset="0"/>
              <a:ea typeface="ＭＳ Ｐゴシック" pitchFamily="34" charset="-128"/>
              <a:cs typeface="Times New Roman" panose="02020603050405020304" pitchFamily="18" charset="0"/>
            </a:endParaRPr>
          </a:p>
          <a:p>
            <a:endParaRPr lang="en-US" sz="1800" b="1" dirty="0">
              <a:latin typeface="Times New Roman" panose="02020603050405020304" pitchFamily="18" charset="0"/>
              <a:ea typeface="ＭＳ Ｐゴシック" pitchFamily="34" charset="-128"/>
              <a:cs typeface="Times New Roman" panose="02020603050405020304" pitchFamily="18" charset="0"/>
            </a:endParaRPr>
          </a:p>
          <a:p>
            <a:endParaRPr lang="en-US" sz="1800" b="1" dirty="0">
              <a:latin typeface="Times New Roman" panose="02020603050405020304" pitchFamily="18" charset="0"/>
              <a:ea typeface="ＭＳ Ｐゴシック" pitchFamily="34" charset="-128"/>
              <a:cs typeface="Times New Roman" panose="02020603050405020304" pitchFamily="18" charset="0"/>
            </a:endParaRPr>
          </a:p>
          <a:p>
            <a:endParaRPr lang="en-US" sz="1800" b="1" dirty="0">
              <a:latin typeface="Times New Roman" panose="02020603050405020304" pitchFamily="18" charset="0"/>
              <a:ea typeface="ＭＳ Ｐゴシック" pitchFamily="34" charset="-128"/>
              <a:cs typeface="Times New Roman" panose="02020603050405020304" pitchFamily="18" charset="0"/>
            </a:endParaRPr>
          </a:p>
          <a:p>
            <a:pPr marL="0" indent="0">
              <a:buNone/>
            </a:pPr>
            <a:endParaRPr lang="en-US" sz="1800" b="1" dirty="0">
              <a:latin typeface="Times New Roman" panose="02020603050405020304" pitchFamily="18" charset="0"/>
              <a:ea typeface="ＭＳ Ｐゴシック" pitchFamily="34" charset="-128"/>
              <a:cs typeface="Times New Roman" panose="02020603050405020304" pitchFamily="18" charset="0"/>
            </a:endParaRPr>
          </a:p>
          <a:p>
            <a:endParaRPr lang="en-US" sz="1800" b="1" dirty="0">
              <a:latin typeface="Times New Roman" panose="02020603050405020304" pitchFamily="18" charset="0"/>
              <a:ea typeface="ＭＳ Ｐゴシック" pitchFamily="34" charset="-128"/>
              <a:cs typeface="Times New Roman" panose="02020603050405020304" pitchFamily="18" charset="0"/>
            </a:endParaRPr>
          </a:p>
          <a:p>
            <a:r>
              <a:rPr lang="en-US" sz="1800" b="1" dirty="0">
                <a:latin typeface="Times New Roman" panose="02020603050405020304" pitchFamily="18" charset="0"/>
                <a:ea typeface="ＭＳ Ｐゴシック" pitchFamily="34" charset="-128"/>
                <a:cs typeface="Times New Roman" panose="02020603050405020304" pitchFamily="18" charset="0"/>
              </a:rPr>
              <a:t>Fall22_S004_5_stores : Sample 3 rows </a:t>
            </a:r>
          </a:p>
          <a:p>
            <a:endParaRPr lang="en-US" sz="1800" b="1" dirty="0">
              <a:latin typeface="Times New Roman" panose="02020603050405020304" pitchFamily="18" charset="0"/>
              <a:ea typeface="ＭＳ Ｐゴシック" pitchFamily="34" charset="-128"/>
              <a:cs typeface="Times New Roman" panose="02020603050405020304" pitchFamily="18" charset="0"/>
            </a:endParaRPr>
          </a:p>
          <a:p>
            <a:endParaRPr lang="en-US" sz="1800" b="1" dirty="0">
              <a:latin typeface="Times New Roman" panose="02020603050405020304" pitchFamily="18" charset="0"/>
              <a:ea typeface="ＭＳ Ｐゴシック" pitchFamily="34" charset="-128"/>
              <a:cs typeface="Times New Roman" panose="02020603050405020304" pitchFamily="18" charset="0"/>
            </a:endParaRPr>
          </a:p>
          <a:p>
            <a:endParaRPr lang="en-US" sz="1800" b="1" dirty="0">
              <a:latin typeface="Times New Roman" panose="02020603050405020304" pitchFamily="18" charset="0"/>
              <a:ea typeface="ＭＳ Ｐゴシック" pitchFamily="34" charset="-128"/>
              <a:cs typeface="Times New Roman" panose="02020603050405020304" pitchFamily="18" charset="0"/>
            </a:endParaRPr>
          </a:p>
          <a:p>
            <a:r>
              <a:rPr lang="en-US" sz="1800" b="1" dirty="0">
                <a:latin typeface="Times New Roman" panose="02020603050405020304" pitchFamily="18" charset="0"/>
                <a:ea typeface="ＭＳ Ｐゴシック" pitchFamily="34" charset="-128"/>
                <a:cs typeface="Times New Roman" panose="02020603050405020304" pitchFamily="18" charset="0"/>
              </a:rPr>
              <a:t>Fall22_S004_5_event_teams: Sample 3 rows</a:t>
            </a:r>
          </a:p>
          <a:p>
            <a:endParaRPr lang="en-US" sz="1800" b="1" dirty="0">
              <a:latin typeface="Times New Roman" panose="02020603050405020304" pitchFamily="18" charset="0"/>
              <a:ea typeface="ＭＳ Ｐゴシック" pitchFamily="34" charset="-128"/>
              <a:cs typeface="Times New Roman" panose="02020603050405020304" pitchFamily="18" charset="0"/>
            </a:endParaRPr>
          </a:p>
          <a:p>
            <a:endParaRPr lang="en-US" sz="1800" b="1" dirty="0">
              <a:latin typeface="Times New Roman" panose="02020603050405020304" pitchFamily="18" charset="0"/>
              <a:ea typeface="ＭＳ Ｐゴシック" pitchFamily="34" charset="-128"/>
              <a:cs typeface="Times New Roman" panose="02020603050405020304" pitchFamily="18" charset="0"/>
            </a:endParaRPr>
          </a:p>
          <a:p>
            <a:endParaRPr lang="en-US" sz="1800" b="1" dirty="0">
              <a:latin typeface="Times New Roman" panose="02020603050405020304" pitchFamily="18" charset="0"/>
              <a:ea typeface="ＭＳ Ｐゴシック" pitchFamily="34" charset="-128"/>
              <a:cs typeface="Times New Roman" panose="02020603050405020304" pitchFamily="18" charset="0"/>
            </a:endParaRPr>
          </a:p>
          <a:p>
            <a:endParaRPr lang="en-US" sz="1800" b="1" dirty="0">
              <a:latin typeface="Times New Roman" panose="02020603050405020304" pitchFamily="18" charset="0"/>
              <a:ea typeface="ＭＳ Ｐゴシック" pitchFamily="34" charset="-128"/>
              <a:cs typeface="Times New Roman" panose="02020603050405020304" pitchFamily="18" charset="0"/>
            </a:endParaRPr>
          </a:p>
        </p:txBody>
      </p:sp>
      <p:sp>
        <p:nvSpPr>
          <p:cNvPr id="4" name="Date Placeholder 3">
            <a:extLst>
              <a:ext uri="{FF2B5EF4-FFF2-40B4-BE49-F238E27FC236}">
                <a16:creationId xmlns:a16="http://schemas.microsoft.com/office/drawing/2014/main" id="{6FF0D761-5A2B-162D-9A7C-CF61D74ECB0F}"/>
              </a:ext>
            </a:extLst>
          </p:cNvPr>
          <p:cNvSpPr>
            <a:spLocks noGrp="1"/>
          </p:cNvSpPr>
          <p:nvPr>
            <p:ph type="dt" sz="half" idx="10"/>
          </p:nvPr>
        </p:nvSpPr>
        <p:spPr/>
        <p:txBody>
          <a:bodyPr/>
          <a:lstStyle/>
          <a:p>
            <a:r>
              <a:rPr lang="en-US"/>
              <a:t>Fall 2022</a:t>
            </a:r>
          </a:p>
        </p:txBody>
      </p:sp>
      <p:sp>
        <p:nvSpPr>
          <p:cNvPr id="5" name="Footer Placeholder 4">
            <a:extLst>
              <a:ext uri="{FF2B5EF4-FFF2-40B4-BE49-F238E27FC236}">
                <a16:creationId xmlns:a16="http://schemas.microsoft.com/office/drawing/2014/main" id="{2E92777C-CFB2-780F-EC86-D12F54FF63D4}"/>
              </a:ext>
            </a:extLst>
          </p:cNvPr>
          <p:cNvSpPr>
            <a:spLocks noGrp="1"/>
          </p:cNvSpPr>
          <p:nvPr>
            <p:ph type="ftr" sz="quarter" idx="11"/>
          </p:nvPr>
        </p:nvSpPr>
        <p:spPr/>
        <p:txBody>
          <a:bodyPr/>
          <a:lstStyle/>
          <a:p>
            <a:r>
              <a:rPr lang="en-US"/>
              <a:t>CSE5330: &lt;Insert TeamID&gt;</a:t>
            </a:r>
          </a:p>
        </p:txBody>
      </p:sp>
      <p:sp>
        <p:nvSpPr>
          <p:cNvPr id="6" name="Slide Number Placeholder 5">
            <a:extLst>
              <a:ext uri="{FF2B5EF4-FFF2-40B4-BE49-F238E27FC236}">
                <a16:creationId xmlns:a16="http://schemas.microsoft.com/office/drawing/2014/main" id="{2DA7202E-40ED-2262-6F56-84EA7D348E61}"/>
              </a:ext>
            </a:extLst>
          </p:cNvPr>
          <p:cNvSpPr>
            <a:spLocks noGrp="1"/>
          </p:cNvSpPr>
          <p:nvPr>
            <p:ph type="sldNum" sz="quarter" idx="12"/>
          </p:nvPr>
        </p:nvSpPr>
        <p:spPr/>
        <p:txBody>
          <a:bodyPr/>
          <a:lstStyle/>
          <a:p>
            <a:fld id="{9E706BD9-F2AE-4A2B-9DCA-446C6D03248B}" type="slidenum">
              <a:rPr lang="en-US" smtClean="0"/>
              <a:t>6</a:t>
            </a:fld>
            <a:endParaRPr lang="en-US"/>
          </a:p>
        </p:txBody>
      </p:sp>
      <p:graphicFrame>
        <p:nvGraphicFramePr>
          <p:cNvPr id="7" name="Table 6">
            <a:extLst>
              <a:ext uri="{FF2B5EF4-FFF2-40B4-BE49-F238E27FC236}">
                <a16:creationId xmlns:a16="http://schemas.microsoft.com/office/drawing/2014/main" id="{F75C408F-E0DB-C6A4-A272-78C2075A2771}"/>
              </a:ext>
            </a:extLst>
          </p:cNvPr>
          <p:cNvGraphicFramePr>
            <a:graphicFrameLocks noGrp="1"/>
          </p:cNvGraphicFramePr>
          <p:nvPr>
            <p:extLst>
              <p:ext uri="{D42A27DB-BD31-4B8C-83A1-F6EECF244321}">
                <p14:modId xmlns:p14="http://schemas.microsoft.com/office/powerpoint/2010/main" val="3946339995"/>
              </p:ext>
            </p:extLst>
          </p:nvPr>
        </p:nvGraphicFramePr>
        <p:xfrm>
          <a:off x="279400" y="1630439"/>
          <a:ext cx="8382000" cy="1614411"/>
        </p:xfrm>
        <a:graphic>
          <a:graphicData uri="http://schemas.openxmlformats.org/drawingml/2006/table">
            <a:tbl>
              <a:tblPr>
                <a:tableStyleId>{5C22544A-7EE6-4342-B048-85BDC9FD1C3A}</a:tableStyleId>
              </a:tblPr>
              <a:tblGrid>
                <a:gridCol w="558800">
                  <a:extLst>
                    <a:ext uri="{9D8B030D-6E8A-4147-A177-3AD203B41FA5}">
                      <a16:colId xmlns:a16="http://schemas.microsoft.com/office/drawing/2014/main" val="3430206222"/>
                    </a:ext>
                  </a:extLst>
                </a:gridCol>
                <a:gridCol w="1948032">
                  <a:extLst>
                    <a:ext uri="{9D8B030D-6E8A-4147-A177-3AD203B41FA5}">
                      <a16:colId xmlns:a16="http://schemas.microsoft.com/office/drawing/2014/main" val="311066615"/>
                    </a:ext>
                  </a:extLst>
                </a:gridCol>
                <a:gridCol w="1278132">
                  <a:extLst>
                    <a:ext uri="{9D8B030D-6E8A-4147-A177-3AD203B41FA5}">
                      <a16:colId xmlns:a16="http://schemas.microsoft.com/office/drawing/2014/main" val="295888678"/>
                    </a:ext>
                  </a:extLst>
                </a:gridCol>
                <a:gridCol w="736236">
                  <a:extLst>
                    <a:ext uri="{9D8B030D-6E8A-4147-A177-3AD203B41FA5}">
                      <a16:colId xmlns:a16="http://schemas.microsoft.com/office/drawing/2014/main" val="98687021"/>
                    </a:ext>
                  </a:extLst>
                </a:gridCol>
                <a:gridCol w="1474013">
                  <a:extLst>
                    <a:ext uri="{9D8B030D-6E8A-4147-A177-3AD203B41FA5}">
                      <a16:colId xmlns:a16="http://schemas.microsoft.com/office/drawing/2014/main" val="4190615655"/>
                    </a:ext>
                  </a:extLst>
                </a:gridCol>
                <a:gridCol w="684966">
                  <a:extLst>
                    <a:ext uri="{9D8B030D-6E8A-4147-A177-3AD203B41FA5}">
                      <a16:colId xmlns:a16="http://schemas.microsoft.com/office/drawing/2014/main" val="1412715697"/>
                    </a:ext>
                  </a:extLst>
                </a:gridCol>
                <a:gridCol w="812821">
                  <a:extLst>
                    <a:ext uri="{9D8B030D-6E8A-4147-A177-3AD203B41FA5}">
                      <a16:colId xmlns:a16="http://schemas.microsoft.com/office/drawing/2014/main" val="3677535328"/>
                    </a:ext>
                  </a:extLst>
                </a:gridCol>
                <a:gridCol w="889000">
                  <a:extLst>
                    <a:ext uri="{9D8B030D-6E8A-4147-A177-3AD203B41FA5}">
                      <a16:colId xmlns:a16="http://schemas.microsoft.com/office/drawing/2014/main" val="1303938347"/>
                    </a:ext>
                  </a:extLst>
                </a:gridCol>
              </a:tblGrid>
              <a:tr h="323850">
                <a:tc>
                  <a:txBody>
                    <a:bodyPr/>
                    <a:lstStyle/>
                    <a:p>
                      <a:pPr algn="ctr" fontAlgn="b"/>
                      <a:r>
                        <a:rPr lang="en-US" sz="1400" u="none" strike="noStrike">
                          <a:effectLst/>
                          <a:latin typeface="Times New Roman" panose="02020603050405020304" pitchFamily="18" charset="0"/>
                          <a:cs typeface="Times New Roman" panose="02020603050405020304" pitchFamily="18" charset="0"/>
                        </a:rPr>
                        <a:t>ID</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NAME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EMAIL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GENDER</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STREET</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APT</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ZIPCODE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DATE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extLst>
                  <a:ext uri="{0D108BD9-81ED-4DB2-BD59-A6C34878D82A}">
                    <a16:rowId xmlns:a16="http://schemas.microsoft.com/office/drawing/2014/main" val="2956705907"/>
                  </a:ext>
                </a:extLst>
              </a:tr>
              <a:tr h="323850">
                <a:tc>
                  <a:txBody>
                    <a:bodyPr/>
                    <a:lstStyle/>
                    <a:p>
                      <a:pPr algn="ctr" fontAlgn="b"/>
                      <a:r>
                        <a:rPr lang="en-US" sz="1400" u="none" strike="noStrike">
                          <a:effectLst/>
                          <a:latin typeface="Times New Roman" panose="02020603050405020304" pitchFamily="18" charset="0"/>
                          <a:cs typeface="Times New Roman" panose="02020603050405020304" pitchFamily="18" charset="0"/>
                        </a:rPr>
                        <a:t>672967</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Juliana, Valentine McCourt</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juliana.mccourt@hotmail.com</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FEMALE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Garfield Avenue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2A</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10005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1/2/2020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extLst>
                  <a:ext uri="{0D108BD9-81ED-4DB2-BD59-A6C34878D82A}">
                    <a16:rowId xmlns:a16="http://schemas.microsoft.com/office/drawing/2014/main" val="1253635285"/>
                  </a:ext>
                </a:extLst>
              </a:tr>
              <a:tr h="323850">
                <a:tc>
                  <a:txBody>
                    <a:bodyPr/>
                    <a:lstStyle/>
                    <a:p>
                      <a:pPr algn="ctr" fontAlgn="b"/>
                      <a:r>
                        <a:rPr lang="en-US" sz="1400" u="none" strike="noStrike">
                          <a:effectLst/>
                          <a:latin typeface="Times New Roman" panose="02020603050405020304" pitchFamily="18" charset="0"/>
                          <a:cs typeface="Times New Roman" panose="02020603050405020304" pitchFamily="18" charset="0"/>
                        </a:rPr>
                        <a:t>419538</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Jeffrey, M. Chairnoff</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jeffmchair@rocketmail.com</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MALE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Ridge Street</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124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10001</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1/5/2020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extLst>
                  <a:ext uri="{0D108BD9-81ED-4DB2-BD59-A6C34878D82A}">
                    <a16:rowId xmlns:a16="http://schemas.microsoft.com/office/drawing/2014/main" val="468657422"/>
                  </a:ext>
                </a:extLst>
              </a:tr>
              <a:tr h="323850">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144538</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Richard, Pearlman</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richard.peralman@gmail.com</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MALE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Hill Street</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12S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10002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1/9/2020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467" marR="3467" marT="3467" marB="0" anchor="b"/>
                </a:tc>
                <a:extLst>
                  <a:ext uri="{0D108BD9-81ED-4DB2-BD59-A6C34878D82A}">
                    <a16:rowId xmlns:a16="http://schemas.microsoft.com/office/drawing/2014/main" val="3890842694"/>
                  </a:ext>
                </a:extLst>
              </a:tr>
            </a:tbl>
          </a:graphicData>
        </a:graphic>
      </p:graphicFrame>
      <p:graphicFrame>
        <p:nvGraphicFramePr>
          <p:cNvPr id="8" name="Table 7">
            <a:extLst>
              <a:ext uri="{FF2B5EF4-FFF2-40B4-BE49-F238E27FC236}">
                <a16:creationId xmlns:a16="http://schemas.microsoft.com/office/drawing/2014/main" id="{7D26379F-76C8-9E9B-FDB7-772A6D4BB937}"/>
              </a:ext>
            </a:extLst>
          </p:cNvPr>
          <p:cNvGraphicFramePr>
            <a:graphicFrameLocks noGrp="1"/>
          </p:cNvGraphicFramePr>
          <p:nvPr>
            <p:extLst>
              <p:ext uri="{D42A27DB-BD31-4B8C-83A1-F6EECF244321}">
                <p14:modId xmlns:p14="http://schemas.microsoft.com/office/powerpoint/2010/main" val="134337702"/>
              </p:ext>
            </p:extLst>
          </p:nvPr>
        </p:nvGraphicFramePr>
        <p:xfrm>
          <a:off x="914400" y="3880645"/>
          <a:ext cx="6985000" cy="736600"/>
        </p:xfrm>
        <a:graphic>
          <a:graphicData uri="http://schemas.openxmlformats.org/drawingml/2006/table">
            <a:tbl>
              <a:tblPr>
                <a:tableStyleId>{5C22544A-7EE6-4342-B048-85BDC9FD1C3A}</a:tableStyleId>
              </a:tblPr>
              <a:tblGrid>
                <a:gridCol w="1397000">
                  <a:extLst>
                    <a:ext uri="{9D8B030D-6E8A-4147-A177-3AD203B41FA5}">
                      <a16:colId xmlns:a16="http://schemas.microsoft.com/office/drawing/2014/main" val="524468738"/>
                    </a:ext>
                  </a:extLst>
                </a:gridCol>
                <a:gridCol w="1778000">
                  <a:extLst>
                    <a:ext uri="{9D8B030D-6E8A-4147-A177-3AD203B41FA5}">
                      <a16:colId xmlns:a16="http://schemas.microsoft.com/office/drawing/2014/main" val="3659641574"/>
                    </a:ext>
                  </a:extLst>
                </a:gridCol>
                <a:gridCol w="1409700">
                  <a:extLst>
                    <a:ext uri="{9D8B030D-6E8A-4147-A177-3AD203B41FA5}">
                      <a16:colId xmlns:a16="http://schemas.microsoft.com/office/drawing/2014/main" val="4279150599"/>
                    </a:ext>
                  </a:extLst>
                </a:gridCol>
                <a:gridCol w="1193800">
                  <a:extLst>
                    <a:ext uri="{9D8B030D-6E8A-4147-A177-3AD203B41FA5}">
                      <a16:colId xmlns:a16="http://schemas.microsoft.com/office/drawing/2014/main" val="1664130960"/>
                    </a:ext>
                  </a:extLst>
                </a:gridCol>
                <a:gridCol w="1206500">
                  <a:extLst>
                    <a:ext uri="{9D8B030D-6E8A-4147-A177-3AD203B41FA5}">
                      <a16:colId xmlns:a16="http://schemas.microsoft.com/office/drawing/2014/main" val="2682356256"/>
                    </a:ext>
                  </a:extLst>
                </a:gridCol>
              </a:tblGrid>
              <a:tr h="184150">
                <a:tc>
                  <a:txBody>
                    <a:bodyPr/>
                    <a:lstStyle/>
                    <a:p>
                      <a:pPr algn="ctr" fontAlgn="b"/>
                      <a:r>
                        <a:rPr lang="en-US" sz="1100" u="none" strike="noStrike">
                          <a:effectLst/>
                        </a:rPr>
                        <a:t>Store_ID</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VendorName</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StoreCategory</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DateofPayment </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Rent</a:t>
                      </a:r>
                      <a:endParaRPr lang="en-US"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05426866"/>
                  </a:ext>
                </a:extLst>
              </a:tr>
              <a:tr h="18415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Subway</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Temporary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1/1/2018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$30,000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97847690"/>
                  </a:ext>
                </a:extLst>
              </a:tr>
              <a:tr h="18415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Starbucks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Temporary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1/1/2018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$30,000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05072369"/>
                  </a:ext>
                </a:extLst>
              </a:tr>
              <a:tr h="18415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Dunkin' Donuts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Temporary</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1/1/2018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$30,000 </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50838577"/>
                  </a:ext>
                </a:extLst>
              </a:tr>
            </a:tbl>
          </a:graphicData>
        </a:graphic>
      </p:graphicFrame>
      <p:graphicFrame>
        <p:nvGraphicFramePr>
          <p:cNvPr id="9" name="Table 8">
            <a:extLst>
              <a:ext uri="{FF2B5EF4-FFF2-40B4-BE49-F238E27FC236}">
                <a16:creationId xmlns:a16="http://schemas.microsoft.com/office/drawing/2014/main" id="{B8A56BA0-744D-3753-43F9-0B1268231855}"/>
              </a:ext>
            </a:extLst>
          </p:cNvPr>
          <p:cNvGraphicFramePr>
            <a:graphicFrameLocks noGrp="1"/>
          </p:cNvGraphicFramePr>
          <p:nvPr>
            <p:extLst>
              <p:ext uri="{D42A27DB-BD31-4B8C-83A1-F6EECF244321}">
                <p14:modId xmlns:p14="http://schemas.microsoft.com/office/powerpoint/2010/main" val="2704184282"/>
              </p:ext>
            </p:extLst>
          </p:nvPr>
        </p:nvGraphicFramePr>
        <p:xfrm>
          <a:off x="533400" y="5136357"/>
          <a:ext cx="7874000" cy="736600"/>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val="2000317342"/>
                    </a:ext>
                  </a:extLst>
                </a:gridCol>
                <a:gridCol w="6692900">
                  <a:extLst>
                    <a:ext uri="{9D8B030D-6E8A-4147-A177-3AD203B41FA5}">
                      <a16:colId xmlns:a16="http://schemas.microsoft.com/office/drawing/2014/main" val="858333951"/>
                    </a:ext>
                  </a:extLst>
                </a:gridCol>
              </a:tblGrid>
              <a:tr h="184150">
                <a:tc>
                  <a:txBody>
                    <a:bodyPr/>
                    <a:lstStyle/>
                    <a:p>
                      <a:pPr algn="ctr" fontAlgn="b"/>
                      <a:r>
                        <a:rPr lang="en-US" sz="1100" u="none" strike="noStrike">
                          <a:effectLst/>
                        </a:rPr>
                        <a:t>Event_ID</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Teams</a:t>
                      </a:r>
                      <a:endParaRPr lang="en-US"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18429056"/>
                  </a:ext>
                </a:extLst>
              </a:tr>
              <a:tr h="184150">
                <a:tc>
                  <a:txBody>
                    <a:bodyPr/>
                    <a:lstStyle/>
                    <a:p>
                      <a:pPr algn="ctr" fontAlgn="b"/>
                      <a:r>
                        <a:rPr lang="en-US" sz="1100" u="none" strike="noStrike">
                          <a:effectLst/>
                        </a:rPr>
                        <a:t>83792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Austin Kangaroos Mens Basketball, Lubbock Christian Chaparrals Mens Basketball</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54683052"/>
                  </a:ext>
                </a:extLst>
              </a:tr>
              <a:tr h="184150">
                <a:tc>
                  <a:txBody>
                    <a:bodyPr/>
                    <a:lstStyle/>
                    <a:p>
                      <a:pPr algn="ctr" fontAlgn="b"/>
                      <a:r>
                        <a:rPr lang="en-US" sz="1100" u="none" strike="noStrike">
                          <a:effectLst/>
                        </a:rPr>
                        <a:t>93005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nb-NO" sz="1100" u="none" strike="noStrike">
                          <a:effectLst/>
                        </a:rPr>
                        <a:t>Austin Spurs Mens Basketball, UT Arlington Mavericks Mens Basketball</a:t>
                      </a:r>
                      <a:endParaRPr lang="nb-NO"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4208062"/>
                  </a:ext>
                </a:extLst>
              </a:tr>
              <a:tr h="184150">
                <a:tc>
                  <a:txBody>
                    <a:bodyPr/>
                    <a:lstStyle/>
                    <a:p>
                      <a:pPr algn="ctr" fontAlgn="b"/>
                      <a:r>
                        <a:rPr lang="en-US" sz="1100" u="none" strike="noStrike">
                          <a:effectLst/>
                        </a:rPr>
                        <a:t>97293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Austin Spurs </a:t>
                      </a:r>
                      <a:r>
                        <a:rPr lang="en-US" sz="1100" u="none" strike="noStrike" dirty="0" err="1">
                          <a:effectLst/>
                        </a:rPr>
                        <a:t>Womens</a:t>
                      </a:r>
                      <a:r>
                        <a:rPr lang="en-US" sz="1100" u="none" strike="noStrike" dirty="0">
                          <a:effectLst/>
                        </a:rPr>
                        <a:t> Basketball, Lady Chaps </a:t>
                      </a:r>
                      <a:r>
                        <a:rPr lang="en-US" sz="1100" u="none" strike="noStrike" dirty="0" err="1">
                          <a:effectLst/>
                        </a:rPr>
                        <a:t>Womens</a:t>
                      </a:r>
                      <a:r>
                        <a:rPr lang="en-US" sz="1100" u="none" strike="noStrike" dirty="0">
                          <a:effectLst/>
                        </a:rPr>
                        <a:t> Basketball</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51965224"/>
                  </a:ext>
                </a:extLst>
              </a:tr>
            </a:tbl>
          </a:graphicData>
        </a:graphic>
      </p:graphicFrame>
    </p:spTree>
    <p:extLst>
      <p:ext uri="{BB962C8B-B14F-4D97-AF65-F5344CB8AC3E}">
        <p14:creationId xmlns:p14="http://schemas.microsoft.com/office/powerpoint/2010/main" val="196596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03188"/>
            <a:ext cx="8229600" cy="497447"/>
          </a:xfrm>
        </p:spPr>
        <p:txBody>
          <a:bodyPr>
            <a:noAutofit/>
          </a:bodyPr>
          <a:lstStyle/>
          <a:p>
            <a:pPr eaLnBrk="1" hangingPunct="1"/>
            <a:r>
              <a:rPr lang="en-US" b="1" dirty="0">
                <a:solidFill>
                  <a:schemeClr val="accent1">
                    <a:lumMod val="75000"/>
                  </a:schemeClr>
                </a:solidFill>
                <a:ea typeface="ＭＳ Ｐゴシック" pitchFamily="34" charset="-128"/>
              </a:rPr>
              <a:t>Project Goal</a:t>
            </a:r>
          </a:p>
        </p:txBody>
      </p:sp>
      <p:sp>
        <p:nvSpPr>
          <p:cNvPr id="6147" name="Rectangle 3"/>
          <p:cNvSpPr>
            <a:spLocks noGrp="1" noChangeArrowheads="1"/>
          </p:cNvSpPr>
          <p:nvPr>
            <p:ph type="body" idx="1"/>
          </p:nvPr>
        </p:nvSpPr>
        <p:spPr>
          <a:xfrm>
            <a:off x="457200" y="710799"/>
            <a:ext cx="8229600" cy="5246688"/>
          </a:xfrm>
        </p:spPr>
        <p:txBody>
          <a:bodyPr>
            <a:normAutofit/>
          </a:bodyPr>
          <a:lstStyle/>
          <a:p>
            <a:pPr eaLnBrk="1" hangingPunct="1"/>
            <a:r>
              <a:rPr lang="en-US" sz="2400" dirty="0">
                <a:solidFill>
                  <a:srgbClr val="FF0000"/>
                </a:solidFill>
                <a:ea typeface="ＭＳ Ｐゴシック" pitchFamily="34" charset="-128"/>
              </a:rPr>
              <a:t>Did you meet all your business goals? </a:t>
            </a:r>
            <a:r>
              <a:rPr lang="en-US" sz="2400" i="1" dirty="0">
                <a:solidFill>
                  <a:srgbClr val="FF0000"/>
                </a:solidFill>
                <a:ea typeface="ＭＳ Ｐゴシック" pitchFamily="34" charset="-128"/>
              </a:rPr>
              <a:t>Discuss the </a:t>
            </a:r>
            <a:r>
              <a:rPr lang="en-US" sz="2400" i="1" u="sng" dirty="0">
                <a:solidFill>
                  <a:srgbClr val="FF0000"/>
                </a:solidFill>
                <a:ea typeface="ＭＳ Ｐゴシック" pitchFamily="34" charset="-128"/>
              </a:rPr>
              <a:t>need</a:t>
            </a:r>
            <a:r>
              <a:rPr lang="en-US" sz="2400" i="1" dirty="0">
                <a:solidFill>
                  <a:srgbClr val="FF0000"/>
                </a:solidFill>
                <a:ea typeface="ＭＳ Ｐゴシック" pitchFamily="34" charset="-128"/>
              </a:rPr>
              <a:t> and result of your </a:t>
            </a:r>
            <a:r>
              <a:rPr lang="en-US" sz="2400" i="1" u="sng" dirty="0">
                <a:solidFill>
                  <a:srgbClr val="FF0000"/>
                </a:solidFill>
                <a:ea typeface="ＭＳ Ｐゴシック" pitchFamily="34" charset="-128"/>
              </a:rPr>
              <a:t>most interesting business goal</a:t>
            </a:r>
            <a:endParaRPr lang="en-US" sz="2400" i="1" u="sng" dirty="0">
              <a:ea typeface="ＭＳ Ｐゴシック" pitchFamily="34" charset="-128"/>
            </a:endParaRPr>
          </a:p>
          <a:p>
            <a:pPr eaLnBrk="1" hangingPunct="1"/>
            <a:r>
              <a:rPr lang="en-US" sz="1800" b="1" dirty="0">
                <a:latin typeface="Times New Roman" panose="02020603050405020304" pitchFamily="18" charset="0"/>
                <a:ea typeface="ＭＳ Ｐゴシック" pitchFamily="34" charset="-128"/>
                <a:cs typeface="Times New Roman" panose="02020603050405020304" pitchFamily="18" charset="0"/>
              </a:rPr>
              <a:t>Yes, we met all our business goals.</a:t>
            </a:r>
          </a:p>
          <a:p>
            <a:pPr eaLnBrk="1" hangingPunct="1"/>
            <a:r>
              <a:rPr lang="en-US" sz="1800" dirty="0">
                <a:latin typeface="Times New Roman" panose="02020603050405020304" pitchFamily="18" charset="0"/>
                <a:ea typeface="ＭＳ Ｐゴシック" pitchFamily="34" charset="-128"/>
                <a:cs typeface="Times New Roman" panose="02020603050405020304" pitchFamily="18" charset="0"/>
              </a:rPr>
              <a:t>The most interesting  business goals are :</a:t>
            </a:r>
          </a:p>
          <a:p>
            <a:pPr algn="l">
              <a:buFont typeface="+mj-lt"/>
              <a:buAutoNum type="arabicPeriod"/>
            </a:pPr>
            <a:r>
              <a:rPr lang="en-US" sz="1800" b="1" dirty="0">
                <a:latin typeface="Times New Roman" panose="02020603050405020304" pitchFamily="18" charset="0"/>
                <a:ea typeface="ＭＳ Ｐゴシック" pitchFamily="34" charset="-128"/>
                <a:cs typeface="Times New Roman" panose="02020603050405020304" pitchFamily="18" charset="0"/>
              </a:rPr>
              <a:t>BG5:</a:t>
            </a:r>
            <a:r>
              <a:rPr lang="en-US" sz="1800" b="1"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To create month/annual reports for all sport events so as to see revenue generated and improve in the areas needed.</a:t>
            </a:r>
          </a:p>
          <a:p>
            <a:pPr algn="l">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lgn="l">
              <a:buNone/>
            </a:pPr>
            <a:r>
              <a:rPr lang="en-US" sz="1800" dirty="0">
                <a:latin typeface="Times New Roman" panose="02020603050405020304" pitchFamily="18" charset="0"/>
                <a:cs typeface="Times New Roman" panose="02020603050405020304" pitchFamily="18" charset="0"/>
              </a:rPr>
              <a:t>     Output:</a:t>
            </a:r>
          </a:p>
          <a:p>
            <a:pPr marL="0" indent="0" algn="l">
              <a:buNone/>
            </a:pPr>
            <a:endParaRPr lang="en-US" sz="1800" b="0" i="0" u="none" strike="noStrike" baseline="0" dirty="0">
              <a:latin typeface="Times New Roman" panose="02020603050405020304" pitchFamily="18" charset="0"/>
              <a:cs typeface="Times New Roman" panose="02020603050405020304" pitchFamily="18" charset="0"/>
            </a:endParaRPr>
          </a:p>
          <a:p>
            <a:pPr marL="0" indent="0" algn="l">
              <a:buNone/>
            </a:pPr>
            <a:r>
              <a:rPr lang="en-US" sz="1800" dirty="0">
                <a:latin typeface="Times New Roman" panose="02020603050405020304" pitchFamily="18" charset="0"/>
                <a:cs typeface="Times New Roman" panose="02020603050405020304" pitchFamily="18" charset="0"/>
              </a:rPr>
              <a:t>    </a:t>
            </a:r>
            <a:endParaRPr lang="en-US" sz="1800" b="0" i="0" u="none" strike="noStrike" baseline="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b="0" i="0" u="none" strike="noStrike" baseline="0" dirty="0">
              <a:latin typeface="Times New Roman" panose="02020603050405020304" pitchFamily="18" charset="0"/>
              <a:cs typeface="Times New Roman" panose="02020603050405020304" pitchFamily="18" charset="0"/>
            </a:endParaRPr>
          </a:p>
          <a:p>
            <a:pPr eaLnBrk="1" hangingPunct="1"/>
            <a:endParaRPr lang="en-US" sz="1800" i="1" u="sng"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a:p>
            <a:pPr eaLnBrk="1" hangingPunct="1"/>
            <a:endParaRPr lang="en-US" sz="2400" i="1" dirty="0">
              <a:solidFill>
                <a:srgbClr val="FF0000"/>
              </a:solidFill>
              <a:ea typeface="ＭＳ Ｐゴシック" pitchFamily="34" charset="-128"/>
            </a:endParaRPr>
          </a:p>
          <a:p>
            <a:pPr marL="457200" lvl="1" indent="0">
              <a:buNone/>
            </a:pPr>
            <a:endParaRPr lang="en-US" sz="2200" i="1" dirty="0">
              <a:solidFill>
                <a:srgbClr val="FF0000"/>
              </a:solidFill>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a:p>
            <a:pPr eaLnBrk="1" hangingPunct="1"/>
            <a:endParaRPr lang="en-US" sz="2400" dirty="0">
              <a:ea typeface="ＭＳ Ｐゴシック" pitchFamily="34" charset="-128"/>
            </a:endParaRPr>
          </a:p>
        </p:txBody>
      </p:sp>
      <p:sp>
        <p:nvSpPr>
          <p:cNvPr id="2" name="Date Placeholder 1">
            <a:extLst>
              <a:ext uri="{FF2B5EF4-FFF2-40B4-BE49-F238E27FC236}">
                <a16:creationId xmlns:a16="http://schemas.microsoft.com/office/drawing/2014/main" id="{E1C63715-9A58-40A1-B516-F4BC7C24314B}"/>
              </a:ext>
            </a:extLst>
          </p:cNvPr>
          <p:cNvSpPr>
            <a:spLocks noGrp="1"/>
          </p:cNvSpPr>
          <p:nvPr>
            <p:ph type="dt" sz="half" idx="10"/>
          </p:nvPr>
        </p:nvSpPr>
        <p:spPr/>
        <p:txBody>
          <a:bodyPr/>
          <a:lstStyle/>
          <a:p>
            <a:r>
              <a:rPr lang="en-US"/>
              <a:t>Fall 2022</a:t>
            </a:r>
          </a:p>
        </p:txBody>
      </p:sp>
      <p:sp>
        <p:nvSpPr>
          <p:cNvPr id="3" name="Footer Placeholder 2">
            <a:extLst>
              <a:ext uri="{FF2B5EF4-FFF2-40B4-BE49-F238E27FC236}">
                <a16:creationId xmlns:a16="http://schemas.microsoft.com/office/drawing/2014/main" id="{156FA9D2-F457-4BDB-BDE5-29A4DF3EAFBF}"/>
              </a:ext>
            </a:extLst>
          </p:cNvPr>
          <p:cNvSpPr>
            <a:spLocks noGrp="1"/>
          </p:cNvSpPr>
          <p:nvPr>
            <p:ph type="ftr" sz="quarter" idx="11"/>
          </p:nvPr>
        </p:nvSpPr>
        <p:spPr/>
        <p:txBody>
          <a:bodyPr/>
          <a:lstStyle/>
          <a:p>
            <a:r>
              <a:rPr lang="en-US" dirty="0"/>
              <a:t>CSE5330: Team 5</a:t>
            </a:r>
          </a:p>
        </p:txBody>
      </p:sp>
      <p:sp>
        <p:nvSpPr>
          <p:cNvPr id="4" name="Slide Number Placeholder 3">
            <a:extLst>
              <a:ext uri="{FF2B5EF4-FFF2-40B4-BE49-F238E27FC236}">
                <a16:creationId xmlns:a16="http://schemas.microsoft.com/office/drawing/2014/main" id="{3F8D3411-2EAA-46F9-A3F1-629A46819A42}"/>
              </a:ext>
            </a:extLst>
          </p:cNvPr>
          <p:cNvSpPr>
            <a:spLocks noGrp="1"/>
          </p:cNvSpPr>
          <p:nvPr>
            <p:ph type="sldNum" sz="quarter" idx="12"/>
          </p:nvPr>
        </p:nvSpPr>
        <p:spPr/>
        <p:txBody>
          <a:bodyPr/>
          <a:lstStyle/>
          <a:p>
            <a:fld id="{9E706BD9-F2AE-4A2B-9DCA-446C6D03248B}" type="slidenum">
              <a:rPr lang="en-US" smtClean="0"/>
              <a:t>7</a:t>
            </a:fld>
            <a:endParaRPr lang="en-US"/>
          </a:p>
        </p:txBody>
      </p:sp>
      <p:pic>
        <p:nvPicPr>
          <p:cNvPr id="6" name="Picture 5">
            <a:extLst>
              <a:ext uri="{FF2B5EF4-FFF2-40B4-BE49-F238E27FC236}">
                <a16:creationId xmlns:a16="http://schemas.microsoft.com/office/drawing/2014/main" id="{3C52CFE3-E0C4-D4A1-BAE7-686789499571}"/>
              </a:ext>
            </a:extLst>
          </p:cNvPr>
          <p:cNvPicPr>
            <a:picLocks noChangeAspect="1"/>
          </p:cNvPicPr>
          <p:nvPr/>
        </p:nvPicPr>
        <p:blipFill>
          <a:blip r:embed="rId3"/>
          <a:stretch>
            <a:fillRect/>
          </a:stretch>
        </p:blipFill>
        <p:spPr>
          <a:xfrm>
            <a:off x="914400" y="3476391"/>
            <a:ext cx="8001000" cy="2481096"/>
          </a:xfrm>
          <a:prstGeom prst="rect">
            <a:avLst/>
          </a:prstGeom>
        </p:spPr>
      </p:pic>
    </p:spTree>
    <p:extLst>
      <p:ext uri="{BB962C8B-B14F-4D97-AF65-F5344CB8AC3E}">
        <p14:creationId xmlns:p14="http://schemas.microsoft.com/office/powerpoint/2010/main" val="58631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F975-C556-A065-E50B-04E619A5CF02}"/>
              </a:ext>
            </a:extLst>
          </p:cNvPr>
          <p:cNvSpPr>
            <a:spLocks noGrp="1"/>
          </p:cNvSpPr>
          <p:nvPr>
            <p:ph type="title"/>
          </p:nvPr>
        </p:nvSpPr>
        <p:spPr/>
        <p:txBody>
          <a:bodyPr/>
          <a:lstStyle/>
          <a:p>
            <a:r>
              <a:rPr lang="en-US" b="1" dirty="0">
                <a:solidFill>
                  <a:schemeClr val="accent1">
                    <a:lumMod val="75000"/>
                  </a:schemeClr>
                </a:solidFill>
                <a:ea typeface="ＭＳ Ｐゴシック" pitchFamily="34" charset="-128"/>
              </a:rPr>
              <a:t>Project Goal</a:t>
            </a:r>
            <a:endParaRPr lang="en-US" dirty="0"/>
          </a:p>
        </p:txBody>
      </p:sp>
      <p:sp>
        <p:nvSpPr>
          <p:cNvPr id="3" name="Content Placeholder 2">
            <a:extLst>
              <a:ext uri="{FF2B5EF4-FFF2-40B4-BE49-F238E27FC236}">
                <a16:creationId xmlns:a16="http://schemas.microsoft.com/office/drawing/2014/main" id="{88A3381F-D7D1-4604-6A98-2197DBC6E97C}"/>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2. </a:t>
            </a:r>
            <a:r>
              <a:rPr lang="en-US" sz="1800" b="1" dirty="0">
                <a:latin typeface="Times New Roman" panose="02020603050405020304" pitchFamily="18" charset="0"/>
                <a:ea typeface="ＭＳ Ｐゴシック" pitchFamily="34" charset="-128"/>
                <a:cs typeface="Times New Roman" panose="02020603050405020304" pitchFamily="18" charset="0"/>
              </a:rPr>
              <a:t>BG6: </a:t>
            </a:r>
            <a:r>
              <a:rPr lang="en-US" sz="1800" b="0" i="0" u="none" strike="noStrike" baseline="0" dirty="0">
                <a:latin typeface="Times New Roman" panose="02020603050405020304" pitchFamily="18" charset="0"/>
                <a:cs typeface="Times New Roman" panose="02020603050405020304" pitchFamily="18" charset="0"/>
              </a:rPr>
              <a:t>To compare whether UTA students or outsiders visit events more often by creating a “Student VS Outsider” report based on category.</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b="0" i="0" u="none" strike="noStrike" baseline="0" dirty="0">
                <a:latin typeface="Times New Roman" panose="02020603050405020304" pitchFamily="18" charset="0"/>
                <a:cs typeface="Times New Roman" panose="02020603050405020304" pitchFamily="18" charset="0"/>
              </a:rPr>
              <a:t>Output:</a:t>
            </a:r>
          </a:p>
          <a:p>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44275A9D-EB1D-EE03-D162-370EB9B4775F}"/>
              </a:ext>
            </a:extLst>
          </p:cNvPr>
          <p:cNvSpPr>
            <a:spLocks noGrp="1"/>
          </p:cNvSpPr>
          <p:nvPr>
            <p:ph type="dt" sz="half" idx="10"/>
          </p:nvPr>
        </p:nvSpPr>
        <p:spPr/>
        <p:txBody>
          <a:bodyPr/>
          <a:lstStyle/>
          <a:p>
            <a:r>
              <a:rPr lang="en-US"/>
              <a:t>Fall 2022</a:t>
            </a:r>
          </a:p>
        </p:txBody>
      </p:sp>
      <p:sp>
        <p:nvSpPr>
          <p:cNvPr id="5" name="Footer Placeholder 4">
            <a:extLst>
              <a:ext uri="{FF2B5EF4-FFF2-40B4-BE49-F238E27FC236}">
                <a16:creationId xmlns:a16="http://schemas.microsoft.com/office/drawing/2014/main" id="{F6FC9AA9-099A-20D4-9971-08995F20B5B4}"/>
              </a:ext>
            </a:extLst>
          </p:cNvPr>
          <p:cNvSpPr>
            <a:spLocks noGrp="1"/>
          </p:cNvSpPr>
          <p:nvPr>
            <p:ph type="ftr" sz="quarter" idx="11"/>
          </p:nvPr>
        </p:nvSpPr>
        <p:spPr/>
        <p:txBody>
          <a:bodyPr/>
          <a:lstStyle/>
          <a:p>
            <a:r>
              <a:rPr lang="en-US" dirty="0"/>
              <a:t>CSE5330: Team 5</a:t>
            </a:r>
          </a:p>
        </p:txBody>
      </p:sp>
      <p:sp>
        <p:nvSpPr>
          <p:cNvPr id="6" name="Slide Number Placeholder 5">
            <a:extLst>
              <a:ext uri="{FF2B5EF4-FFF2-40B4-BE49-F238E27FC236}">
                <a16:creationId xmlns:a16="http://schemas.microsoft.com/office/drawing/2014/main" id="{A944AE22-728C-00B7-9F52-840A3080BE52}"/>
              </a:ext>
            </a:extLst>
          </p:cNvPr>
          <p:cNvSpPr>
            <a:spLocks noGrp="1"/>
          </p:cNvSpPr>
          <p:nvPr>
            <p:ph type="sldNum" sz="quarter" idx="12"/>
          </p:nvPr>
        </p:nvSpPr>
        <p:spPr/>
        <p:txBody>
          <a:bodyPr/>
          <a:lstStyle/>
          <a:p>
            <a:fld id="{9E706BD9-F2AE-4A2B-9DCA-446C6D03248B}" type="slidenum">
              <a:rPr lang="en-US" smtClean="0"/>
              <a:t>8</a:t>
            </a:fld>
            <a:endParaRPr lang="en-US"/>
          </a:p>
        </p:txBody>
      </p:sp>
      <p:grpSp>
        <p:nvGrpSpPr>
          <p:cNvPr id="11" name="Group 4">
            <a:extLst>
              <a:ext uri="{FF2B5EF4-FFF2-40B4-BE49-F238E27FC236}">
                <a16:creationId xmlns:a16="http://schemas.microsoft.com/office/drawing/2014/main" id="{676A89DD-733A-7967-41B1-F441AF7F239C}"/>
              </a:ext>
            </a:extLst>
          </p:cNvPr>
          <p:cNvGrpSpPr>
            <a:grpSpLocks noChangeAspect="1"/>
          </p:cNvGrpSpPr>
          <p:nvPr/>
        </p:nvGrpSpPr>
        <p:grpSpPr bwMode="auto">
          <a:xfrm>
            <a:off x="1219200" y="127000"/>
            <a:ext cx="7176590" cy="5410200"/>
            <a:chOff x="0" y="604"/>
            <a:chExt cx="5760" cy="3115"/>
          </a:xfrm>
        </p:grpSpPr>
        <p:sp>
          <p:nvSpPr>
            <p:cNvPr id="12" name="AutoShape 3">
              <a:extLst>
                <a:ext uri="{FF2B5EF4-FFF2-40B4-BE49-F238E27FC236}">
                  <a16:creationId xmlns:a16="http://schemas.microsoft.com/office/drawing/2014/main" id="{D7BE213C-0B50-4ACD-E647-5874F79E7B0F}"/>
                </a:ext>
              </a:extLst>
            </p:cNvPr>
            <p:cNvSpPr>
              <a:spLocks noChangeAspect="1" noChangeArrowheads="1" noTextEdit="1"/>
            </p:cNvSpPr>
            <p:nvPr/>
          </p:nvSpPr>
          <p:spPr bwMode="auto">
            <a:xfrm>
              <a:off x="0" y="604"/>
              <a:ext cx="5760" cy="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id="{1C9359B5-7A9E-0478-3912-387404A26C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125" r="10036"/>
            <a:stretch/>
          </p:blipFill>
          <p:spPr bwMode="auto">
            <a:xfrm>
              <a:off x="0" y="2228"/>
              <a:ext cx="5185"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6553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D670-BB1A-4AEE-6FAE-47E485F3A98E}"/>
              </a:ext>
            </a:extLst>
          </p:cNvPr>
          <p:cNvSpPr>
            <a:spLocks noGrp="1"/>
          </p:cNvSpPr>
          <p:nvPr>
            <p:ph type="title"/>
          </p:nvPr>
        </p:nvSpPr>
        <p:spPr/>
        <p:txBody>
          <a:bodyPr/>
          <a:lstStyle/>
          <a:p>
            <a:r>
              <a:rPr lang="en-US" b="1" dirty="0">
                <a:solidFill>
                  <a:schemeClr val="accent1">
                    <a:lumMod val="75000"/>
                  </a:schemeClr>
                </a:solidFill>
                <a:ea typeface="ＭＳ Ｐゴシック" pitchFamily="34" charset="-128"/>
              </a:rPr>
              <a:t>Project Goal</a:t>
            </a:r>
            <a:endParaRPr lang="en-US" dirty="0"/>
          </a:p>
        </p:txBody>
      </p:sp>
      <p:sp>
        <p:nvSpPr>
          <p:cNvPr id="3" name="Content Placeholder 2">
            <a:extLst>
              <a:ext uri="{FF2B5EF4-FFF2-40B4-BE49-F238E27FC236}">
                <a16:creationId xmlns:a16="http://schemas.microsoft.com/office/drawing/2014/main" id="{BEA26FF3-5C48-808B-B79D-9766BA909C22}"/>
              </a:ext>
            </a:extLst>
          </p:cNvPr>
          <p:cNvSpPr>
            <a:spLocks noGrp="1"/>
          </p:cNvSpPr>
          <p:nvPr>
            <p:ph idx="1"/>
          </p:nvPr>
        </p:nvSpPr>
        <p:spPr/>
        <p:txBody>
          <a:bodyPr/>
          <a:lstStyle/>
          <a:p>
            <a:pPr marL="0" indent="0">
              <a:buNone/>
            </a:pPr>
            <a:r>
              <a:rPr lang="en-US" sz="1800" b="0" i="0" u="none" strike="noStrike" baseline="0" dirty="0">
                <a:latin typeface="Times New Roman" panose="02020603050405020304" pitchFamily="18" charset="0"/>
                <a:cs typeface="Times New Roman" panose="02020603050405020304" pitchFamily="18" charset="0"/>
              </a:rPr>
              <a:t>3.</a:t>
            </a:r>
            <a:r>
              <a:rPr lang="en-US" sz="1800" b="1" i="0" u="none" strike="noStrike" baseline="0" dirty="0">
                <a:latin typeface="Times New Roman" panose="02020603050405020304" pitchFamily="18" charset="0"/>
                <a:cs typeface="Times New Roman" panose="02020603050405020304" pitchFamily="18" charset="0"/>
              </a:rPr>
              <a:t>BG7:</a:t>
            </a:r>
            <a:r>
              <a:rPr lang="en-US" sz="1800" b="0" i="0" u="none" strike="noStrike" baseline="0" dirty="0">
                <a:latin typeface="Times New Roman" panose="02020603050405020304" pitchFamily="18" charset="0"/>
                <a:cs typeface="Times New Roman" panose="02020603050405020304" pitchFamily="18" charset="0"/>
              </a:rPr>
              <a:t> Generate a yearly report of staff who worked more number of shifts in that tenure in order to decide rewards, hikes so as to display benevolence from management to the employees.</a:t>
            </a:r>
          </a:p>
          <a:p>
            <a:pPr marL="0" indent="0">
              <a:buNone/>
            </a:pPr>
            <a:r>
              <a:rPr lang="en-US" sz="1800" dirty="0">
                <a:latin typeface="Times New Roman" panose="02020603050405020304" pitchFamily="18" charset="0"/>
                <a:cs typeface="Times New Roman" panose="02020603050405020304" pitchFamily="18" charset="0"/>
              </a:rPr>
              <a:t>Output: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25C7453-5467-759A-DF27-99AC2FDD8140}"/>
              </a:ext>
            </a:extLst>
          </p:cNvPr>
          <p:cNvSpPr>
            <a:spLocks noGrp="1"/>
          </p:cNvSpPr>
          <p:nvPr>
            <p:ph type="dt" sz="half" idx="10"/>
          </p:nvPr>
        </p:nvSpPr>
        <p:spPr/>
        <p:txBody>
          <a:bodyPr/>
          <a:lstStyle/>
          <a:p>
            <a:r>
              <a:rPr lang="en-US"/>
              <a:t>Fall 2022</a:t>
            </a:r>
          </a:p>
        </p:txBody>
      </p:sp>
      <p:sp>
        <p:nvSpPr>
          <p:cNvPr id="5" name="Footer Placeholder 4">
            <a:extLst>
              <a:ext uri="{FF2B5EF4-FFF2-40B4-BE49-F238E27FC236}">
                <a16:creationId xmlns:a16="http://schemas.microsoft.com/office/drawing/2014/main" id="{CDB54467-33B4-2109-7C1B-63F03A21725A}"/>
              </a:ext>
            </a:extLst>
          </p:cNvPr>
          <p:cNvSpPr>
            <a:spLocks noGrp="1"/>
          </p:cNvSpPr>
          <p:nvPr>
            <p:ph type="ftr" sz="quarter" idx="11"/>
          </p:nvPr>
        </p:nvSpPr>
        <p:spPr/>
        <p:txBody>
          <a:bodyPr/>
          <a:lstStyle/>
          <a:p>
            <a:r>
              <a:rPr lang="en-US" dirty="0"/>
              <a:t>CSE5330: Team 5</a:t>
            </a:r>
          </a:p>
        </p:txBody>
      </p:sp>
      <p:sp>
        <p:nvSpPr>
          <p:cNvPr id="6" name="Slide Number Placeholder 5">
            <a:extLst>
              <a:ext uri="{FF2B5EF4-FFF2-40B4-BE49-F238E27FC236}">
                <a16:creationId xmlns:a16="http://schemas.microsoft.com/office/drawing/2014/main" id="{D57F1D19-A55E-FD78-1256-505BF8095685}"/>
              </a:ext>
            </a:extLst>
          </p:cNvPr>
          <p:cNvSpPr>
            <a:spLocks noGrp="1"/>
          </p:cNvSpPr>
          <p:nvPr>
            <p:ph type="sldNum" sz="quarter" idx="12"/>
          </p:nvPr>
        </p:nvSpPr>
        <p:spPr/>
        <p:txBody>
          <a:bodyPr/>
          <a:lstStyle/>
          <a:p>
            <a:fld id="{9E706BD9-F2AE-4A2B-9DCA-446C6D03248B}" type="slidenum">
              <a:rPr lang="en-US" smtClean="0"/>
              <a:t>9</a:t>
            </a:fld>
            <a:endParaRPr lang="en-US"/>
          </a:p>
        </p:txBody>
      </p:sp>
      <p:pic>
        <p:nvPicPr>
          <p:cNvPr id="8" name="Picture 7">
            <a:extLst>
              <a:ext uri="{FF2B5EF4-FFF2-40B4-BE49-F238E27FC236}">
                <a16:creationId xmlns:a16="http://schemas.microsoft.com/office/drawing/2014/main" id="{1B158FF9-ADE8-3E95-05FA-2BE0A3579007}"/>
              </a:ext>
            </a:extLst>
          </p:cNvPr>
          <p:cNvPicPr>
            <a:picLocks noChangeAspect="1"/>
          </p:cNvPicPr>
          <p:nvPr/>
        </p:nvPicPr>
        <p:blipFill rotWithShape="1">
          <a:blip r:embed="rId2"/>
          <a:srcRect t="57795" r="13333"/>
          <a:stretch/>
        </p:blipFill>
        <p:spPr>
          <a:xfrm>
            <a:off x="609600" y="2743200"/>
            <a:ext cx="7924800" cy="2062856"/>
          </a:xfrm>
          <a:prstGeom prst="rect">
            <a:avLst/>
          </a:prstGeom>
        </p:spPr>
      </p:pic>
    </p:spTree>
    <p:extLst>
      <p:ext uri="{BB962C8B-B14F-4D97-AF65-F5344CB8AC3E}">
        <p14:creationId xmlns:p14="http://schemas.microsoft.com/office/powerpoint/2010/main" val="210253223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53700</TotalTime>
  <Words>1672</Words>
  <Application>Microsoft Office PowerPoint</Application>
  <PresentationFormat>On-screen Show (4:3)</PresentationFormat>
  <Paragraphs>306</Paragraphs>
  <Slides>17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 New</vt:lpstr>
      <vt:lpstr>Garamond</vt:lpstr>
      <vt:lpstr>Times New Roman</vt:lpstr>
      <vt:lpstr>Wingdings</vt:lpstr>
      <vt:lpstr>Custom Design</vt:lpstr>
      <vt:lpstr>PowerPoint Presentation</vt:lpstr>
      <vt:lpstr>Project</vt:lpstr>
      <vt:lpstr>Project</vt:lpstr>
      <vt:lpstr>Project Overview</vt:lpstr>
      <vt:lpstr>Project Overview</vt:lpstr>
      <vt:lpstr>Project Overview</vt:lpstr>
      <vt:lpstr>Project Goal</vt:lpstr>
      <vt:lpstr>Project Goal</vt:lpstr>
      <vt:lpstr>Project Goal</vt:lpstr>
      <vt:lpstr>Project Goal</vt:lpstr>
      <vt:lpstr>Project Goal</vt:lpstr>
      <vt:lpstr>Project Takeaway</vt:lpstr>
      <vt:lpstr>Project Takeaway</vt:lpstr>
      <vt:lpstr>Project Takeaway</vt:lpstr>
      <vt:lpstr>Overall Feedback</vt:lpstr>
      <vt:lpstr>General</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Santra</dc:creator>
  <cp:lastModifiedBy>Rupini Nuthakki</cp:lastModifiedBy>
  <cp:revision>1243</cp:revision>
  <dcterms:created xsi:type="dcterms:W3CDTF">2012-02-10T18:53:29Z</dcterms:created>
  <dcterms:modified xsi:type="dcterms:W3CDTF">2022-11-22T03:27:38Z</dcterms:modified>
</cp:coreProperties>
</file>