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1" r:id="rId6"/>
    <p:sldId id="260" r:id="rId7"/>
    <p:sldId id="262" r:id="rId8"/>
    <p:sldId id="264" r:id="rId9"/>
    <p:sldId id="268" r:id="rId10"/>
    <p:sldId id="269" r:id="rId11"/>
    <p:sldId id="265" r:id="rId12"/>
    <p:sldId id="270" r:id="rId13"/>
    <p:sldId id="266" r:id="rId14"/>
    <p:sldId id="275" r:id="rId15"/>
    <p:sldId id="274" r:id="rId16"/>
    <p:sldId id="271" r:id="rId17"/>
    <p:sldId id="277" r:id="rId18"/>
    <p:sldId id="276" r:id="rId19"/>
    <p:sldId id="272" r:id="rId20"/>
    <p:sldId id="278" r:id="rId21"/>
    <p:sldId id="280" r:id="rId22"/>
    <p:sldId id="279" r:id="rId23"/>
    <p:sldId id="281" r:id="rId24"/>
    <p:sldId id="282" r:id="rId25"/>
    <p:sldId id="283" r:id="rId26"/>
    <p:sldId id="284" r:id="rId27"/>
    <p:sldId id="285" r:id="rId28"/>
    <p:sldId id="286" r:id="rId29"/>
    <p:sldId id="287" r:id="rId30"/>
    <p:sldId id="288"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8" r:id="rId58"/>
    <p:sldId id="320" r:id="rId59"/>
    <p:sldId id="321" r:id="rId60"/>
    <p:sldId id="322"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8F6CE-37ED-4408-BFE5-53A8063C70AD}" type="doc">
      <dgm:prSet loTypeId="urn:microsoft.com/office/officeart/2005/8/layout/pyramid2" loCatId="pyramid" qsTypeId="urn:microsoft.com/office/officeart/2005/8/quickstyle/simple5" qsCatId="simple" csTypeId="urn:microsoft.com/office/officeart/2005/8/colors/colorful5" csCatId="colorful" phldr="1"/>
      <dgm:spPr/>
    </dgm:pt>
    <dgm:pt modelId="{B8D091CF-D231-498A-8B12-703DA7D3ED86}">
      <dgm:prSet phldrT="[Text]"/>
      <dgm:spPr/>
      <dgm:t>
        <a:bodyPr/>
        <a:lstStyle/>
        <a:p>
          <a:r>
            <a:rPr lang="en-US" dirty="0" smtClean="0"/>
            <a:t>Define Business Goal</a:t>
          </a:r>
          <a:endParaRPr lang="en-US" dirty="0"/>
        </a:p>
      </dgm:t>
    </dgm:pt>
    <dgm:pt modelId="{99BD7275-A5CE-4F9F-A242-033879935D7A}" type="parTrans" cxnId="{56440142-6ED7-4D7E-ABB5-1F88A79A94AC}">
      <dgm:prSet/>
      <dgm:spPr/>
      <dgm:t>
        <a:bodyPr/>
        <a:lstStyle/>
        <a:p>
          <a:endParaRPr lang="en-US"/>
        </a:p>
      </dgm:t>
    </dgm:pt>
    <dgm:pt modelId="{80AD6914-F13E-4CA7-842B-A3637EC2A4F3}" type="sibTrans" cxnId="{56440142-6ED7-4D7E-ABB5-1F88A79A94AC}">
      <dgm:prSet/>
      <dgm:spPr/>
      <dgm:t>
        <a:bodyPr/>
        <a:lstStyle/>
        <a:p>
          <a:endParaRPr lang="en-US"/>
        </a:p>
      </dgm:t>
    </dgm:pt>
    <dgm:pt modelId="{51DCA9FB-ED3D-4BD1-881E-3E51FB377E35}">
      <dgm:prSet phldrT="[Text]"/>
      <dgm:spPr/>
      <dgm:t>
        <a:bodyPr/>
        <a:lstStyle/>
        <a:p>
          <a:r>
            <a:rPr lang="en-US" dirty="0" smtClean="0"/>
            <a:t>Data Collection</a:t>
          </a:r>
          <a:endParaRPr lang="en-US" dirty="0"/>
        </a:p>
      </dgm:t>
    </dgm:pt>
    <dgm:pt modelId="{44AB42CE-9AC2-4D99-AC00-D8F1B0D99934}" type="parTrans" cxnId="{26996B25-ACFB-401F-AE17-5DFE425724EC}">
      <dgm:prSet/>
      <dgm:spPr/>
      <dgm:t>
        <a:bodyPr/>
        <a:lstStyle/>
        <a:p>
          <a:endParaRPr lang="en-US"/>
        </a:p>
      </dgm:t>
    </dgm:pt>
    <dgm:pt modelId="{F2F73376-9CC0-4ECC-9468-06B59752E9AD}" type="sibTrans" cxnId="{26996B25-ACFB-401F-AE17-5DFE425724EC}">
      <dgm:prSet/>
      <dgm:spPr/>
      <dgm:t>
        <a:bodyPr/>
        <a:lstStyle/>
        <a:p>
          <a:endParaRPr lang="en-US"/>
        </a:p>
      </dgm:t>
    </dgm:pt>
    <dgm:pt modelId="{D6C2319F-4EDC-4AD5-B344-8652AB80ED3A}">
      <dgm:prSet phldrT="[Text]"/>
      <dgm:spPr/>
      <dgm:t>
        <a:bodyPr/>
        <a:lstStyle/>
        <a:p>
          <a:r>
            <a:rPr lang="en-US" dirty="0" smtClean="0"/>
            <a:t>Explore &amp; visualize series</a:t>
          </a:r>
          <a:endParaRPr lang="en-US" dirty="0"/>
        </a:p>
      </dgm:t>
    </dgm:pt>
    <dgm:pt modelId="{BAF76EB4-17DD-4DAD-9849-B17D77E2230B}" type="parTrans" cxnId="{8EF4EBF7-8670-4ACE-AEA1-D4DF12570FFC}">
      <dgm:prSet/>
      <dgm:spPr/>
      <dgm:t>
        <a:bodyPr/>
        <a:lstStyle/>
        <a:p>
          <a:endParaRPr lang="en-US"/>
        </a:p>
      </dgm:t>
    </dgm:pt>
    <dgm:pt modelId="{CDDFDF48-5E4B-45B9-B7F3-AC53DCCE5CD6}" type="sibTrans" cxnId="{8EF4EBF7-8670-4ACE-AEA1-D4DF12570FFC}">
      <dgm:prSet/>
      <dgm:spPr/>
      <dgm:t>
        <a:bodyPr/>
        <a:lstStyle/>
        <a:p>
          <a:endParaRPr lang="en-US"/>
        </a:p>
      </dgm:t>
    </dgm:pt>
    <dgm:pt modelId="{72E58F86-1B59-4EC3-A0FA-BE82DCBD858B}">
      <dgm:prSet/>
      <dgm:spPr/>
      <dgm:t>
        <a:bodyPr/>
        <a:lstStyle/>
        <a:p>
          <a:r>
            <a:rPr lang="en-US" dirty="0" smtClean="0"/>
            <a:t>Partition series</a:t>
          </a:r>
          <a:endParaRPr lang="en-US" dirty="0"/>
        </a:p>
      </dgm:t>
    </dgm:pt>
    <dgm:pt modelId="{237BF9AE-6481-4B41-92CC-29159F59CF4B}" type="parTrans" cxnId="{FDDBFA1A-14CB-4A5F-9415-8A1E25BED3D8}">
      <dgm:prSet/>
      <dgm:spPr/>
      <dgm:t>
        <a:bodyPr/>
        <a:lstStyle/>
        <a:p>
          <a:endParaRPr lang="en-US"/>
        </a:p>
      </dgm:t>
    </dgm:pt>
    <dgm:pt modelId="{2B077A35-C0FF-4858-9E5A-3EC4C4399BED}" type="sibTrans" cxnId="{FDDBFA1A-14CB-4A5F-9415-8A1E25BED3D8}">
      <dgm:prSet/>
      <dgm:spPr/>
      <dgm:t>
        <a:bodyPr/>
        <a:lstStyle/>
        <a:p>
          <a:endParaRPr lang="en-US"/>
        </a:p>
      </dgm:t>
    </dgm:pt>
    <dgm:pt modelId="{6B0EAF14-E81A-4EB1-9AE5-A2038E4CC6BF}">
      <dgm:prSet/>
      <dgm:spPr/>
      <dgm:t>
        <a:bodyPr/>
        <a:lstStyle/>
        <a:p>
          <a:r>
            <a:rPr lang="en-US" dirty="0" smtClean="0"/>
            <a:t>Apply Forecasting methods</a:t>
          </a:r>
          <a:endParaRPr lang="en-US" dirty="0"/>
        </a:p>
      </dgm:t>
    </dgm:pt>
    <dgm:pt modelId="{C7C95337-1014-409D-A3DD-577B4056BFE3}" type="parTrans" cxnId="{FAF6AD33-4D89-4911-A983-D5D5896C1F1B}">
      <dgm:prSet/>
      <dgm:spPr/>
      <dgm:t>
        <a:bodyPr/>
        <a:lstStyle/>
        <a:p>
          <a:endParaRPr lang="en-US"/>
        </a:p>
      </dgm:t>
    </dgm:pt>
    <dgm:pt modelId="{7CA9649C-C4F9-4B68-8AB1-F4E92FA046D2}" type="sibTrans" cxnId="{FAF6AD33-4D89-4911-A983-D5D5896C1F1B}">
      <dgm:prSet/>
      <dgm:spPr/>
      <dgm:t>
        <a:bodyPr/>
        <a:lstStyle/>
        <a:p>
          <a:endParaRPr lang="en-US"/>
        </a:p>
      </dgm:t>
    </dgm:pt>
    <dgm:pt modelId="{B089B485-A1A3-4D7A-BF5B-CB885D19CAA5}">
      <dgm:prSet/>
      <dgm:spPr/>
      <dgm:t>
        <a:bodyPr/>
        <a:lstStyle/>
        <a:p>
          <a:r>
            <a:rPr lang="en-US" dirty="0" smtClean="0"/>
            <a:t>Implement Forecast/System</a:t>
          </a:r>
          <a:endParaRPr lang="en-US" dirty="0"/>
        </a:p>
      </dgm:t>
    </dgm:pt>
    <dgm:pt modelId="{4236F84A-D37A-425C-A9F4-3B31DBB12BAF}" type="parTrans" cxnId="{49625475-414E-4CC1-AC4B-75E1ABC7E90B}">
      <dgm:prSet/>
      <dgm:spPr/>
      <dgm:t>
        <a:bodyPr/>
        <a:lstStyle/>
        <a:p>
          <a:endParaRPr lang="en-US"/>
        </a:p>
      </dgm:t>
    </dgm:pt>
    <dgm:pt modelId="{B4B50A0D-B6AD-45ED-8DB3-3706DE499DEC}" type="sibTrans" cxnId="{49625475-414E-4CC1-AC4B-75E1ABC7E90B}">
      <dgm:prSet/>
      <dgm:spPr/>
      <dgm:t>
        <a:bodyPr/>
        <a:lstStyle/>
        <a:p>
          <a:endParaRPr lang="en-US"/>
        </a:p>
      </dgm:t>
    </dgm:pt>
    <dgm:pt modelId="{AFC29EF5-F821-4C9A-BBFB-4554EB24DFC2}">
      <dgm:prSet/>
      <dgm:spPr/>
      <dgm:t>
        <a:bodyPr/>
        <a:lstStyle/>
        <a:p>
          <a:r>
            <a:rPr lang="en-US" dirty="0" smtClean="0"/>
            <a:t>Pre-process data</a:t>
          </a:r>
          <a:endParaRPr lang="en-US" dirty="0"/>
        </a:p>
      </dgm:t>
    </dgm:pt>
    <dgm:pt modelId="{6F823C12-C039-48EF-968F-62F32A9CAF95}" type="parTrans" cxnId="{7C444F9C-9FBC-4A41-B135-92364E2C8AD0}">
      <dgm:prSet/>
      <dgm:spPr/>
      <dgm:t>
        <a:bodyPr/>
        <a:lstStyle/>
        <a:p>
          <a:endParaRPr lang="en-US"/>
        </a:p>
      </dgm:t>
    </dgm:pt>
    <dgm:pt modelId="{6C178844-421B-4111-9794-545F407AA372}" type="sibTrans" cxnId="{7C444F9C-9FBC-4A41-B135-92364E2C8AD0}">
      <dgm:prSet/>
      <dgm:spPr/>
      <dgm:t>
        <a:bodyPr/>
        <a:lstStyle/>
        <a:p>
          <a:endParaRPr lang="en-US"/>
        </a:p>
      </dgm:t>
    </dgm:pt>
    <dgm:pt modelId="{E1E6D15E-63C1-4722-B5B2-9FF33CC618A6}">
      <dgm:prSet/>
      <dgm:spPr/>
      <dgm:t>
        <a:bodyPr/>
        <a:lstStyle/>
        <a:p>
          <a:r>
            <a:rPr lang="en-US" dirty="0" smtClean="0"/>
            <a:t>Evaluate &amp; compare Performance</a:t>
          </a:r>
          <a:endParaRPr lang="en-US" dirty="0"/>
        </a:p>
      </dgm:t>
    </dgm:pt>
    <dgm:pt modelId="{95EEE1E8-D8CA-40A1-B6A9-A76079580F3E}" type="parTrans" cxnId="{9B67002A-2C1B-440E-B063-A55E792A8830}">
      <dgm:prSet/>
      <dgm:spPr/>
      <dgm:t>
        <a:bodyPr/>
        <a:lstStyle/>
        <a:p>
          <a:endParaRPr lang="en-US"/>
        </a:p>
      </dgm:t>
    </dgm:pt>
    <dgm:pt modelId="{8F56742B-52F4-4E0D-A0A8-F4CFE7B6831F}" type="sibTrans" cxnId="{9B67002A-2C1B-440E-B063-A55E792A8830}">
      <dgm:prSet/>
      <dgm:spPr/>
      <dgm:t>
        <a:bodyPr/>
        <a:lstStyle/>
        <a:p>
          <a:endParaRPr lang="en-US"/>
        </a:p>
      </dgm:t>
    </dgm:pt>
    <dgm:pt modelId="{C8393202-BED8-48F4-88CC-0285984DA928}" type="pres">
      <dgm:prSet presAssocID="{6428F6CE-37ED-4408-BFE5-53A8063C70AD}" presName="compositeShape" presStyleCnt="0">
        <dgm:presLayoutVars>
          <dgm:dir/>
          <dgm:resizeHandles/>
        </dgm:presLayoutVars>
      </dgm:prSet>
      <dgm:spPr/>
    </dgm:pt>
    <dgm:pt modelId="{30658192-F999-401A-9E54-8EA123CE0BF3}" type="pres">
      <dgm:prSet presAssocID="{6428F6CE-37ED-4408-BFE5-53A8063C70AD}" presName="pyramid" presStyleLbl="node1" presStyleIdx="0" presStyleCnt="1"/>
      <dgm:spPr/>
    </dgm:pt>
    <dgm:pt modelId="{B6679B62-61D7-465D-8CB9-EF91360212DC}" type="pres">
      <dgm:prSet presAssocID="{6428F6CE-37ED-4408-BFE5-53A8063C70AD}" presName="theList" presStyleCnt="0"/>
      <dgm:spPr/>
    </dgm:pt>
    <dgm:pt modelId="{1B3194E1-6D08-49CA-B594-FD152F3D6C91}" type="pres">
      <dgm:prSet presAssocID="{B8D091CF-D231-498A-8B12-703DA7D3ED86}" presName="aNode" presStyleLbl="fgAcc1" presStyleIdx="0" presStyleCnt="8">
        <dgm:presLayoutVars>
          <dgm:bulletEnabled val="1"/>
        </dgm:presLayoutVars>
      </dgm:prSet>
      <dgm:spPr/>
      <dgm:t>
        <a:bodyPr/>
        <a:lstStyle/>
        <a:p>
          <a:endParaRPr lang="en-US"/>
        </a:p>
      </dgm:t>
    </dgm:pt>
    <dgm:pt modelId="{52D9621C-E77A-4F53-BB7F-F7503DC07CA1}" type="pres">
      <dgm:prSet presAssocID="{B8D091CF-D231-498A-8B12-703DA7D3ED86}" presName="aSpace" presStyleCnt="0"/>
      <dgm:spPr/>
    </dgm:pt>
    <dgm:pt modelId="{3A24E310-73CE-4BBB-9BC4-DCCD541B5BC0}" type="pres">
      <dgm:prSet presAssocID="{51DCA9FB-ED3D-4BD1-881E-3E51FB377E35}" presName="aNode" presStyleLbl="fgAcc1" presStyleIdx="1" presStyleCnt="8">
        <dgm:presLayoutVars>
          <dgm:bulletEnabled val="1"/>
        </dgm:presLayoutVars>
      </dgm:prSet>
      <dgm:spPr/>
      <dgm:t>
        <a:bodyPr/>
        <a:lstStyle/>
        <a:p>
          <a:endParaRPr lang="en-US"/>
        </a:p>
      </dgm:t>
    </dgm:pt>
    <dgm:pt modelId="{1B316E14-BED8-4C6E-A6D0-FFA0E78D548D}" type="pres">
      <dgm:prSet presAssocID="{51DCA9FB-ED3D-4BD1-881E-3E51FB377E35}" presName="aSpace" presStyleCnt="0"/>
      <dgm:spPr/>
    </dgm:pt>
    <dgm:pt modelId="{6D323F62-20AB-4E2A-815C-41F9B97B90A8}" type="pres">
      <dgm:prSet presAssocID="{D6C2319F-4EDC-4AD5-B344-8652AB80ED3A}" presName="aNode" presStyleLbl="fgAcc1" presStyleIdx="2" presStyleCnt="8">
        <dgm:presLayoutVars>
          <dgm:bulletEnabled val="1"/>
        </dgm:presLayoutVars>
      </dgm:prSet>
      <dgm:spPr/>
      <dgm:t>
        <a:bodyPr/>
        <a:lstStyle/>
        <a:p>
          <a:endParaRPr lang="en-US"/>
        </a:p>
      </dgm:t>
    </dgm:pt>
    <dgm:pt modelId="{DBC47459-B93C-48CB-8900-32141BEFC80A}" type="pres">
      <dgm:prSet presAssocID="{D6C2319F-4EDC-4AD5-B344-8652AB80ED3A}" presName="aSpace" presStyleCnt="0"/>
      <dgm:spPr/>
    </dgm:pt>
    <dgm:pt modelId="{1EDAA1E6-A673-4C3C-9B9C-F285E9743C29}" type="pres">
      <dgm:prSet presAssocID="{AFC29EF5-F821-4C9A-BBFB-4554EB24DFC2}" presName="aNode" presStyleLbl="fgAcc1" presStyleIdx="3" presStyleCnt="8">
        <dgm:presLayoutVars>
          <dgm:bulletEnabled val="1"/>
        </dgm:presLayoutVars>
      </dgm:prSet>
      <dgm:spPr/>
      <dgm:t>
        <a:bodyPr/>
        <a:lstStyle/>
        <a:p>
          <a:endParaRPr lang="en-US"/>
        </a:p>
      </dgm:t>
    </dgm:pt>
    <dgm:pt modelId="{1DA2F14E-8C76-4DE7-92B4-89AF3E4C9FA4}" type="pres">
      <dgm:prSet presAssocID="{AFC29EF5-F821-4C9A-BBFB-4554EB24DFC2}" presName="aSpace" presStyleCnt="0"/>
      <dgm:spPr/>
    </dgm:pt>
    <dgm:pt modelId="{53122B31-3D86-443B-AC46-6A72C1E6CB20}" type="pres">
      <dgm:prSet presAssocID="{72E58F86-1B59-4EC3-A0FA-BE82DCBD858B}" presName="aNode" presStyleLbl="fgAcc1" presStyleIdx="4" presStyleCnt="8">
        <dgm:presLayoutVars>
          <dgm:bulletEnabled val="1"/>
        </dgm:presLayoutVars>
      </dgm:prSet>
      <dgm:spPr/>
      <dgm:t>
        <a:bodyPr/>
        <a:lstStyle/>
        <a:p>
          <a:endParaRPr lang="en-US"/>
        </a:p>
      </dgm:t>
    </dgm:pt>
    <dgm:pt modelId="{89BF2E34-5629-4AD4-8516-6BB792D20266}" type="pres">
      <dgm:prSet presAssocID="{72E58F86-1B59-4EC3-A0FA-BE82DCBD858B}" presName="aSpace" presStyleCnt="0"/>
      <dgm:spPr/>
    </dgm:pt>
    <dgm:pt modelId="{19BD1825-5E2C-4B4D-9D71-BECF81265A2A}" type="pres">
      <dgm:prSet presAssocID="{6B0EAF14-E81A-4EB1-9AE5-A2038E4CC6BF}" presName="aNode" presStyleLbl="fgAcc1" presStyleIdx="5" presStyleCnt="8">
        <dgm:presLayoutVars>
          <dgm:bulletEnabled val="1"/>
        </dgm:presLayoutVars>
      </dgm:prSet>
      <dgm:spPr/>
      <dgm:t>
        <a:bodyPr/>
        <a:lstStyle/>
        <a:p>
          <a:endParaRPr lang="en-US"/>
        </a:p>
      </dgm:t>
    </dgm:pt>
    <dgm:pt modelId="{BE396B54-8BB1-4598-A117-B66C54B358AB}" type="pres">
      <dgm:prSet presAssocID="{6B0EAF14-E81A-4EB1-9AE5-A2038E4CC6BF}" presName="aSpace" presStyleCnt="0"/>
      <dgm:spPr/>
    </dgm:pt>
    <dgm:pt modelId="{94D3F2A9-D6D2-4134-8755-5FDD53801286}" type="pres">
      <dgm:prSet presAssocID="{E1E6D15E-63C1-4722-B5B2-9FF33CC618A6}" presName="aNode" presStyleLbl="fgAcc1" presStyleIdx="6" presStyleCnt="8">
        <dgm:presLayoutVars>
          <dgm:bulletEnabled val="1"/>
        </dgm:presLayoutVars>
      </dgm:prSet>
      <dgm:spPr/>
      <dgm:t>
        <a:bodyPr/>
        <a:lstStyle/>
        <a:p>
          <a:endParaRPr lang="en-US"/>
        </a:p>
      </dgm:t>
    </dgm:pt>
    <dgm:pt modelId="{9D71D672-A6C2-4774-8AA0-123ED4262123}" type="pres">
      <dgm:prSet presAssocID="{E1E6D15E-63C1-4722-B5B2-9FF33CC618A6}" presName="aSpace" presStyleCnt="0"/>
      <dgm:spPr/>
    </dgm:pt>
    <dgm:pt modelId="{000A4E7F-4977-4923-9C25-0E02F5B3EA24}" type="pres">
      <dgm:prSet presAssocID="{B089B485-A1A3-4D7A-BF5B-CB885D19CAA5}" presName="aNode" presStyleLbl="fgAcc1" presStyleIdx="7" presStyleCnt="8">
        <dgm:presLayoutVars>
          <dgm:bulletEnabled val="1"/>
        </dgm:presLayoutVars>
      </dgm:prSet>
      <dgm:spPr/>
      <dgm:t>
        <a:bodyPr/>
        <a:lstStyle/>
        <a:p>
          <a:endParaRPr lang="en-US"/>
        </a:p>
      </dgm:t>
    </dgm:pt>
    <dgm:pt modelId="{02D67CA9-9ECD-4A0A-97C5-F01D551EF6A4}" type="pres">
      <dgm:prSet presAssocID="{B089B485-A1A3-4D7A-BF5B-CB885D19CAA5}" presName="aSpace" presStyleCnt="0"/>
      <dgm:spPr/>
    </dgm:pt>
  </dgm:ptLst>
  <dgm:cxnLst>
    <dgm:cxn modelId="{26996B25-ACFB-401F-AE17-5DFE425724EC}" srcId="{6428F6CE-37ED-4408-BFE5-53A8063C70AD}" destId="{51DCA9FB-ED3D-4BD1-881E-3E51FB377E35}" srcOrd="1" destOrd="0" parTransId="{44AB42CE-9AC2-4D99-AC00-D8F1B0D99934}" sibTransId="{F2F73376-9CC0-4ECC-9468-06B59752E9AD}"/>
    <dgm:cxn modelId="{8EF4EBF7-8670-4ACE-AEA1-D4DF12570FFC}" srcId="{6428F6CE-37ED-4408-BFE5-53A8063C70AD}" destId="{D6C2319F-4EDC-4AD5-B344-8652AB80ED3A}" srcOrd="2" destOrd="0" parTransId="{BAF76EB4-17DD-4DAD-9849-B17D77E2230B}" sibTransId="{CDDFDF48-5E4B-45B9-B7F3-AC53DCCE5CD6}"/>
    <dgm:cxn modelId="{7C444F9C-9FBC-4A41-B135-92364E2C8AD0}" srcId="{6428F6CE-37ED-4408-BFE5-53A8063C70AD}" destId="{AFC29EF5-F821-4C9A-BBFB-4554EB24DFC2}" srcOrd="3" destOrd="0" parTransId="{6F823C12-C039-48EF-968F-62F32A9CAF95}" sibTransId="{6C178844-421B-4111-9794-545F407AA372}"/>
    <dgm:cxn modelId="{A54AB3E7-C731-40FC-9A83-809BF3DE8822}" type="presOf" srcId="{72E58F86-1B59-4EC3-A0FA-BE82DCBD858B}" destId="{53122B31-3D86-443B-AC46-6A72C1E6CB20}" srcOrd="0" destOrd="0" presId="urn:microsoft.com/office/officeart/2005/8/layout/pyramid2"/>
    <dgm:cxn modelId="{FDDBFA1A-14CB-4A5F-9415-8A1E25BED3D8}" srcId="{6428F6CE-37ED-4408-BFE5-53A8063C70AD}" destId="{72E58F86-1B59-4EC3-A0FA-BE82DCBD858B}" srcOrd="4" destOrd="0" parTransId="{237BF9AE-6481-4B41-92CC-29159F59CF4B}" sibTransId="{2B077A35-C0FF-4858-9E5A-3EC4C4399BED}"/>
    <dgm:cxn modelId="{50DE0826-4AC7-46B3-B1A6-7E7E6092454E}" type="presOf" srcId="{D6C2319F-4EDC-4AD5-B344-8652AB80ED3A}" destId="{6D323F62-20AB-4E2A-815C-41F9B97B90A8}" srcOrd="0" destOrd="0" presId="urn:microsoft.com/office/officeart/2005/8/layout/pyramid2"/>
    <dgm:cxn modelId="{49625475-414E-4CC1-AC4B-75E1ABC7E90B}" srcId="{6428F6CE-37ED-4408-BFE5-53A8063C70AD}" destId="{B089B485-A1A3-4D7A-BF5B-CB885D19CAA5}" srcOrd="7" destOrd="0" parTransId="{4236F84A-D37A-425C-A9F4-3B31DBB12BAF}" sibTransId="{B4B50A0D-B6AD-45ED-8DB3-3706DE499DEC}"/>
    <dgm:cxn modelId="{F671BD41-5F85-4B6E-9FC5-CD10C0AFF5D6}" type="presOf" srcId="{6428F6CE-37ED-4408-BFE5-53A8063C70AD}" destId="{C8393202-BED8-48F4-88CC-0285984DA928}" srcOrd="0" destOrd="0" presId="urn:microsoft.com/office/officeart/2005/8/layout/pyramid2"/>
    <dgm:cxn modelId="{FAF6AD33-4D89-4911-A983-D5D5896C1F1B}" srcId="{6428F6CE-37ED-4408-BFE5-53A8063C70AD}" destId="{6B0EAF14-E81A-4EB1-9AE5-A2038E4CC6BF}" srcOrd="5" destOrd="0" parTransId="{C7C95337-1014-409D-A3DD-577B4056BFE3}" sibTransId="{7CA9649C-C4F9-4B68-8AB1-F4E92FA046D2}"/>
    <dgm:cxn modelId="{9CA63FAD-0A07-4128-892A-C40061EB6A20}" type="presOf" srcId="{51DCA9FB-ED3D-4BD1-881E-3E51FB377E35}" destId="{3A24E310-73CE-4BBB-9BC4-DCCD541B5BC0}" srcOrd="0" destOrd="0" presId="urn:microsoft.com/office/officeart/2005/8/layout/pyramid2"/>
    <dgm:cxn modelId="{27741C92-94AE-4F1D-934F-7749E74D713E}" type="presOf" srcId="{B8D091CF-D231-498A-8B12-703DA7D3ED86}" destId="{1B3194E1-6D08-49CA-B594-FD152F3D6C91}" srcOrd="0" destOrd="0" presId="urn:microsoft.com/office/officeart/2005/8/layout/pyramid2"/>
    <dgm:cxn modelId="{9B67002A-2C1B-440E-B063-A55E792A8830}" srcId="{6428F6CE-37ED-4408-BFE5-53A8063C70AD}" destId="{E1E6D15E-63C1-4722-B5B2-9FF33CC618A6}" srcOrd="6" destOrd="0" parTransId="{95EEE1E8-D8CA-40A1-B6A9-A76079580F3E}" sibTransId="{8F56742B-52F4-4E0D-A0A8-F4CFE7B6831F}"/>
    <dgm:cxn modelId="{10B3868F-E7C3-441A-B9B1-96308A2543DB}" type="presOf" srcId="{E1E6D15E-63C1-4722-B5B2-9FF33CC618A6}" destId="{94D3F2A9-D6D2-4134-8755-5FDD53801286}" srcOrd="0" destOrd="0" presId="urn:microsoft.com/office/officeart/2005/8/layout/pyramid2"/>
    <dgm:cxn modelId="{56440142-6ED7-4D7E-ABB5-1F88A79A94AC}" srcId="{6428F6CE-37ED-4408-BFE5-53A8063C70AD}" destId="{B8D091CF-D231-498A-8B12-703DA7D3ED86}" srcOrd="0" destOrd="0" parTransId="{99BD7275-A5CE-4F9F-A242-033879935D7A}" sibTransId="{80AD6914-F13E-4CA7-842B-A3637EC2A4F3}"/>
    <dgm:cxn modelId="{851D8354-13BC-41FE-8937-696FF5F7D113}" type="presOf" srcId="{AFC29EF5-F821-4C9A-BBFB-4554EB24DFC2}" destId="{1EDAA1E6-A673-4C3C-9B9C-F285E9743C29}" srcOrd="0" destOrd="0" presId="urn:microsoft.com/office/officeart/2005/8/layout/pyramid2"/>
    <dgm:cxn modelId="{283C37E3-EA64-4FC8-91C5-1221F5D6C64F}" type="presOf" srcId="{6B0EAF14-E81A-4EB1-9AE5-A2038E4CC6BF}" destId="{19BD1825-5E2C-4B4D-9D71-BECF81265A2A}" srcOrd="0" destOrd="0" presId="urn:microsoft.com/office/officeart/2005/8/layout/pyramid2"/>
    <dgm:cxn modelId="{008EE843-71DF-479B-9C86-9A4BD22B7B5B}" type="presOf" srcId="{B089B485-A1A3-4D7A-BF5B-CB885D19CAA5}" destId="{000A4E7F-4977-4923-9C25-0E02F5B3EA24}" srcOrd="0" destOrd="0" presId="urn:microsoft.com/office/officeart/2005/8/layout/pyramid2"/>
    <dgm:cxn modelId="{4C46EF81-CEAE-4471-AACE-1654B2189324}" type="presParOf" srcId="{C8393202-BED8-48F4-88CC-0285984DA928}" destId="{30658192-F999-401A-9E54-8EA123CE0BF3}" srcOrd="0" destOrd="0" presId="urn:microsoft.com/office/officeart/2005/8/layout/pyramid2"/>
    <dgm:cxn modelId="{9EF867C8-AC9D-41B1-846C-B862B8795979}" type="presParOf" srcId="{C8393202-BED8-48F4-88CC-0285984DA928}" destId="{B6679B62-61D7-465D-8CB9-EF91360212DC}" srcOrd="1" destOrd="0" presId="urn:microsoft.com/office/officeart/2005/8/layout/pyramid2"/>
    <dgm:cxn modelId="{8C5BC901-F33F-4E6D-AC46-0E53D6FB7C8D}" type="presParOf" srcId="{B6679B62-61D7-465D-8CB9-EF91360212DC}" destId="{1B3194E1-6D08-49CA-B594-FD152F3D6C91}" srcOrd="0" destOrd="0" presId="urn:microsoft.com/office/officeart/2005/8/layout/pyramid2"/>
    <dgm:cxn modelId="{6B4A9FAF-F8F8-404E-96EC-0442E263F865}" type="presParOf" srcId="{B6679B62-61D7-465D-8CB9-EF91360212DC}" destId="{52D9621C-E77A-4F53-BB7F-F7503DC07CA1}" srcOrd="1" destOrd="0" presId="urn:microsoft.com/office/officeart/2005/8/layout/pyramid2"/>
    <dgm:cxn modelId="{D9E8ED00-6DDD-481B-BF1E-B9497F9091F5}" type="presParOf" srcId="{B6679B62-61D7-465D-8CB9-EF91360212DC}" destId="{3A24E310-73CE-4BBB-9BC4-DCCD541B5BC0}" srcOrd="2" destOrd="0" presId="urn:microsoft.com/office/officeart/2005/8/layout/pyramid2"/>
    <dgm:cxn modelId="{CDDCF87B-4BC7-44CC-A8DD-25B0623306F9}" type="presParOf" srcId="{B6679B62-61D7-465D-8CB9-EF91360212DC}" destId="{1B316E14-BED8-4C6E-A6D0-FFA0E78D548D}" srcOrd="3" destOrd="0" presId="urn:microsoft.com/office/officeart/2005/8/layout/pyramid2"/>
    <dgm:cxn modelId="{B43D3456-0F44-4FEE-808A-2761848938F9}" type="presParOf" srcId="{B6679B62-61D7-465D-8CB9-EF91360212DC}" destId="{6D323F62-20AB-4E2A-815C-41F9B97B90A8}" srcOrd="4" destOrd="0" presId="urn:microsoft.com/office/officeart/2005/8/layout/pyramid2"/>
    <dgm:cxn modelId="{BFBCB049-C02A-411E-902F-3F5D832D8ACE}" type="presParOf" srcId="{B6679B62-61D7-465D-8CB9-EF91360212DC}" destId="{DBC47459-B93C-48CB-8900-32141BEFC80A}" srcOrd="5" destOrd="0" presId="urn:microsoft.com/office/officeart/2005/8/layout/pyramid2"/>
    <dgm:cxn modelId="{EC2FA1F9-7BE5-43C7-BE6A-4DA2227502E3}" type="presParOf" srcId="{B6679B62-61D7-465D-8CB9-EF91360212DC}" destId="{1EDAA1E6-A673-4C3C-9B9C-F285E9743C29}" srcOrd="6" destOrd="0" presId="urn:microsoft.com/office/officeart/2005/8/layout/pyramid2"/>
    <dgm:cxn modelId="{3A34F769-6559-4A34-BAFC-AC6AE6E2DF76}" type="presParOf" srcId="{B6679B62-61D7-465D-8CB9-EF91360212DC}" destId="{1DA2F14E-8C76-4DE7-92B4-89AF3E4C9FA4}" srcOrd="7" destOrd="0" presId="urn:microsoft.com/office/officeart/2005/8/layout/pyramid2"/>
    <dgm:cxn modelId="{DC07504C-2494-499D-80A9-03F0A73C887D}" type="presParOf" srcId="{B6679B62-61D7-465D-8CB9-EF91360212DC}" destId="{53122B31-3D86-443B-AC46-6A72C1E6CB20}" srcOrd="8" destOrd="0" presId="urn:microsoft.com/office/officeart/2005/8/layout/pyramid2"/>
    <dgm:cxn modelId="{ACE13B8E-A23E-428A-A0B5-AA121EAF3245}" type="presParOf" srcId="{B6679B62-61D7-465D-8CB9-EF91360212DC}" destId="{89BF2E34-5629-4AD4-8516-6BB792D20266}" srcOrd="9" destOrd="0" presId="urn:microsoft.com/office/officeart/2005/8/layout/pyramid2"/>
    <dgm:cxn modelId="{3D4B9348-9DB0-47CD-9FB0-CFC18E02933F}" type="presParOf" srcId="{B6679B62-61D7-465D-8CB9-EF91360212DC}" destId="{19BD1825-5E2C-4B4D-9D71-BECF81265A2A}" srcOrd="10" destOrd="0" presId="urn:microsoft.com/office/officeart/2005/8/layout/pyramid2"/>
    <dgm:cxn modelId="{D40F2212-1770-490A-8466-373562C1C3F2}" type="presParOf" srcId="{B6679B62-61D7-465D-8CB9-EF91360212DC}" destId="{BE396B54-8BB1-4598-A117-B66C54B358AB}" srcOrd="11" destOrd="0" presId="urn:microsoft.com/office/officeart/2005/8/layout/pyramid2"/>
    <dgm:cxn modelId="{5597942B-7D25-47B1-97A1-DF7C8F5B33AC}" type="presParOf" srcId="{B6679B62-61D7-465D-8CB9-EF91360212DC}" destId="{94D3F2A9-D6D2-4134-8755-5FDD53801286}" srcOrd="12" destOrd="0" presId="urn:microsoft.com/office/officeart/2005/8/layout/pyramid2"/>
    <dgm:cxn modelId="{00E00B4A-E72D-499A-85BA-C1F413096E1E}" type="presParOf" srcId="{B6679B62-61D7-465D-8CB9-EF91360212DC}" destId="{9D71D672-A6C2-4774-8AA0-123ED4262123}" srcOrd="13" destOrd="0" presId="urn:microsoft.com/office/officeart/2005/8/layout/pyramid2"/>
    <dgm:cxn modelId="{743CBA30-6D59-4EF7-A25F-D6B07C39CCF2}" type="presParOf" srcId="{B6679B62-61D7-465D-8CB9-EF91360212DC}" destId="{000A4E7F-4977-4923-9C25-0E02F5B3EA24}" srcOrd="14" destOrd="0" presId="urn:microsoft.com/office/officeart/2005/8/layout/pyramid2"/>
    <dgm:cxn modelId="{ECBB414F-D67D-463B-B416-3B35BCAD9EA5}" type="presParOf" srcId="{B6679B62-61D7-465D-8CB9-EF91360212DC}" destId="{02D67CA9-9ECD-4A0A-97C5-F01D551EF6A4}" srcOrd="1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58192-F999-401A-9E54-8EA123CE0BF3}">
      <dsp:nvSpPr>
        <dsp:cNvPr id="0" name=""/>
        <dsp:cNvSpPr/>
      </dsp:nvSpPr>
      <dsp:spPr>
        <a:xfrm>
          <a:off x="2094407" y="0"/>
          <a:ext cx="5104261" cy="5104261"/>
        </a:xfrm>
        <a:prstGeom prst="triangl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B3194E1-6D08-49CA-B594-FD152F3D6C91}">
      <dsp:nvSpPr>
        <dsp:cNvPr id="0" name=""/>
        <dsp:cNvSpPr/>
      </dsp:nvSpPr>
      <dsp:spPr>
        <a:xfrm>
          <a:off x="4646538" y="510924"/>
          <a:ext cx="3317770" cy="453601"/>
        </a:xfrm>
        <a:prstGeom prst="round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Define Business Goal</a:t>
          </a:r>
          <a:endParaRPr lang="en-US" sz="1700" kern="1200" dirty="0"/>
        </a:p>
      </dsp:txBody>
      <dsp:txXfrm>
        <a:off x="4668681" y="533067"/>
        <a:ext cx="3273484" cy="409315"/>
      </dsp:txXfrm>
    </dsp:sp>
    <dsp:sp modelId="{3A24E310-73CE-4BBB-9BC4-DCCD541B5BC0}">
      <dsp:nvSpPr>
        <dsp:cNvPr id="0" name=""/>
        <dsp:cNvSpPr/>
      </dsp:nvSpPr>
      <dsp:spPr>
        <a:xfrm>
          <a:off x="4646538" y="1021226"/>
          <a:ext cx="3317770" cy="453601"/>
        </a:xfrm>
        <a:prstGeom prst="roundRect">
          <a:avLst/>
        </a:prstGeom>
        <a:solidFill>
          <a:schemeClr val="lt1">
            <a:alpha val="90000"/>
            <a:hueOff val="0"/>
            <a:satOff val="0"/>
            <a:lumOff val="0"/>
            <a:alphaOff val="0"/>
          </a:schemeClr>
        </a:solidFill>
        <a:ln w="6350" cap="flat" cmpd="sng" algn="ctr">
          <a:solidFill>
            <a:schemeClr val="accent5">
              <a:hueOff val="-111362"/>
              <a:satOff val="1138"/>
              <a:lumOff val="-61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Data Collection</a:t>
          </a:r>
          <a:endParaRPr lang="en-US" sz="1700" kern="1200" dirty="0"/>
        </a:p>
      </dsp:txBody>
      <dsp:txXfrm>
        <a:off x="4668681" y="1043369"/>
        <a:ext cx="3273484" cy="409315"/>
      </dsp:txXfrm>
    </dsp:sp>
    <dsp:sp modelId="{6D323F62-20AB-4E2A-815C-41F9B97B90A8}">
      <dsp:nvSpPr>
        <dsp:cNvPr id="0" name=""/>
        <dsp:cNvSpPr/>
      </dsp:nvSpPr>
      <dsp:spPr>
        <a:xfrm>
          <a:off x="4646538" y="1531527"/>
          <a:ext cx="3317770" cy="453601"/>
        </a:xfrm>
        <a:prstGeom prst="roundRect">
          <a:avLst/>
        </a:prstGeom>
        <a:solidFill>
          <a:schemeClr val="lt1">
            <a:alpha val="90000"/>
            <a:hueOff val="0"/>
            <a:satOff val="0"/>
            <a:lumOff val="0"/>
            <a:alphaOff val="0"/>
          </a:schemeClr>
        </a:solidFill>
        <a:ln w="6350" cap="flat" cmpd="sng" algn="ctr">
          <a:solidFill>
            <a:schemeClr val="accent5">
              <a:hueOff val="-222723"/>
              <a:satOff val="2277"/>
              <a:lumOff val="-123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Explore &amp; visualize series</a:t>
          </a:r>
          <a:endParaRPr lang="en-US" sz="1700" kern="1200" dirty="0"/>
        </a:p>
      </dsp:txBody>
      <dsp:txXfrm>
        <a:off x="4668681" y="1553670"/>
        <a:ext cx="3273484" cy="409315"/>
      </dsp:txXfrm>
    </dsp:sp>
    <dsp:sp modelId="{1EDAA1E6-A673-4C3C-9B9C-F285E9743C29}">
      <dsp:nvSpPr>
        <dsp:cNvPr id="0" name=""/>
        <dsp:cNvSpPr/>
      </dsp:nvSpPr>
      <dsp:spPr>
        <a:xfrm>
          <a:off x="4646538" y="2041829"/>
          <a:ext cx="3317770" cy="453601"/>
        </a:xfrm>
        <a:prstGeom prst="roundRect">
          <a:avLst/>
        </a:prstGeom>
        <a:solidFill>
          <a:schemeClr val="lt1">
            <a:alpha val="90000"/>
            <a:hueOff val="0"/>
            <a:satOff val="0"/>
            <a:lumOff val="0"/>
            <a:alphaOff val="0"/>
          </a:schemeClr>
        </a:solidFill>
        <a:ln w="6350" cap="flat" cmpd="sng" algn="ctr">
          <a:solidFill>
            <a:schemeClr val="accent5">
              <a:hueOff val="-334085"/>
              <a:satOff val="3415"/>
              <a:lumOff val="-184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Pre-process data</a:t>
          </a:r>
          <a:endParaRPr lang="en-US" sz="1700" kern="1200" dirty="0"/>
        </a:p>
      </dsp:txBody>
      <dsp:txXfrm>
        <a:off x="4668681" y="2063972"/>
        <a:ext cx="3273484" cy="409315"/>
      </dsp:txXfrm>
    </dsp:sp>
    <dsp:sp modelId="{53122B31-3D86-443B-AC46-6A72C1E6CB20}">
      <dsp:nvSpPr>
        <dsp:cNvPr id="0" name=""/>
        <dsp:cNvSpPr/>
      </dsp:nvSpPr>
      <dsp:spPr>
        <a:xfrm>
          <a:off x="4646538" y="2552131"/>
          <a:ext cx="3317770" cy="453601"/>
        </a:xfrm>
        <a:prstGeom prst="roundRect">
          <a:avLst/>
        </a:prstGeom>
        <a:solidFill>
          <a:schemeClr val="lt1">
            <a:alpha val="90000"/>
            <a:hueOff val="0"/>
            <a:satOff val="0"/>
            <a:lumOff val="0"/>
            <a:alphaOff val="0"/>
          </a:schemeClr>
        </a:solidFill>
        <a:ln w="6350" cap="flat" cmpd="sng" algn="ctr">
          <a:solidFill>
            <a:schemeClr val="accent5">
              <a:hueOff val="-445447"/>
              <a:satOff val="4554"/>
              <a:lumOff val="-246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Partition series</a:t>
          </a:r>
          <a:endParaRPr lang="en-US" sz="1700" kern="1200" dirty="0"/>
        </a:p>
      </dsp:txBody>
      <dsp:txXfrm>
        <a:off x="4668681" y="2574274"/>
        <a:ext cx="3273484" cy="409315"/>
      </dsp:txXfrm>
    </dsp:sp>
    <dsp:sp modelId="{19BD1825-5E2C-4B4D-9D71-BECF81265A2A}">
      <dsp:nvSpPr>
        <dsp:cNvPr id="0" name=""/>
        <dsp:cNvSpPr/>
      </dsp:nvSpPr>
      <dsp:spPr>
        <a:xfrm>
          <a:off x="4646538" y="3062432"/>
          <a:ext cx="3317770" cy="453601"/>
        </a:xfrm>
        <a:prstGeom prst="roundRect">
          <a:avLst/>
        </a:prstGeom>
        <a:solidFill>
          <a:schemeClr val="lt1">
            <a:alpha val="90000"/>
            <a:hueOff val="0"/>
            <a:satOff val="0"/>
            <a:lumOff val="0"/>
            <a:alphaOff val="0"/>
          </a:schemeClr>
        </a:solidFill>
        <a:ln w="6350" cap="flat" cmpd="sng" algn="ctr">
          <a:solidFill>
            <a:schemeClr val="accent5">
              <a:hueOff val="-556809"/>
              <a:satOff val="5692"/>
              <a:lumOff val="-308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Apply Forecasting methods</a:t>
          </a:r>
          <a:endParaRPr lang="en-US" sz="1700" kern="1200" dirty="0"/>
        </a:p>
      </dsp:txBody>
      <dsp:txXfrm>
        <a:off x="4668681" y="3084575"/>
        <a:ext cx="3273484" cy="409315"/>
      </dsp:txXfrm>
    </dsp:sp>
    <dsp:sp modelId="{94D3F2A9-D6D2-4134-8755-5FDD53801286}">
      <dsp:nvSpPr>
        <dsp:cNvPr id="0" name=""/>
        <dsp:cNvSpPr/>
      </dsp:nvSpPr>
      <dsp:spPr>
        <a:xfrm>
          <a:off x="4646538" y="3572734"/>
          <a:ext cx="3317770" cy="453601"/>
        </a:xfrm>
        <a:prstGeom prst="roundRect">
          <a:avLst/>
        </a:prstGeom>
        <a:solidFill>
          <a:schemeClr val="lt1">
            <a:alpha val="90000"/>
            <a:hueOff val="0"/>
            <a:satOff val="0"/>
            <a:lumOff val="0"/>
            <a:alphaOff val="0"/>
          </a:schemeClr>
        </a:solidFill>
        <a:ln w="6350" cap="flat" cmpd="sng" algn="ctr">
          <a:solidFill>
            <a:schemeClr val="accent5">
              <a:hueOff val="-668170"/>
              <a:satOff val="6831"/>
              <a:lumOff val="-369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Evaluate &amp; compare Performance</a:t>
          </a:r>
          <a:endParaRPr lang="en-US" sz="1700" kern="1200" dirty="0"/>
        </a:p>
      </dsp:txBody>
      <dsp:txXfrm>
        <a:off x="4668681" y="3594877"/>
        <a:ext cx="3273484" cy="409315"/>
      </dsp:txXfrm>
    </dsp:sp>
    <dsp:sp modelId="{000A4E7F-4977-4923-9C25-0E02F5B3EA24}">
      <dsp:nvSpPr>
        <dsp:cNvPr id="0" name=""/>
        <dsp:cNvSpPr/>
      </dsp:nvSpPr>
      <dsp:spPr>
        <a:xfrm>
          <a:off x="4646538" y="4083035"/>
          <a:ext cx="3317770" cy="453601"/>
        </a:xfrm>
        <a:prstGeom prst="roundRect">
          <a:avLst/>
        </a:prstGeom>
        <a:solidFill>
          <a:schemeClr val="lt1">
            <a:alpha val="90000"/>
            <a:hueOff val="0"/>
            <a:satOff val="0"/>
            <a:lumOff val="0"/>
            <a:alphaOff val="0"/>
          </a:schemeClr>
        </a:solidFill>
        <a:ln w="6350" cap="flat" cmpd="sng" algn="ctr">
          <a:solidFill>
            <a:schemeClr val="accent5">
              <a:hueOff val="-779532"/>
              <a:satOff val="7969"/>
              <a:lumOff val="-431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Implement Forecast/System</a:t>
          </a:r>
          <a:endParaRPr lang="en-US" sz="1700" kern="1200" dirty="0"/>
        </a:p>
      </dsp:txBody>
      <dsp:txXfrm>
        <a:off x="4668681" y="4105178"/>
        <a:ext cx="3273484" cy="409315"/>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92B6FC0-11E0-4178-96F4-6A50CD33266E}" type="datetimeFigureOut">
              <a:rPr lang="en-US" smtClean="0"/>
              <a:t>26-Jul-21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795576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2B6FC0-11E0-4178-96F4-6A50CD33266E}"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151218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2B6FC0-11E0-4178-96F4-6A50CD33266E}"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292364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2B6FC0-11E0-4178-96F4-6A50CD33266E}"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546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2B6FC0-11E0-4178-96F4-6A50CD33266E}"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673075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92B6FC0-11E0-4178-96F4-6A50CD33266E}" type="datetimeFigureOut">
              <a:rPr lang="en-US" smtClean="0"/>
              <a:t>26-Jul-21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387930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92B6FC0-11E0-4178-96F4-6A50CD33266E}" type="datetimeFigureOut">
              <a:rPr lang="en-US" smtClean="0"/>
              <a:t>26-Jul-21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3028850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2B6FC0-11E0-4178-96F4-6A50CD33266E}"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734605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2B6FC0-11E0-4178-96F4-6A50CD33266E}"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806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2B6FC0-11E0-4178-96F4-6A50CD33266E}"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43896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2B6FC0-11E0-4178-96F4-6A50CD33266E}" type="datetimeFigureOut">
              <a:rPr lang="en-US" smtClean="0"/>
              <a:t>26-Jul-21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376679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2B6FC0-11E0-4178-96F4-6A50CD33266E}"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307104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2B6FC0-11E0-4178-96F4-6A50CD33266E}" type="datetimeFigureOut">
              <a:rPr lang="en-US" smtClean="0"/>
              <a:t>26-Jul-21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31561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2B6FC0-11E0-4178-96F4-6A50CD33266E}" type="datetimeFigureOut">
              <a:rPr lang="en-US" smtClean="0"/>
              <a:t>26-Jul-21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447653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B6FC0-11E0-4178-96F4-6A50CD33266E}" type="datetimeFigureOut">
              <a:rPr lang="en-US" smtClean="0"/>
              <a:t>26-Jul-21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109688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2B6FC0-11E0-4178-96F4-6A50CD33266E}"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261898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2B6FC0-11E0-4178-96F4-6A50CD33266E}" type="datetimeFigureOut">
              <a:rPr lang="en-US" smtClean="0"/>
              <a:t>26-Jul-21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7D843D-F949-4812-BA4E-B1F04D02853F}" type="slidenum">
              <a:rPr lang="en-US" smtClean="0"/>
              <a:t>‹#›</a:t>
            </a:fld>
            <a:endParaRPr lang="en-US"/>
          </a:p>
        </p:txBody>
      </p:sp>
    </p:spTree>
    <p:extLst>
      <p:ext uri="{BB962C8B-B14F-4D97-AF65-F5344CB8AC3E}">
        <p14:creationId xmlns:p14="http://schemas.microsoft.com/office/powerpoint/2010/main" val="76518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92B6FC0-11E0-4178-96F4-6A50CD33266E}" type="datetimeFigureOut">
              <a:rPr lang="en-US" smtClean="0"/>
              <a:t>26-Jul-21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97D843D-F949-4812-BA4E-B1F04D02853F}" type="slidenum">
              <a:rPr lang="en-US" smtClean="0"/>
              <a:t>‹#›</a:t>
            </a:fld>
            <a:endParaRPr lang="en-US"/>
          </a:p>
        </p:txBody>
      </p:sp>
    </p:spTree>
    <p:extLst>
      <p:ext uri="{BB962C8B-B14F-4D97-AF65-F5344CB8AC3E}">
        <p14:creationId xmlns:p14="http://schemas.microsoft.com/office/powerpoint/2010/main" val="440527444"/>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8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7238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2. Eliminating Trend &amp; seasonality : Differencing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3458"/>
            <a:ext cx="10515600" cy="5303505"/>
          </a:xfrm>
        </p:spPr>
        <p:txBody>
          <a:bodyPr>
            <a:normAutofit/>
          </a:bodyPr>
          <a:lstStyle/>
          <a:p>
            <a:pPr algn="just"/>
            <a:r>
              <a:rPr lang="en-US" sz="2000" b="1" dirty="0" smtClean="0">
                <a:latin typeface="Times New Roman" panose="02020603050405020304" pitchFamily="18" charset="0"/>
                <a:cs typeface="Times New Roman" panose="02020603050405020304" pitchFamily="18" charset="0"/>
              </a:rPr>
              <a:t>Differencing : </a:t>
            </a:r>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of the most common methods of dealing with both trend and seasonality is differencing. In this technique, we take the difference of the observation at a particular instant with that at the previous instant. This mostly works well in improving stationarity</a:t>
            </a:r>
            <a:r>
              <a:rPr lang="en-US" sz="20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First order difference: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The first difference improves the stationarity of the series. Let us use also the seasonal difference to remove the seasonality of the data and see how that impacts stationarity of the data.</a:t>
            </a:r>
            <a:endParaRPr lang="en-US" sz="2000" dirty="0">
              <a:latin typeface="Times New Roman" panose="02020603050405020304" pitchFamily="18" charset="0"/>
              <a:cs typeface="Times New Roman" panose="02020603050405020304" pitchFamily="18" charset="0"/>
            </a:endParaRPr>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78092"/>
            <a:ext cx="3924848" cy="26387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040" y="2773334"/>
            <a:ext cx="5120768" cy="2048307"/>
          </a:xfrm>
          <a:prstGeom prst="rect">
            <a:avLst/>
          </a:prstGeom>
        </p:spPr>
      </p:pic>
    </p:spTree>
    <p:extLst>
      <p:ext uri="{BB962C8B-B14F-4D97-AF65-F5344CB8AC3E}">
        <p14:creationId xmlns:p14="http://schemas.microsoft.com/office/powerpoint/2010/main" val="2007835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5627"/>
          </a:xfrm>
        </p:spPr>
        <p:txBody>
          <a:bodyPr>
            <a:normAutofit fontScale="90000"/>
          </a:bodyPr>
          <a:lstStyle/>
          <a:p>
            <a:endParaRPr lang="en-US" dirty="0"/>
          </a:p>
        </p:txBody>
      </p:sp>
      <p:sp>
        <p:nvSpPr>
          <p:cNvPr id="3" name="Content Placeholder 2"/>
          <p:cNvSpPr>
            <a:spLocks noGrp="1"/>
          </p:cNvSpPr>
          <p:nvPr>
            <p:ph idx="1"/>
          </p:nvPr>
        </p:nvSpPr>
        <p:spPr>
          <a:xfrm>
            <a:off x="1120000" y="900752"/>
            <a:ext cx="10233800" cy="5276211"/>
          </a:xfrm>
        </p:spPr>
        <p:txBody>
          <a:bodyPr/>
          <a:lstStyle/>
          <a:p>
            <a:pPr marL="0" indent="0">
              <a:buNone/>
            </a:pPr>
            <a:r>
              <a:rPr lang="en-US" dirty="0" smtClean="0"/>
              <a:t>2. Seasonal first order difference:</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6379"/>
            <a:ext cx="5050987" cy="35882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775" y="2378968"/>
            <a:ext cx="5281825" cy="2645613"/>
          </a:xfrm>
          <a:prstGeom prst="rect">
            <a:avLst/>
          </a:prstGeom>
        </p:spPr>
      </p:pic>
      <p:sp>
        <p:nvSpPr>
          <p:cNvPr id="6" name="Rectangle 5"/>
          <p:cNvSpPr/>
          <p:nvPr/>
        </p:nvSpPr>
        <p:spPr>
          <a:xfrm>
            <a:off x="838200" y="5235262"/>
            <a:ext cx="10515599" cy="1015663"/>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Now, if we look the Test Statistic and the p-value, taking the seasonal first </a:t>
            </a:r>
            <a:r>
              <a:rPr lang="en-US" sz="2000" dirty="0" smtClean="0">
                <a:latin typeface="Times New Roman" panose="02020603050405020304" pitchFamily="18" charset="0"/>
                <a:cs typeface="Times New Roman" panose="02020603050405020304" pitchFamily="18" charset="0"/>
              </a:rPr>
              <a:t>order difference </a:t>
            </a:r>
            <a:r>
              <a:rPr lang="en-US" sz="2000" dirty="0">
                <a:latin typeface="Times New Roman" panose="02020603050405020304" pitchFamily="18" charset="0"/>
                <a:cs typeface="Times New Roman" panose="02020603050405020304" pitchFamily="18" charset="0"/>
              </a:rPr>
              <a:t>has made our the time series dataset stationary. We are considering this seasonal first difference for further analysis because it looks more stationary</a:t>
            </a:r>
          </a:p>
        </p:txBody>
      </p:sp>
    </p:spTree>
    <p:extLst>
      <p:ext uri="{BB962C8B-B14F-4D97-AF65-F5344CB8AC3E}">
        <p14:creationId xmlns:p14="http://schemas.microsoft.com/office/powerpoint/2010/main" val="27046122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5376"/>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3. </a:t>
            </a:r>
            <a:r>
              <a:rPr lang="en-US" sz="3600" dirty="0" smtClean="0">
                <a:latin typeface="Times New Roman" panose="02020603050405020304" pitchFamily="18" charset="0"/>
                <a:cs typeface="Times New Roman" panose="02020603050405020304" pitchFamily="18" charset="0"/>
              </a:rPr>
              <a:t>Eliminating</a:t>
            </a:r>
            <a:r>
              <a:rPr lang="en-US" sz="4000" dirty="0" smtClean="0">
                <a:latin typeface="Times New Roman" panose="02020603050405020304" pitchFamily="18" charset="0"/>
                <a:cs typeface="Times New Roman" panose="02020603050405020304" pitchFamily="18" charset="0"/>
              </a:rPr>
              <a:t> Trend &amp; seasonality : Decomposing</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91570"/>
            <a:ext cx="10515600" cy="5759355"/>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In this approach, both trend and seasonality are modeled separately and the remaining part of the series is returned</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Here we can see that the trend, seasonality are separated out from data and we can model the trend. Lets check stationarity of trend:</a:t>
            </a: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034" y="1501254"/>
            <a:ext cx="6241932" cy="4012442"/>
          </a:xfrm>
          <a:prstGeom prst="rect">
            <a:avLst/>
          </a:prstGeom>
        </p:spPr>
      </p:pic>
    </p:spTree>
    <p:extLst>
      <p:ext uri="{BB962C8B-B14F-4D97-AF65-F5344CB8AC3E}">
        <p14:creationId xmlns:p14="http://schemas.microsoft.com/office/powerpoint/2010/main" val="2159361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normAutofit fontScale="90000"/>
          </a:bodyPr>
          <a:lstStyle/>
          <a:p>
            <a:endParaRPr lang="en-US" dirty="0"/>
          </a:p>
        </p:txBody>
      </p:sp>
      <p:sp>
        <p:nvSpPr>
          <p:cNvPr id="3" name="Content Placeholder 2"/>
          <p:cNvSpPr>
            <a:spLocks noGrp="1"/>
          </p:cNvSpPr>
          <p:nvPr>
            <p:ph idx="1"/>
          </p:nvPr>
        </p:nvSpPr>
        <p:spPr>
          <a:xfrm>
            <a:off x="1120000" y="1160060"/>
            <a:ext cx="10233800" cy="5016903"/>
          </a:xfrm>
        </p:spPr>
        <p:txBody>
          <a:bodyPr/>
          <a:lstStyle/>
          <a:p>
            <a:pPr marL="0" indent="0">
              <a:buNone/>
            </a:pPr>
            <a:r>
              <a:rPr lang="en-US" dirty="0" smtClean="0"/>
              <a:t>Data remains Non-stationary.</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227" y="2984184"/>
            <a:ext cx="5833445" cy="22972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62910"/>
            <a:ext cx="4429836" cy="3118516"/>
          </a:xfrm>
          <a:prstGeom prst="rect">
            <a:avLst/>
          </a:prstGeom>
        </p:spPr>
      </p:pic>
    </p:spTree>
    <p:extLst>
      <p:ext uri="{BB962C8B-B14F-4D97-AF65-F5344CB8AC3E}">
        <p14:creationId xmlns:p14="http://schemas.microsoft.com/office/powerpoint/2010/main" val="1878245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latin typeface="Times New Roman" panose="02020603050405020304" pitchFamily="18" charset="0"/>
                <a:cs typeface="Times New Roman" panose="02020603050405020304" pitchFamily="18" charset="0"/>
              </a:rPr>
              <a:t>MODEL BUILDING</a:t>
            </a:r>
            <a:endParaRPr lang="en-US" sz="8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2633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Model Building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anose="02020603050405020304" pitchFamily="18" charset="0"/>
                <a:cs typeface="Times New Roman" panose="02020603050405020304" pitchFamily="18" charset="0"/>
              </a:rPr>
              <a:t>Model building done both on Stationary and non-stationary data set</a:t>
            </a:r>
          </a:p>
          <a:p>
            <a:pPr algn="just"/>
            <a:r>
              <a:rPr lang="en-US" sz="2400" dirty="0" smtClean="0">
                <a:latin typeface="Times New Roman" panose="02020603050405020304" pitchFamily="18" charset="0"/>
                <a:cs typeface="Times New Roman" panose="02020603050405020304" pitchFamily="18" charset="0"/>
              </a:rPr>
              <a:t>Models used:</a:t>
            </a:r>
          </a:p>
          <a:p>
            <a:pPr marL="571500" indent="-571500" algn="just">
              <a:buFont typeface="+mj-lt"/>
              <a:buAutoNum type="romanUcPeriod"/>
            </a:pPr>
            <a:r>
              <a:rPr lang="en-US" sz="2400" dirty="0" smtClean="0">
                <a:latin typeface="Times New Roman" panose="02020603050405020304" pitchFamily="18" charset="0"/>
                <a:cs typeface="Times New Roman" panose="02020603050405020304" pitchFamily="18" charset="0"/>
              </a:rPr>
              <a:t>ARIMA(Auto Regressive Integrated Moving Average)</a:t>
            </a:r>
          </a:p>
          <a:p>
            <a:pPr marL="571500" indent="-571500" algn="just">
              <a:buFont typeface="+mj-lt"/>
              <a:buAutoNum type="romanUcPeriod"/>
            </a:pPr>
            <a:r>
              <a:rPr lang="en-US" sz="2400" dirty="0" smtClean="0">
                <a:latin typeface="Times New Roman" panose="02020603050405020304" pitchFamily="18" charset="0"/>
                <a:cs typeface="Times New Roman" panose="02020603050405020304" pitchFamily="18" charset="0"/>
              </a:rPr>
              <a:t>AR(Auto Regressive)</a:t>
            </a:r>
          </a:p>
          <a:p>
            <a:pPr marL="571500" indent="-571500" algn="just">
              <a:buFont typeface="+mj-lt"/>
              <a:buAutoNum type="romanUcPeriod"/>
            </a:pPr>
            <a:r>
              <a:rPr lang="en-US" sz="2400" dirty="0" smtClean="0">
                <a:latin typeface="Times New Roman" panose="02020603050405020304" pitchFamily="18" charset="0"/>
                <a:cs typeface="Times New Roman" panose="02020603050405020304" pitchFamily="18" charset="0"/>
              </a:rPr>
              <a:t>MA(Moving Average)</a:t>
            </a:r>
          </a:p>
          <a:p>
            <a:pPr marL="571500" indent="-571500" algn="just">
              <a:buFont typeface="+mj-lt"/>
              <a:buAutoNum type="romanUcPeriod"/>
            </a:pPr>
            <a:r>
              <a:rPr lang="en-US" sz="2400" dirty="0" smtClean="0">
                <a:latin typeface="Times New Roman" panose="02020603050405020304" pitchFamily="18" charset="0"/>
                <a:cs typeface="Times New Roman" panose="02020603050405020304" pitchFamily="18" charset="0"/>
              </a:rPr>
              <a:t>Auto ARIMA</a:t>
            </a:r>
          </a:p>
          <a:p>
            <a:pPr marL="571500" indent="-571500" algn="just">
              <a:buFont typeface="+mj-lt"/>
              <a:buAutoNum type="romanUcPeriod"/>
            </a:pPr>
            <a:r>
              <a:rPr lang="en-US" sz="2400" dirty="0" smtClean="0">
                <a:latin typeface="Times New Roman" panose="02020603050405020304" pitchFamily="18" charset="0"/>
                <a:cs typeface="Times New Roman" panose="02020603050405020304" pitchFamily="18" charset="0"/>
              </a:rPr>
              <a:t>Simple Exponential smoothing</a:t>
            </a:r>
          </a:p>
          <a:p>
            <a:pPr marL="571500" indent="-571500" algn="just">
              <a:buFont typeface="+mj-lt"/>
              <a:buAutoNum type="romanUcPeriod"/>
            </a:pPr>
            <a:r>
              <a:rPr lang="en-US" sz="2400" dirty="0" smtClean="0">
                <a:latin typeface="Times New Roman" panose="02020603050405020304" pitchFamily="18" charset="0"/>
                <a:cs typeface="Times New Roman" panose="02020603050405020304" pitchFamily="18" charset="0"/>
              </a:rPr>
              <a:t>Double Exponential smoothing or Holt’s method</a:t>
            </a:r>
          </a:p>
          <a:p>
            <a:pPr marL="571500" indent="-571500" algn="just">
              <a:buFont typeface="+mj-lt"/>
              <a:buAutoNum type="romanUcPeriod"/>
            </a:pPr>
            <a:r>
              <a:rPr lang="en-US" sz="2400" dirty="0" smtClean="0">
                <a:latin typeface="Times New Roman" panose="02020603050405020304" pitchFamily="18" charset="0"/>
                <a:cs typeface="Times New Roman" panose="02020603050405020304" pitchFamily="18" charset="0"/>
              </a:rPr>
              <a:t>Triple Exponential smoothing or Holt’s –Winter method</a:t>
            </a:r>
          </a:p>
          <a:p>
            <a:pPr marL="571500" indent="-571500" algn="just">
              <a:buFont typeface="+mj-lt"/>
              <a:buAutoNum type="romanUcPeriod"/>
            </a:pPr>
            <a:r>
              <a:rPr lang="en-US" sz="2400" dirty="0" smtClean="0">
                <a:latin typeface="Times New Roman" panose="02020603050405020304" pitchFamily="18" charset="0"/>
                <a:cs typeface="Times New Roman" panose="02020603050405020304" pitchFamily="18" charset="0"/>
              </a:rPr>
              <a:t>Last Sample Technique Method (LSTM) using RNN</a:t>
            </a:r>
          </a:p>
          <a:p>
            <a:pPr marL="571500" indent="-571500" algn="just">
              <a:buFont typeface="+mj-lt"/>
              <a:buAutoNum type="romanUcPeriod"/>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015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on Stationary data</a:t>
            </a:r>
            <a:endParaRPr lang="en-US" dirty="0"/>
          </a:p>
        </p:txBody>
      </p:sp>
      <p:sp>
        <p:nvSpPr>
          <p:cNvPr id="3" name="Text Placeholder 2"/>
          <p:cNvSpPr>
            <a:spLocks noGrp="1"/>
          </p:cNvSpPr>
          <p:nvPr>
            <p:ph type="body" sz="half" idx="2"/>
          </p:nvPr>
        </p:nvSpPr>
        <p:spPr/>
        <p:txBody>
          <a:bodyPr>
            <a:normAutofit/>
          </a:bodyPr>
          <a:lstStyle/>
          <a:p>
            <a:r>
              <a:rPr lang="en-US" sz="2000" dirty="0" smtClean="0"/>
              <a:t>Now building model on stationary after transforming the original data to stationary data.</a:t>
            </a:r>
            <a:endParaRPr lang="en-US" sz="2000" dirty="0"/>
          </a:p>
        </p:txBody>
      </p:sp>
    </p:spTree>
    <p:extLst>
      <p:ext uri="{BB962C8B-B14F-4D97-AF65-F5344CB8AC3E}">
        <p14:creationId xmlns:p14="http://schemas.microsoft.com/office/powerpoint/2010/main" val="782012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582"/>
          </a:xfrm>
        </p:spPr>
        <p:txBody>
          <a:bodyPr>
            <a:noAutofit/>
          </a:bodyPr>
          <a:lstStyle/>
          <a:p>
            <a:r>
              <a:rPr lang="en-US" sz="3200" dirty="0" smtClean="0">
                <a:latin typeface="Times New Roman" panose="02020603050405020304" pitchFamily="18" charset="0"/>
                <a:cs typeface="Times New Roman" panose="02020603050405020304" pitchFamily="18" charset="0"/>
              </a:rPr>
              <a:t>Plot the ACF and PACF charts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1127"/>
            <a:ext cx="10515600" cy="4825835"/>
          </a:xfrm>
        </p:spPr>
        <p:txBody>
          <a:bodyPr>
            <a:normAutofit/>
          </a:bodyPr>
          <a:lstStyle/>
          <a:p>
            <a:pPr algn="just"/>
            <a:r>
              <a:rPr lang="en-US" sz="2400" b="1" dirty="0">
                <a:latin typeface="Times New Roman" panose="02020603050405020304" pitchFamily="18" charset="0"/>
                <a:cs typeface="Times New Roman" panose="02020603050405020304" pitchFamily="18" charset="0"/>
              </a:rPr>
              <a:t>Autocorrelation Function (ACF)</a:t>
            </a:r>
            <a:r>
              <a:rPr lang="en-US" sz="2400" dirty="0">
                <a:latin typeface="Times New Roman" panose="02020603050405020304" pitchFamily="18" charset="0"/>
                <a:cs typeface="Times New Roman" panose="02020603050405020304" pitchFamily="18" charset="0"/>
              </a:rPr>
              <a:t>: It is a measure of the correlation between the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time </a:t>
            </a:r>
            <a:r>
              <a:rPr lang="en-US" sz="2400" dirty="0" smtClean="0">
                <a:latin typeface="Times New Roman" panose="02020603050405020304" pitchFamily="18" charset="0"/>
                <a:cs typeface="Times New Roman" panose="02020603050405020304" pitchFamily="18" charset="0"/>
              </a:rPr>
              <a:t>series </a:t>
            </a:r>
            <a:r>
              <a:rPr lang="en-US" sz="2400" dirty="0">
                <a:latin typeface="Times New Roman" panose="02020603050405020304" pitchFamily="18" charset="0"/>
                <a:cs typeface="Times New Roman" panose="02020603050405020304" pitchFamily="18" charset="0"/>
              </a:rPr>
              <a:t>with a lagged version of itself</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Partial Autocorrelation Function (PACF)</a:t>
            </a:r>
            <a:r>
              <a:rPr lang="en-US" sz="2400" dirty="0">
                <a:latin typeface="Times New Roman" panose="02020603050405020304" pitchFamily="18" charset="0"/>
                <a:cs typeface="Times New Roman" panose="02020603050405020304" pitchFamily="18" charset="0"/>
              </a:rPr>
              <a:t>: This measures the correlation between the </a:t>
            </a:r>
            <a:r>
              <a:rPr lang="en-US" sz="2400" dirty="0" smtClean="0">
                <a:latin typeface="Times New Roman" panose="02020603050405020304" pitchFamily="18" charset="0"/>
                <a:cs typeface="Times New Roman" panose="02020603050405020304" pitchFamily="18" charset="0"/>
              </a:rPr>
              <a:t>time series </a:t>
            </a:r>
            <a:r>
              <a:rPr lang="en-US" sz="2400" dirty="0">
                <a:latin typeface="Times New Roman" panose="02020603050405020304" pitchFamily="18" charset="0"/>
                <a:cs typeface="Times New Roman" panose="02020603050405020304" pitchFamily="18" charset="0"/>
              </a:rPr>
              <a:t>with a lagged version of itself but after eliminating the variations already explained by the intervening comparisons.</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next step we will be </a:t>
            </a:r>
            <a:r>
              <a:rPr lang="en-US" sz="2400" dirty="0" smtClean="0">
                <a:latin typeface="Times New Roman" panose="02020603050405020304" pitchFamily="18" charset="0"/>
                <a:cs typeface="Times New Roman" panose="02020603050405020304" pitchFamily="18" charset="0"/>
              </a:rPr>
              <a:t>determining </a:t>
            </a:r>
            <a:r>
              <a:rPr lang="en-US" sz="2400" dirty="0">
                <a:latin typeface="Times New Roman" panose="02020603050405020304" pitchFamily="18" charset="0"/>
                <a:cs typeface="Times New Roman" panose="02020603050405020304" pitchFamily="18" charset="0"/>
              </a:rPr>
              <a:t>the tuning parameters (p and q) of the model by looking at the autocorrelation and partial autocorrelation plots. The plot below provides a brief guide on how to read the autocorrelation and partial autocorrelation graphs </a:t>
            </a:r>
            <a:r>
              <a:rPr lang="en-US" sz="2400" dirty="0" smtClean="0">
                <a:latin typeface="Times New Roman" panose="02020603050405020304" pitchFamily="18" charset="0"/>
                <a:cs typeface="Times New Roman" panose="02020603050405020304" pitchFamily="18" charset="0"/>
              </a:rPr>
              <a:t>in order </a:t>
            </a:r>
            <a:r>
              <a:rPr lang="en-US" sz="2400" dirty="0">
                <a:latin typeface="Times New Roman" panose="02020603050405020304" pitchFamily="18" charset="0"/>
                <a:cs typeface="Times New Roman" panose="02020603050405020304" pitchFamily="18" charset="0"/>
              </a:rPr>
              <a:t>to select the parameters.</a:t>
            </a:r>
          </a:p>
        </p:txBody>
      </p:sp>
    </p:spTree>
    <p:extLst>
      <p:ext uri="{BB962C8B-B14F-4D97-AF65-F5344CB8AC3E}">
        <p14:creationId xmlns:p14="http://schemas.microsoft.com/office/powerpoint/2010/main" val="28283935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9024"/>
          </a:xfrm>
        </p:spPr>
        <p:txBody>
          <a:bodyPr>
            <a:normAutofit fontScale="90000"/>
          </a:bodyPr>
          <a:lstStyle/>
          <a:p>
            <a:endParaRPr lang="en-US" dirty="0"/>
          </a:p>
        </p:txBody>
      </p:sp>
      <p:sp>
        <p:nvSpPr>
          <p:cNvPr id="5" name="Content Placeholder 4"/>
          <p:cNvSpPr>
            <a:spLocks noGrp="1"/>
          </p:cNvSpPr>
          <p:nvPr>
            <p:ph idx="1"/>
          </p:nvPr>
        </p:nvSpPr>
        <p:spPr>
          <a:xfrm>
            <a:off x="838200" y="614150"/>
            <a:ext cx="10515600" cy="6005014"/>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p – The lag value where the PACF chart crosses the upper confidence interval for the first time. If you notice closely, in this case p=2.</a:t>
            </a:r>
          </a:p>
          <a:p>
            <a:pPr algn="just"/>
            <a:r>
              <a:rPr lang="en-US" sz="2400" dirty="0" smtClean="0">
                <a:latin typeface="Times New Roman" panose="02020603050405020304" pitchFamily="18" charset="0"/>
                <a:cs typeface="Times New Roman" panose="02020603050405020304" pitchFamily="18" charset="0"/>
              </a:rPr>
              <a:t>q – The lag value where the ACF chart crosses the upper confidence interval for the first time. If you notice closely, in this case q=2.</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663" y="2306472"/>
            <a:ext cx="8652680" cy="4312692"/>
          </a:xfrm>
          <a:prstGeom prst="rect">
            <a:avLst/>
          </a:prstGeom>
        </p:spPr>
      </p:pic>
    </p:spTree>
    <p:extLst>
      <p:ext uri="{BB962C8B-B14F-4D97-AF65-F5344CB8AC3E}">
        <p14:creationId xmlns:p14="http://schemas.microsoft.com/office/powerpoint/2010/main" val="2155455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PARTITIONING</a:t>
            </a:r>
            <a:endParaRPr lang="en-US" dirty="0"/>
          </a:p>
        </p:txBody>
      </p:sp>
      <p:sp>
        <p:nvSpPr>
          <p:cNvPr id="3" name="Content Placeholder 2"/>
          <p:cNvSpPr>
            <a:spLocks noGrp="1"/>
          </p:cNvSpPr>
          <p:nvPr>
            <p:ph idx="1"/>
          </p:nvPr>
        </p:nvSpPr>
        <p:spPr/>
        <p:txBody>
          <a:bodyPr/>
          <a:lstStyle/>
          <a:p>
            <a:r>
              <a:rPr lang="en-US" dirty="0" smtClean="0"/>
              <a:t>Using Seasonal First Order Differencing data for building model for stationary data because it shows more </a:t>
            </a:r>
            <a:r>
              <a:rPr lang="en-US" dirty="0"/>
              <a:t>stationarity. </a:t>
            </a:r>
            <a:endParaRPr lang="en-US" dirty="0" smtClean="0"/>
          </a:p>
          <a:p>
            <a:r>
              <a:rPr lang="en-US" dirty="0" smtClean="0"/>
              <a:t>Training Data </a:t>
            </a:r>
            <a:r>
              <a:rPr lang="en-US" dirty="0"/>
              <a:t>= Fit the model only to training period</a:t>
            </a:r>
          </a:p>
          <a:p>
            <a:r>
              <a:rPr lang="en-US" dirty="0" smtClean="0"/>
              <a:t>Validating Data </a:t>
            </a:r>
            <a:r>
              <a:rPr lang="en-US" dirty="0"/>
              <a:t>= Assess the model performance on validation</a:t>
            </a:r>
          </a:p>
          <a:p>
            <a:r>
              <a:rPr lang="en-US" dirty="0" smtClean="0"/>
              <a:t>Deploy </a:t>
            </a:r>
            <a:r>
              <a:rPr lang="en-US" dirty="0"/>
              <a:t>model by training on whole dataset</a:t>
            </a:r>
          </a:p>
          <a:p>
            <a:r>
              <a:rPr lang="en-US" dirty="0" smtClean="0"/>
              <a:t>No </a:t>
            </a:r>
            <a:r>
              <a:rPr lang="en-US" dirty="0"/>
              <a:t>random partition That’s because the order sequence of the time series should be intact in order to use it for forecasting.</a:t>
            </a:r>
          </a:p>
        </p:txBody>
      </p:sp>
    </p:spTree>
    <p:extLst>
      <p:ext uri="{BB962C8B-B14F-4D97-AF65-F5344CB8AC3E}">
        <p14:creationId xmlns:p14="http://schemas.microsoft.com/office/powerpoint/2010/main" val="1709782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BUSINESS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To forecast the Carbon Dioxide emission levels for an industry so as the emission levels are within the standard limit, so that the organization can follow the government norms with respect to Carbon Dioxide emission levels.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767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085" y="2108459"/>
            <a:ext cx="2821638" cy="37621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942" y="2113182"/>
            <a:ext cx="2845608" cy="3757460"/>
          </a:xfrm>
          <a:prstGeom prst="rect">
            <a:avLst/>
          </a:prstGeom>
        </p:spPr>
      </p:pic>
    </p:spTree>
    <p:extLst>
      <p:ext uri="{BB962C8B-B14F-4D97-AF65-F5344CB8AC3E}">
        <p14:creationId xmlns:p14="http://schemas.microsoft.com/office/powerpoint/2010/main" val="519073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Hyper-parameter Tuning using Grid Search</a:t>
            </a:r>
            <a:endParaRPr lang="en-US" sz="4000" dirty="0"/>
          </a:p>
        </p:txBody>
      </p:sp>
      <p:sp>
        <p:nvSpPr>
          <p:cNvPr id="3" name="Content Placeholder 2"/>
          <p:cNvSpPr>
            <a:spLocks noGrp="1"/>
          </p:cNvSpPr>
          <p:nvPr>
            <p:ph idx="1"/>
          </p:nvPr>
        </p:nvSpPr>
        <p:spPr/>
        <p:txBody>
          <a:bodyPr/>
          <a:lstStyle/>
          <a:p>
            <a:r>
              <a:rPr lang="en-US" dirty="0" smtClean="0"/>
              <a:t>Done Grid search for hyper-parameters to find out optimal order or (p, d ,q) for ARIMA model.</a:t>
            </a:r>
          </a:p>
          <a:p>
            <a:r>
              <a:rPr lang="en-US" dirty="0" smtClean="0"/>
              <a:t>Best order found is (3,0,0) with least RMSE.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380" y="3516258"/>
            <a:ext cx="5315039" cy="970072"/>
          </a:xfrm>
          <a:prstGeom prst="rect">
            <a:avLst/>
          </a:prstGeom>
        </p:spPr>
      </p:pic>
    </p:spTree>
    <p:extLst>
      <p:ext uri="{BB962C8B-B14F-4D97-AF65-F5344CB8AC3E}">
        <p14:creationId xmlns:p14="http://schemas.microsoft.com/office/powerpoint/2010/main" val="23908754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4684"/>
          </a:xfrm>
        </p:spPr>
        <p:txBody>
          <a:bodyPr>
            <a:normAutofit fontScale="90000"/>
          </a:bodyPr>
          <a:lstStyle/>
          <a:p>
            <a:pPr algn="ctr"/>
            <a:r>
              <a:rPr lang="en-US" sz="3600" dirty="0" smtClean="0">
                <a:latin typeface="Times New Roman" panose="02020603050405020304" pitchFamily="18" charset="0"/>
                <a:cs typeface="Times New Roman" panose="02020603050405020304" pitchFamily="18" charset="0"/>
              </a:rPr>
              <a:t>1. Model on Stationary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59810"/>
            <a:ext cx="10515600" cy="5317153"/>
          </a:xfrm>
        </p:spPr>
        <p:txBody>
          <a:bodyPr>
            <a:normAutofit/>
          </a:bodyPr>
          <a:lstStyle/>
          <a:p>
            <a:pPr marL="457200" indent="-457200">
              <a:buAutoNum type="arabicPeriod"/>
            </a:pPr>
            <a:r>
              <a:rPr lang="en-US" sz="2400" dirty="0" smtClean="0">
                <a:latin typeface="Times New Roman" panose="02020603050405020304" pitchFamily="18" charset="0"/>
                <a:cs typeface="Times New Roman" panose="02020603050405020304" pitchFamily="18" charset="0"/>
              </a:rPr>
              <a:t>Auto Regressive Integrated Moving Average (ARIMA)</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247" y="1354494"/>
            <a:ext cx="3639058" cy="46012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477" y="1705163"/>
            <a:ext cx="5662391" cy="4250548"/>
          </a:xfrm>
          <a:prstGeom prst="rect">
            <a:avLst/>
          </a:prstGeom>
        </p:spPr>
      </p:pic>
    </p:spTree>
    <p:extLst>
      <p:ext uri="{BB962C8B-B14F-4D97-AF65-F5344CB8AC3E}">
        <p14:creationId xmlns:p14="http://schemas.microsoft.com/office/powerpoint/2010/main" val="36786323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8081"/>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256" y="884113"/>
            <a:ext cx="9221487" cy="41630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391" y="5358026"/>
            <a:ext cx="3376356" cy="1370320"/>
          </a:xfrm>
          <a:prstGeom prst="rect">
            <a:avLst/>
          </a:prstGeom>
        </p:spPr>
      </p:pic>
    </p:spTree>
    <p:extLst>
      <p:ext uri="{BB962C8B-B14F-4D97-AF65-F5344CB8AC3E}">
        <p14:creationId xmlns:p14="http://schemas.microsoft.com/office/powerpoint/2010/main" val="3210649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3490"/>
          </a:xfrm>
        </p:spPr>
        <p:txBody>
          <a:bodyPr>
            <a:normAutofit fontScale="90000"/>
          </a:bodyPr>
          <a:lstStyle/>
          <a:p>
            <a:endParaRPr lang="en-US" dirty="0"/>
          </a:p>
        </p:txBody>
      </p:sp>
      <p:sp>
        <p:nvSpPr>
          <p:cNvPr id="3" name="Content Placeholder 2"/>
          <p:cNvSpPr>
            <a:spLocks noGrp="1"/>
          </p:cNvSpPr>
          <p:nvPr>
            <p:ph idx="1"/>
          </p:nvPr>
        </p:nvSpPr>
        <p:spPr>
          <a:xfrm>
            <a:off x="838200" y="518616"/>
            <a:ext cx="10515600" cy="5658347"/>
          </a:xfrm>
        </p:spPr>
        <p:txBody>
          <a:bodyPr/>
          <a:lstStyle/>
          <a:p>
            <a:pPr marL="514350" indent="-514350">
              <a:buAutoNum type="arabicPeriod" startAt="2"/>
            </a:pPr>
            <a:r>
              <a:rPr lang="en-US" sz="2400" dirty="0" smtClean="0">
                <a:latin typeface="Times New Roman" panose="02020603050405020304" pitchFamily="18" charset="0"/>
                <a:cs typeface="Times New Roman" panose="02020603050405020304" pitchFamily="18" charset="0"/>
              </a:rPr>
              <a:t>Auto Regressive (AR) model</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37" y="918574"/>
            <a:ext cx="6709689" cy="55914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7889" y="2014102"/>
            <a:ext cx="3805911" cy="2767935"/>
          </a:xfrm>
          <a:prstGeom prst="rect">
            <a:avLst/>
          </a:prstGeom>
        </p:spPr>
      </p:pic>
    </p:spTree>
    <p:extLst>
      <p:ext uri="{BB962C8B-B14F-4D97-AF65-F5344CB8AC3E}">
        <p14:creationId xmlns:p14="http://schemas.microsoft.com/office/powerpoint/2010/main" val="18669432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603"/>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2861" y="436728"/>
            <a:ext cx="9326277" cy="42296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798" y="4666418"/>
            <a:ext cx="3376401" cy="1499006"/>
          </a:xfrm>
          <a:prstGeom prst="rect">
            <a:avLst/>
          </a:prstGeom>
        </p:spPr>
      </p:pic>
    </p:spTree>
    <p:extLst>
      <p:ext uri="{BB962C8B-B14F-4D97-AF65-F5344CB8AC3E}">
        <p14:creationId xmlns:p14="http://schemas.microsoft.com/office/powerpoint/2010/main" val="3541014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899"/>
          </a:xfrm>
        </p:spPr>
        <p:txBody>
          <a:bodyPr>
            <a:normAutofit fontScale="90000"/>
          </a:bodyPr>
          <a:lstStyle/>
          <a:p>
            <a:endParaRPr lang="en-US" dirty="0"/>
          </a:p>
        </p:txBody>
      </p:sp>
      <p:sp>
        <p:nvSpPr>
          <p:cNvPr id="3" name="Content Placeholder 2"/>
          <p:cNvSpPr>
            <a:spLocks noGrp="1"/>
          </p:cNvSpPr>
          <p:nvPr>
            <p:ph idx="1"/>
          </p:nvPr>
        </p:nvSpPr>
        <p:spPr>
          <a:xfrm>
            <a:off x="838200" y="464024"/>
            <a:ext cx="10515600" cy="5712939"/>
          </a:xfrm>
        </p:spPr>
        <p:txBody>
          <a:bodyPr/>
          <a:lstStyle/>
          <a:p>
            <a:pPr marL="514350" indent="-514350">
              <a:buAutoNum type="arabicPeriod" startAt="3"/>
            </a:pPr>
            <a:r>
              <a:rPr lang="en-US" sz="2400" dirty="0" smtClean="0">
                <a:latin typeface="Times New Roman" panose="02020603050405020304" pitchFamily="18" charset="0"/>
                <a:cs typeface="Times New Roman" panose="02020603050405020304" pitchFamily="18" charset="0"/>
              </a:rPr>
              <a:t>Moving Average (MA) Model</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005594"/>
            <a:ext cx="4975746" cy="54341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954" y="1924334"/>
            <a:ext cx="4149837" cy="3039621"/>
          </a:xfrm>
          <a:prstGeom prst="rect">
            <a:avLst/>
          </a:prstGeom>
        </p:spPr>
      </p:pic>
    </p:spTree>
    <p:extLst>
      <p:ext uri="{BB962C8B-B14F-4D97-AF65-F5344CB8AC3E}">
        <p14:creationId xmlns:p14="http://schemas.microsoft.com/office/powerpoint/2010/main" val="6269328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547"/>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0846" y="477672"/>
            <a:ext cx="9288171" cy="420111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1558" y="4791330"/>
            <a:ext cx="3789379" cy="1605669"/>
          </a:xfrm>
          <a:prstGeom prst="rect">
            <a:avLst/>
          </a:prstGeom>
        </p:spPr>
      </p:pic>
    </p:spTree>
    <p:extLst>
      <p:ext uri="{BB962C8B-B14F-4D97-AF65-F5344CB8AC3E}">
        <p14:creationId xmlns:p14="http://schemas.microsoft.com/office/powerpoint/2010/main" val="41682052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4433"/>
          </a:xfrm>
        </p:spPr>
        <p:txBody>
          <a:bodyPr>
            <a:normAutofit fontScale="90000"/>
          </a:bodyPr>
          <a:lstStyle/>
          <a:p>
            <a:endParaRPr lang="en-US" dirty="0"/>
          </a:p>
        </p:txBody>
      </p:sp>
      <p:sp>
        <p:nvSpPr>
          <p:cNvPr id="3" name="Content Placeholder 2"/>
          <p:cNvSpPr>
            <a:spLocks noGrp="1"/>
          </p:cNvSpPr>
          <p:nvPr>
            <p:ph idx="1"/>
          </p:nvPr>
        </p:nvSpPr>
        <p:spPr>
          <a:xfrm>
            <a:off x="838200" y="559558"/>
            <a:ext cx="10515600" cy="5617405"/>
          </a:xfrm>
        </p:spPr>
        <p:txBody>
          <a:bodyPr/>
          <a:lstStyle/>
          <a:p>
            <a:pPr marL="514350" indent="-514350">
              <a:buAutoNum type="arabicPeriod" startAt="4"/>
            </a:pPr>
            <a:r>
              <a:rPr lang="en-US" sz="2400" dirty="0" smtClean="0">
                <a:latin typeface="Times New Roman" panose="02020603050405020304" pitchFamily="18" charset="0"/>
                <a:cs typeface="Times New Roman" panose="02020603050405020304" pitchFamily="18" charset="0"/>
              </a:rPr>
              <a:t>Auto ARIMA Model</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75527"/>
            <a:ext cx="6681716" cy="47155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783" y="1886005"/>
            <a:ext cx="4420217" cy="3277057"/>
          </a:xfrm>
          <a:prstGeom prst="rect">
            <a:avLst/>
          </a:prstGeom>
        </p:spPr>
      </p:pic>
    </p:spTree>
    <p:extLst>
      <p:ext uri="{BB962C8B-B14F-4D97-AF65-F5344CB8AC3E}">
        <p14:creationId xmlns:p14="http://schemas.microsoft.com/office/powerpoint/2010/main" val="17361729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842"/>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019" y="504968"/>
            <a:ext cx="9211961" cy="42296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0935" y="4874500"/>
            <a:ext cx="3630127" cy="1611716"/>
          </a:xfrm>
          <a:prstGeom prst="rect">
            <a:avLst/>
          </a:prstGeom>
        </p:spPr>
      </p:pic>
    </p:spTree>
    <p:extLst>
      <p:ext uri="{BB962C8B-B14F-4D97-AF65-F5344CB8AC3E}">
        <p14:creationId xmlns:p14="http://schemas.microsoft.com/office/powerpoint/2010/main" val="1171253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14400"/>
          </a:xfrm>
        </p:spPr>
        <p:txBody>
          <a:bodyPr>
            <a:normAutofit fontScale="90000"/>
          </a:bodyPr>
          <a:lstStyle/>
          <a:p>
            <a:pPr algn="just"/>
            <a:r>
              <a:rPr lang="en-US" dirty="0" smtClean="0">
                <a:latin typeface="Times New Roman" panose="02020603050405020304" pitchFamily="18" charset="0"/>
                <a:cs typeface="Times New Roman" panose="02020603050405020304" pitchFamily="18" charset="0"/>
              </a:rPr>
              <a:t>PROJECT ARCHITECTURE/FLOW</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89400407"/>
              </p:ext>
            </p:extLst>
          </p:nvPr>
        </p:nvGraphicFramePr>
        <p:xfrm>
          <a:off x="1096962" y="1201004"/>
          <a:ext cx="10058717" cy="510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8102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Comparing models build on stationary data</a:t>
            </a:r>
            <a:endParaRPr lang="en-US" sz="40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lstStyle/>
          <a:p>
            <a:r>
              <a:rPr lang="en-US" dirty="0" smtClean="0"/>
              <a:t>Moving average gave least RMSE but other forecasting accuracy like MAPE shows infinity and MPE says </a:t>
            </a:r>
            <a:r>
              <a:rPr lang="en-US" dirty="0" err="1" smtClean="0"/>
              <a:t>NaN</a:t>
            </a:r>
            <a:r>
              <a:rPr lang="en-US" dirty="0" smtClean="0"/>
              <a:t>.</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427" y="2746276"/>
            <a:ext cx="8557146" cy="3430687"/>
          </a:xfrm>
          <a:prstGeom prst="rect">
            <a:avLst/>
          </a:prstGeom>
        </p:spPr>
      </p:pic>
    </p:spTree>
    <p:extLst>
      <p:ext uri="{BB962C8B-B14F-4D97-AF65-F5344CB8AC3E}">
        <p14:creationId xmlns:p14="http://schemas.microsoft.com/office/powerpoint/2010/main" val="1805187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Model Building on Non - Stationary data</a:t>
            </a:r>
            <a:endParaRPr lang="en-US" sz="4800" dirty="0"/>
          </a:p>
        </p:txBody>
      </p:sp>
      <p:sp>
        <p:nvSpPr>
          <p:cNvPr id="3" name="Text Placeholder 2"/>
          <p:cNvSpPr>
            <a:spLocks noGrp="1"/>
          </p:cNvSpPr>
          <p:nvPr>
            <p:ph type="body" sz="half" idx="2"/>
          </p:nvPr>
        </p:nvSpPr>
        <p:spPr/>
        <p:txBody>
          <a:bodyPr>
            <a:normAutofit/>
          </a:bodyPr>
          <a:lstStyle/>
          <a:p>
            <a:r>
              <a:rPr lang="en-US" sz="2400" dirty="0" smtClean="0"/>
              <a:t>Now building model on original data which is non – stationary.</a:t>
            </a:r>
            <a:endParaRPr lang="en-US" sz="2400" dirty="0"/>
          </a:p>
        </p:txBody>
      </p:sp>
    </p:spTree>
    <p:extLst>
      <p:ext uri="{BB962C8B-B14F-4D97-AF65-F5344CB8AC3E}">
        <p14:creationId xmlns:p14="http://schemas.microsoft.com/office/powerpoint/2010/main" val="7002797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Partitioning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848" y="2159531"/>
            <a:ext cx="2291081" cy="365936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0418" y="2159531"/>
            <a:ext cx="1972323" cy="3927930"/>
          </a:xfrm>
          <a:prstGeom prst="rect">
            <a:avLst/>
          </a:prstGeom>
        </p:spPr>
      </p:pic>
    </p:spTree>
    <p:extLst>
      <p:ext uri="{BB962C8B-B14F-4D97-AF65-F5344CB8AC3E}">
        <p14:creationId xmlns:p14="http://schemas.microsoft.com/office/powerpoint/2010/main" val="6200365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ACF &amp; PACF Plots</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780" y="1486041"/>
            <a:ext cx="7824439" cy="5237937"/>
          </a:xfrm>
        </p:spPr>
      </p:pic>
    </p:spTree>
    <p:extLst>
      <p:ext uri="{BB962C8B-B14F-4D97-AF65-F5344CB8AC3E}">
        <p14:creationId xmlns:p14="http://schemas.microsoft.com/office/powerpoint/2010/main" val="16802265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Hyper-parameter Tuning using Grid Search</a:t>
            </a:r>
            <a:endParaRPr lang="en-US" sz="4000" dirty="0"/>
          </a:p>
        </p:txBody>
      </p:sp>
      <p:sp>
        <p:nvSpPr>
          <p:cNvPr id="3" name="Content Placeholder 2"/>
          <p:cNvSpPr>
            <a:spLocks noGrp="1"/>
          </p:cNvSpPr>
          <p:nvPr>
            <p:ph idx="1"/>
          </p:nvPr>
        </p:nvSpPr>
        <p:spPr/>
        <p:txBody>
          <a:bodyPr/>
          <a:lstStyle/>
          <a:p>
            <a:r>
              <a:rPr lang="en-US" dirty="0" smtClean="0"/>
              <a:t>Done Grid search for hyper-parameters to find out optimal order or (p, d ,q) for ARIMA model.</a:t>
            </a:r>
          </a:p>
          <a:p>
            <a:r>
              <a:rPr lang="en-US" dirty="0" smtClean="0"/>
              <a:t>Best order found is (3,1,4) with least RMSE.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923" y="3784113"/>
            <a:ext cx="6065536" cy="501285"/>
          </a:xfrm>
          <a:prstGeom prst="rect">
            <a:avLst/>
          </a:prstGeom>
        </p:spPr>
      </p:pic>
    </p:spTree>
    <p:extLst>
      <p:ext uri="{BB962C8B-B14F-4D97-AF65-F5344CB8AC3E}">
        <p14:creationId xmlns:p14="http://schemas.microsoft.com/office/powerpoint/2010/main" val="32007503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2. Models on Non-Stationary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37230"/>
            <a:ext cx="10515600" cy="5139733"/>
          </a:xfrm>
        </p:spPr>
        <p:txBody>
          <a:bodyPr/>
          <a:lstStyle/>
          <a:p>
            <a:pPr marL="514350" indent="-514350">
              <a:buAutoNum type="arabicPeriod"/>
            </a:pPr>
            <a:r>
              <a:rPr lang="en-US" sz="2400" dirty="0" smtClean="0">
                <a:latin typeface="Times New Roman" panose="02020603050405020304" pitchFamily="18" charset="0"/>
                <a:cs typeface="Times New Roman" panose="02020603050405020304" pitchFamily="18" charset="0"/>
              </a:rPr>
              <a:t>Auto Regressive Integrated Moving Average (ARIMA) model</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097" y="1709335"/>
            <a:ext cx="4620315" cy="49178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818" y="1709335"/>
            <a:ext cx="5110292" cy="3841217"/>
          </a:xfrm>
          <a:prstGeom prst="rect">
            <a:avLst/>
          </a:prstGeom>
        </p:spPr>
      </p:pic>
    </p:spTree>
    <p:extLst>
      <p:ext uri="{BB962C8B-B14F-4D97-AF65-F5344CB8AC3E}">
        <p14:creationId xmlns:p14="http://schemas.microsoft.com/office/powerpoint/2010/main" val="1617181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9024"/>
          </a:xfrm>
        </p:spPr>
        <p:txBody>
          <a:bodyPr>
            <a:normAutofit fontScale="90000"/>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098" y="614150"/>
            <a:ext cx="9335803" cy="416300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393" y="5026180"/>
            <a:ext cx="3291146" cy="1456507"/>
          </a:xfrm>
          <a:prstGeom prst="rect">
            <a:avLst/>
          </a:prstGeom>
        </p:spPr>
      </p:pic>
    </p:spTree>
    <p:extLst>
      <p:ext uri="{BB962C8B-B14F-4D97-AF65-F5344CB8AC3E}">
        <p14:creationId xmlns:p14="http://schemas.microsoft.com/office/powerpoint/2010/main" val="3025720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0911"/>
          </a:xfrm>
        </p:spPr>
        <p:txBody>
          <a:bodyPr>
            <a:normAutofit fontScale="90000"/>
          </a:bodyPr>
          <a:lstStyle/>
          <a:p>
            <a:endParaRPr lang="en-US" dirty="0"/>
          </a:p>
        </p:txBody>
      </p:sp>
      <p:sp>
        <p:nvSpPr>
          <p:cNvPr id="3" name="Content Placeholder 2"/>
          <p:cNvSpPr>
            <a:spLocks noGrp="1"/>
          </p:cNvSpPr>
          <p:nvPr>
            <p:ph idx="1"/>
          </p:nvPr>
        </p:nvSpPr>
        <p:spPr>
          <a:xfrm>
            <a:off x="838200" y="696036"/>
            <a:ext cx="10515600" cy="5480927"/>
          </a:xfrm>
        </p:spPr>
        <p:txBody>
          <a:bodyPr/>
          <a:lstStyle/>
          <a:p>
            <a:pPr marL="457200" indent="-457200">
              <a:buAutoNum type="arabicPeriod" startAt="2"/>
            </a:pPr>
            <a:r>
              <a:rPr lang="en-US" sz="2400" dirty="0" smtClean="0">
                <a:latin typeface="Times New Roman" panose="02020603050405020304" pitchFamily="18" charset="0"/>
                <a:cs typeface="Times New Roman" panose="02020603050405020304" pitchFamily="18" charset="0"/>
              </a:rPr>
              <a:t>Auto Regressive (AR) Model</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214651"/>
            <a:ext cx="6941024" cy="42009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225" y="1931711"/>
            <a:ext cx="4391638" cy="3267531"/>
          </a:xfrm>
          <a:prstGeom prst="rect">
            <a:avLst/>
          </a:prstGeom>
        </p:spPr>
      </p:pic>
    </p:spTree>
    <p:extLst>
      <p:ext uri="{BB962C8B-B14F-4D97-AF65-F5344CB8AC3E}">
        <p14:creationId xmlns:p14="http://schemas.microsoft.com/office/powerpoint/2010/main" val="26846978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4433"/>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335" y="559558"/>
            <a:ext cx="9345329" cy="41249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5559" y="4878892"/>
            <a:ext cx="3400880" cy="1451422"/>
          </a:xfrm>
          <a:prstGeom prst="rect">
            <a:avLst/>
          </a:prstGeom>
        </p:spPr>
      </p:pic>
    </p:spTree>
    <p:extLst>
      <p:ext uri="{BB962C8B-B14F-4D97-AF65-F5344CB8AC3E}">
        <p14:creationId xmlns:p14="http://schemas.microsoft.com/office/powerpoint/2010/main" val="34530327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1729"/>
          </a:xfrm>
        </p:spPr>
        <p:txBody>
          <a:bodyPr>
            <a:normAutofit fontScale="90000"/>
          </a:bodyPr>
          <a:lstStyle/>
          <a:p>
            <a:endParaRPr lang="en-US" dirty="0"/>
          </a:p>
        </p:txBody>
      </p:sp>
      <p:sp>
        <p:nvSpPr>
          <p:cNvPr id="3" name="Content Placeholder 2"/>
          <p:cNvSpPr>
            <a:spLocks noGrp="1"/>
          </p:cNvSpPr>
          <p:nvPr>
            <p:ph idx="1"/>
          </p:nvPr>
        </p:nvSpPr>
        <p:spPr>
          <a:xfrm>
            <a:off x="838200" y="586854"/>
            <a:ext cx="10515600" cy="5590109"/>
          </a:xfrm>
        </p:spPr>
        <p:txBody>
          <a:bodyPr/>
          <a:lstStyle/>
          <a:p>
            <a:pPr marL="457200" indent="-457200">
              <a:buAutoNum type="arabicPeriod" startAt="3"/>
            </a:pPr>
            <a:r>
              <a:rPr lang="en-US" sz="2400" dirty="0" smtClean="0">
                <a:latin typeface="Times New Roman" panose="02020603050405020304" pitchFamily="18" charset="0"/>
                <a:cs typeface="Times New Roman" panose="02020603050405020304" pitchFamily="18" charset="0"/>
              </a:rPr>
              <a:t>Auto ARIMA Model</a:t>
            </a:r>
            <a:endParaRPr lang="en-US" sz="2400" dirty="0" smtClean="0"/>
          </a:p>
          <a:p>
            <a:pPr marL="0" indent="0">
              <a:buNone/>
            </a:pP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5533"/>
            <a:ext cx="6859137" cy="44384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337" y="2424314"/>
            <a:ext cx="4391638" cy="3210373"/>
          </a:xfrm>
          <a:prstGeom prst="rect">
            <a:avLst/>
          </a:prstGeom>
        </p:spPr>
      </p:pic>
    </p:spTree>
    <p:extLst>
      <p:ext uri="{BB962C8B-B14F-4D97-AF65-F5344CB8AC3E}">
        <p14:creationId xmlns:p14="http://schemas.microsoft.com/office/powerpoint/2010/main" val="1328978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EXPLORATORY DATA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Insights of the dataset: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215 rows &amp; 2 columns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No Null values and duplicate values observed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No outliers detected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 doesn’t look normal</a:t>
            </a:r>
          </a:p>
          <a:p>
            <a:pPr marL="0" indent="0">
              <a:buNone/>
            </a:pPr>
            <a:endParaRPr lang="en-US" dirty="0" smtClean="0"/>
          </a:p>
        </p:txBody>
      </p:sp>
      <p:sp>
        <p:nvSpPr>
          <p:cNvPr id="4" name="object 6"/>
          <p:cNvSpPr/>
          <p:nvPr/>
        </p:nvSpPr>
        <p:spPr>
          <a:xfrm>
            <a:off x="8364531" y="1415552"/>
            <a:ext cx="3399839" cy="2466959"/>
          </a:xfrm>
          <a:prstGeom prst="rect">
            <a:avLst/>
          </a:prstGeom>
          <a:blipFill>
            <a:blip r:embed="rId2" cstate="print"/>
            <a:stretch>
              <a:fillRect/>
            </a:stretch>
          </a:blipFill>
        </p:spPr>
        <p:txBody>
          <a:bodyPr wrap="square" lIns="0" tIns="0" rIns="0" bIns="0" rtlCol="0"/>
          <a:lstStyle/>
          <a:p>
            <a:endParaRPr/>
          </a:p>
        </p:txBody>
      </p:sp>
      <p:sp>
        <p:nvSpPr>
          <p:cNvPr id="5" name="object 7"/>
          <p:cNvSpPr/>
          <p:nvPr/>
        </p:nvSpPr>
        <p:spPr>
          <a:xfrm>
            <a:off x="6332561" y="3919947"/>
            <a:ext cx="5431809" cy="275380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94475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76320"/>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19" y="1204182"/>
            <a:ext cx="9392961" cy="4191585"/>
          </a:xfrm>
        </p:spPr>
      </p:pic>
    </p:spTree>
    <p:extLst>
      <p:ext uri="{BB962C8B-B14F-4D97-AF65-F5344CB8AC3E}">
        <p14:creationId xmlns:p14="http://schemas.microsoft.com/office/powerpoint/2010/main" val="1962711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94433"/>
          </a:xfrm>
        </p:spPr>
        <p:txBody>
          <a:bodyPr>
            <a:normAutofit fontScale="90000"/>
          </a:bodyPr>
          <a:lstStyle/>
          <a:p>
            <a:endParaRPr lang="en-US" dirty="0"/>
          </a:p>
        </p:txBody>
      </p:sp>
      <p:sp>
        <p:nvSpPr>
          <p:cNvPr id="3" name="Content Placeholder 2"/>
          <p:cNvSpPr>
            <a:spLocks noGrp="1"/>
          </p:cNvSpPr>
          <p:nvPr>
            <p:ph idx="1"/>
          </p:nvPr>
        </p:nvSpPr>
        <p:spPr>
          <a:xfrm>
            <a:off x="838200" y="559558"/>
            <a:ext cx="10515600" cy="5617405"/>
          </a:xfrm>
        </p:spPr>
        <p:txBody>
          <a:bodyPr/>
          <a:lstStyle/>
          <a:p>
            <a:pPr marL="457200" indent="-457200">
              <a:buAutoNum type="arabicPeriod" startAt="4"/>
            </a:pPr>
            <a:r>
              <a:rPr lang="en-US" sz="2400" dirty="0" smtClean="0">
                <a:latin typeface="Times New Roman" panose="02020603050405020304" pitchFamily="18" charset="0"/>
                <a:cs typeface="Times New Roman" panose="02020603050405020304" pitchFamily="18" charset="0"/>
              </a:rPr>
              <a:t>Simple Exponential Smoothing Model</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14" y="996287"/>
            <a:ext cx="9469171" cy="34549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8541" y="4933665"/>
            <a:ext cx="4376639" cy="1725748"/>
          </a:xfrm>
          <a:prstGeom prst="rect">
            <a:avLst/>
          </a:prstGeom>
        </p:spPr>
      </p:pic>
    </p:spTree>
    <p:extLst>
      <p:ext uri="{BB962C8B-B14F-4D97-AF65-F5344CB8AC3E}">
        <p14:creationId xmlns:p14="http://schemas.microsoft.com/office/powerpoint/2010/main" val="6445171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625" y="1924554"/>
            <a:ext cx="9316750" cy="4153480"/>
          </a:xfrm>
        </p:spPr>
      </p:pic>
    </p:spTree>
    <p:extLst>
      <p:ext uri="{BB962C8B-B14F-4D97-AF65-F5344CB8AC3E}">
        <p14:creationId xmlns:p14="http://schemas.microsoft.com/office/powerpoint/2010/main" val="36991136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8081"/>
          </a:xfrm>
        </p:spPr>
        <p:txBody>
          <a:bodyPr>
            <a:normAutofit fontScale="90000"/>
          </a:bodyPr>
          <a:lstStyle/>
          <a:p>
            <a:endParaRPr lang="en-US" dirty="0"/>
          </a:p>
        </p:txBody>
      </p:sp>
      <p:sp>
        <p:nvSpPr>
          <p:cNvPr id="3" name="Content Placeholder 2"/>
          <p:cNvSpPr>
            <a:spLocks noGrp="1"/>
          </p:cNvSpPr>
          <p:nvPr>
            <p:ph idx="1"/>
          </p:nvPr>
        </p:nvSpPr>
        <p:spPr>
          <a:xfrm>
            <a:off x="838200" y="573206"/>
            <a:ext cx="10515600" cy="5603757"/>
          </a:xfrm>
        </p:spPr>
        <p:txBody>
          <a:bodyPr/>
          <a:lstStyle/>
          <a:p>
            <a:pPr marL="514350" indent="-514350">
              <a:buAutoNum type="arabicPeriod" startAt="5"/>
            </a:pPr>
            <a:r>
              <a:rPr lang="en-US" sz="2400" dirty="0" smtClean="0">
                <a:latin typeface="Times New Roman" panose="02020603050405020304" pitchFamily="18" charset="0"/>
                <a:cs typeface="Times New Roman" panose="02020603050405020304" pitchFamily="18" charset="0"/>
              </a:rPr>
              <a:t>Double Exponential Smoothing or Holt’s Method</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835" y="1144634"/>
            <a:ext cx="9526329" cy="30674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523" y="4463164"/>
            <a:ext cx="3486951" cy="1462747"/>
          </a:xfrm>
          <a:prstGeom prst="rect">
            <a:avLst/>
          </a:prstGeom>
        </p:spPr>
      </p:pic>
    </p:spTree>
    <p:extLst>
      <p:ext uri="{BB962C8B-B14F-4D97-AF65-F5344CB8AC3E}">
        <p14:creationId xmlns:p14="http://schemas.microsoft.com/office/powerpoint/2010/main" val="650895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809" y="1929317"/>
            <a:ext cx="9364382" cy="4143953"/>
          </a:xfrm>
        </p:spPr>
      </p:pic>
    </p:spTree>
    <p:extLst>
      <p:ext uri="{BB962C8B-B14F-4D97-AF65-F5344CB8AC3E}">
        <p14:creationId xmlns:p14="http://schemas.microsoft.com/office/powerpoint/2010/main" val="9414928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1729"/>
          </a:xfrm>
        </p:spPr>
        <p:txBody>
          <a:bodyPr>
            <a:normAutofit fontScale="90000"/>
          </a:bodyPr>
          <a:lstStyle/>
          <a:p>
            <a:endParaRPr lang="en-US" dirty="0"/>
          </a:p>
        </p:txBody>
      </p:sp>
      <p:sp>
        <p:nvSpPr>
          <p:cNvPr id="3" name="Content Placeholder 2"/>
          <p:cNvSpPr>
            <a:spLocks noGrp="1"/>
          </p:cNvSpPr>
          <p:nvPr>
            <p:ph idx="1"/>
          </p:nvPr>
        </p:nvSpPr>
        <p:spPr>
          <a:xfrm>
            <a:off x="838200" y="365126"/>
            <a:ext cx="10515600" cy="5811838"/>
          </a:xfrm>
        </p:spPr>
        <p:txBody>
          <a:bodyPr/>
          <a:lstStyle/>
          <a:p>
            <a:pPr marL="457200" indent="-457200">
              <a:buAutoNum type="arabicPeriod" startAt="6"/>
            </a:pPr>
            <a:r>
              <a:rPr lang="en-US" sz="2400" dirty="0" smtClean="0">
                <a:latin typeface="Times New Roman" panose="02020603050405020304" pitchFamily="18" charset="0"/>
                <a:cs typeface="Times New Roman" panose="02020603050405020304" pitchFamily="18" charset="0"/>
              </a:rPr>
              <a:t>Triple Exponential Smoothing or Holt’s – Winter Method</a:t>
            </a:r>
          </a:p>
          <a:p>
            <a:pPr marL="514350" indent="-514350">
              <a:buAutoNum type="romanLcParenR"/>
            </a:pPr>
            <a:r>
              <a:rPr lang="en-US" sz="2400" dirty="0" smtClean="0">
                <a:latin typeface="Times New Roman" panose="02020603050405020304" pitchFamily="18" charset="0"/>
                <a:cs typeface="Times New Roman" panose="02020603050405020304" pitchFamily="18" charset="0"/>
              </a:rPr>
              <a:t>Seasonal = Additive   and   Trend = Additive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519" y="1314155"/>
            <a:ext cx="9392961" cy="355809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0195" y="4872251"/>
            <a:ext cx="3511608" cy="1464355"/>
          </a:xfrm>
          <a:prstGeom prst="rect">
            <a:avLst/>
          </a:prstGeom>
        </p:spPr>
      </p:pic>
    </p:spTree>
    <p:extLst>
      <p:ext uri="{BB962C8B-B14F-4D97-AF65-F5344CB8AC3E}">
        <p14:creationId xmlns:p14="http://schemas.microsoft.com/office/powerpoint/2010/main" val="33487068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49024"/>
          </a:xfrm>
        </p:spPr>
        <p:txBody>
          <a:bodyPr>
            <a:normAutofit fontScale="90000"/>
          </a:bodyPr>
          <a:lstStyle/>
          <a:p>
            <a:endParaRPr lang="en-US" dirty="0"/>
          </a:p>
        </p:txBody>
      </p:sp>
      <p:sp>
        <p:nvSpPr>
          <p:cNvPr id="5" name="Content Placeholder 4"/>
          <p:cNvSpPr>
            <a:spLocks noGrp="1"/>
          </p:cNvSpPr>
          <p:nvPr>
            <p:ph idx="1"/>
          </p:nvPr>
        </p:nvSpPr>
        <p:spPr>
          <a:xfrm>
            <a:off x="838200" y="365126"/>
            <a:ext cx="10515600" cy="5811837"/>
          </a:xfrm>
        </p:spPr>
        <p:txBody>
          <a:bodyPr/>
          <a:lstStyle/>
          <a:p>
            <a:pPr marL="571500" indent="-571500">
              <a:buAutoNum type="romanLcParenR" startAt="2"/>
            </a:pPr>
            <a:r>
              <a:rPr lang="en-US" dirty="0" smtClean="0">
                <a:latin typeface="Times New Roman" panose="02020603050405020304" pitchFamily="18" charset="0"/>
                <a:cs typeface="Times New Roman" panose="02020603050405020304" pitchFamily="18" charset="0"/>
              </a:rPr>
              <a:t>Seasonal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Multiplicative   </a:t>
            </a:r>
            <a:r>
              <a:rPr lang="en-US" dirty="0">
                <a:latin typeface="Times New Roman" panose="02020603050405020304" pitchFamily="18" charset="0"/>
                <a:cs typeface="Times New Roman" panose="02020603050405020304" pitchFamily="18" charset="0"/>
              </a:rPr>
              <a:t>and   Trend = </a:t>
            </a:r>
            <a:r>
              <a:rPr lang="en-US" dirty="0" smtClean="0">
                <a:latin typeface="Times New Roman" panose="02020603050405020304" pitchFamily="18" charset="0"/>
                <a:cs typeface="Times New Roman" panose="02020603050405020304" pitchFamily="18" charset="0"/>
              </a:rPr>
              <a:t>Additive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273" y="810471"/>
            <a:ext cx="9373908" cy="38434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3004" y="4850208"/>
            <a:ext cx="3666977" cy="1591044"/>
          </a:xfrm>
          <a:prstGeom prst="rect">
            <a:avLst/>
          </a:prstGeom>
        </p:spPr>
      </p:pic>
    </p:spTree>
    <p:extLst>
      <p:ext uri="{BB962C8B-B14F-4D97-AF65-F5344CB8AC3E}">
        <p14:creationId xmlns:p14="http://schemas.microsoft.com/office/powerpoint/2010/main" val="19548318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21729"/>
          </a:xfrm>
        </p:spPr>
        <p:txBody>
          <a:bodyPr>
            <a:normAutofit fontScale="90000"/>
          </a:bodyPr>
          <a:lstStyle/>
          <a:p>
            <a:endParaRPr lang="en-US" dirty="0"/>
          </a:p>
        </p:txBody>
      </p:sp>
      <p:sp>
        <p:nvSpPr>
          <p:cNvPr id="3" name="Content Placeholder 2"/>
          <p:cNvSpPr>
            <a:spLocks noGrp="1"/>
          </p:cNvSpPr>
          <p:nvPr>
            <p:ph idx="1"/>
          </p:nvPr>
        </p:nvSpPr>
        <p:spPr>
          <a:xfrm>
            <a:off x="838200" y="365126"/>
            <a:ext cx="10515600" cy="5811838"/>
          </a:xfrm>
        </p:spPr>
        <p:txBody>
          <a:bodyPr/>
          <a:lstStyle/>
          <a:p>
            <a:pPr marL="571500" indent="-571500">
              <a:buAutoNum type="romanLcParenR" startAt="3"/>
            </a:pPr>
            <a:r>
              <a:rPr lang="en-US" dirty="0" smtClean="0">
                <a:latin typeface="Times New Roman" panose="02020603050405020304" pitchFamily="18" charset="0"/>
                <a:cs typeface="Times New Roman" panose="02020603050405020304" pitchFamily="18" charset="0"/>
              </a:rPr>
              <a:t>Seasonal </a:t>
            </a:r>
            <a:r>
              <a:rPr lang="en-US" dirty="0">
                <a:latin typeface="Times New Roman" panose="02020603050405020304" pitchFamily="18" charset="0"/>
                <a:cs typeface="Times New Roman" panose="02020603050405020304" pitchFamily="18" charset="0"/>
              </a:rPr>
              <a:t>= Multiplicative   and   Trend </a:t>
            </a:r>
            <a:r>
              <a:rPr lang="en-US" dirty="0" smtClean="0">
                <a:latin typeface="Times New Roman" panose="02020603050405020304" pitchFamily="18" charset="0"/>
                <a:cs typeface="Times New Roman" panose="02020603050405020304" pitchFamily="18" charset="0"/>
              </a:rPr>
              <a:t>= Multiplicative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045" y="828312"/>
            <a:ext cx="9373908" cy="42201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921" y="5048476"/>
            <a:ext cx="3794156" cy="1588610"/>
          </a:xfrm>
          <a:prstGeom prst="rect">
            <a:avLst/>
          </a:prstGeom>
        </p:spPr>
      </p:pic>
    </p:spTree>
    <p:extLst>
      <p:ext uri="{BB962C8B-B14F-4D97-AF65-F5344CB8AC3E}">
        <p14:creationId xmlns:p14="http://schemas.microsoft.com/office/powerpoint/2010/main" val="4827224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8081"/>
          </a:xfrm>
        </p:spPr>
        <p:txBody>
          <a:bodyPr>
            <a:normAutofit fontScale="90000"/>
          </a:bodyPr>
          <a:lstStyle/>
          <a:p>
            <a:endParaRPr lang="en-US" dirty="0"/>
          </a:p>
        </p:txBody>
      </p:sp>
      <p:sp>
        <p:nvSpPr>
          <p:cNvPr id="3" name="Content Placeholder 2"/>
          <p:cNvSpPr>
            <a:spLocks noGrp="1"/>
          </p:cNvSpPr>
          <p:nvPr>
            <p:ph idx="1"/>
          </p:nvPr>
        </p:nvSpPr>
        <p:spPr>
          <a:xfrm>
            <a:off x="838200" y="573206"/>
            <a:ext cx="10515600" cy="5603757"/>
          </a:xfrm>
        </p:spPr>
        <p:txBody>
          <a:bodyPr/>
          <a:lstStyle/>
          <a:p>
            <a:pPr marL="457200" indent="-457200">
              <a:buAutoNum type="arabicPeriod" startAt="7"/>
            </a:pPr>
            <a:r>
              <a:rPr lang="en-US" sz="2400" dirty="0" smtClean="0">
                <a:latin typeface="Times New Roman" panose="02020603050405020304" pitchFamily="18" charset="0"/>
                <a:cs typeface="Times New Roman" panose="02020603050405020304" pitchFamily="18" charset="0"/>
              </a:rPr>
              <a:t>Last Sample Technique Method – RNN</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8916" y="2116869"/>
            <a:ext cx="4540418" cy="314154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66" y="1198317"/>
            <a:ext cx="5654085" cy="4978646"/>
          </a:xfrm>
          <a:prstGeom prst="rect">
            <a:avLst/>
          </a:prstGeom>
        </p:spPr>
      </p:pic>
    </p:spTree>
    <p:extLst>
      <p:ext uri="{BB962C8B-B14F-4D97-AF65-F5344CB8AC3E}">
        <p14:creationId xmlns:p14="http://schemas.microsoft.com/office/powerpoint/2010/main" val="17770692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03615"/>
          </a:xfrm>
        </p:spPr>
        <p:txBody>
          <a:bodyPr>
            <a:normAutofit fontScale="90000"/>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06684" y="4607219"/>
            <a:ext cx="3880968" cy="152744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66082"/>
            <a:ext cx="6868484" cy="3543795"/>
          </a:xfrm>
          <a:prstGeom prst="rect">
            <a:avLst/>
          </a:prstGeom>
        </p:spPr>
      </p:pic>
    </p:spTree>
    <p:extLst>
      <p:ext uri="{BB962C8B-B14F-4D97-AF65-F5344CB8AC3E}">
        <p14:creationId xmlns:p14="http://schemas.microsoft.com/office/powerpoint/2010/main" val="3207629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1095185"/>
          </a:xfrm>
        </p:spPr>
        <p:txBody>
          <a:bodyPr/>
          <a:lstStyle/>
          <a:p>
            <a:r>
              <a:rPr lang="en-US" dirty="0" smtClean="0">
                <a:latin typeface="Times New Roman" panose="02020603050405020304" pitchFamily="18" charset="0"/>
                <a:cs typeface="Times New Roman" panose="02020603050405020304" pitchFamily="18" charset="0"/>
              </a:rPr>
              <a:t>Time Plot</a:t>
            </a:r>
            <a:endParaRPr lang="en-US" dirty="0">
              <a:latin typeface="Times New Roman" panose="02020603050405020304" pitchFamily="18" charset="0"/>
              <a:cs typeface="Times New Roman" panose="02020603050405020304" pitchFamily="18" charset="0"/>
            </a:endParaRPr>
          </a:p>
        </p:txBody>
      </p:sp>
      <p:sp>
        <p:nvSpPr>
          <p:cNvPr id="4" name="object 6"/>
          <p:cNvSpPr>
            <a:spLocks noGrp="1"/>
          </p:cNvSpPr>
          <p:nvPr>
            <p:ph idx="1"/>
          </p:nvPr>
        </p:nvSpPr>
        <p:spPr>
          <a:xfrm>
            <a:off x="1120775" y="1460500"/>
            <a:ext cx="10233025" cy="4716463"/>
          </a:xfrm>
          <a:prstGeom prst="rect">
            <a:avLst/>
          </a:prstGeom>
          <a:blipFill>
            <a:blip r:embed="rId2" cstate="print"/>
            <a:stretch>
              <a:fillRect/>
            </a:stretch>
          </a:blipFill>
        </p:spPr>
        <p:txBody>
          <a:bodyPr wrap="square" lIns="0" tIns="0" rIns="0" bIns="0" rtlCol="0"/>
          <a:lstStyle/>
          <a:p>
            <a:endParaRPr lang="en-US"/>
          </a:p>
        </p:txBody>
      </p:sp>
    </p:spTree>
    <p:extLst>
      <p:ext uri="{BB962C8B-B14F-4D97-AF65-F5344CB8AC3E}">
        <p14:creationId xmlns:p14="http://schemas.microsoft.com/office/powerpoint/2010/main" val="29521124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76320"/>
          </a:xfrm>
        </p:spPr>
        <p:txBody>
          <a:bodyPr>
            <a:normAutofit fontScale="90000"/>
          </a:bodyPr>
          <a:lstStyle/>
          <a:p>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611" y="1651379"/>
            <a:ext cx="9955209" cy="4464760"/>
          </a:xfrm>
        </p:spPr>
      </p:pic>
    </p:spTree>
    <p:extLst>
      <p:ext uri="{BB962C8B-B14F-4D97-AF65-F5344CB8AC3E}">
        <p14:creationId xmlns:p14="http://schemas.microsoft.com/office/powerpoint/2010/main" val="511754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Comparing Model Performance</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2699"/>
            <a:ext cx="10685393" cy="3753134"/>
          </a:xfrm>
        </p:spPr>
      </p:pic>
    </p:spTree>
    <p:extLst>
      <p:ext uri="{BB962C8B-B14F-4D97-AF65-F5344CB8AC3E}">
        <p14:creationId xmlns:p14="http://schemas.microsoft.com/office/powerpoint/2010/main" val="25117818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Times New Roman" panose="02020603050405020304" pitchFamily="18" charset="0"/>
                <a:cs typeface="Times New Roman" panose="02020603050405020304" pitchFamily="18" charset="0"/>
              </a:rPr>
              <a:t>Final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 Final Model selected for the deployment is ARIMA(3,1,4) which will be trained on full original non-stationary dataset</a:t>
            </a:r>
          </a:p>
          <a:p>
            <a:pPr algn="just"/>
            <a:r>
              <a:rPr lang="en-US" sz="2400" dirty="0" smtClean="0">
                <a:latin typeface="Times New Roman" panose="02020603050405020304" pitchFamily="18" charset="0"/>
                <a:cs typeface="Times New Roman" panose="02020603050405020304" pitchFamily="18" charset="0"/>
              </a:rPr>
              <a:t>Reasons to choose this model:</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Least MAPE and MAE values</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Forecasted </a:t>
            </a:r>
            <a:r>
              <a:rPr lang="en-US" sz="2400" dirty="0">
                <a:latin typeface="Times New Roman" panose="02020603050405020304" pitchFamily="18" charset="0"/>
                <a:cs typeface="Times New Roman" panose="02020603050405020304" pitchFamily="18" charset="0"/>
              </a:rPr>
              <a:t>values vs Actual values graphs capturing more information when compared to other </a:t>
            </a:r>
            <a:r>
              <a:rPr lang="en-US" sz="2400" dirty="0" smtClean="0">
                <a:latin typeface="Times New Roman" panose="02020603050405020304" pitchFamily="18" charset="0"/>
                <a:cs typeface="Times New Roman" panose="02020603050405020304" pitchFamily="18" charset="0"/>
              </a:rPr>
              <a:t>models.</a:t>
            </a:r>
          </a:p>
          <a:p>
            <a:pPr algn="just"/>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Now we will train this model using full original dataset and make forecast for future years.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3563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6"/>
            <a:ext cx="10233800" cy="822230"/>
          </a:xfrm>
        </p:spPr>
        <p:txBody>
          <a:bodyPr>
            <a:normAutofit/>
          </a:bodyPr>
          <a:lstStyle/>
          <a:p>
            <a:r>
              <a:rPr lang="en-US" sz="4000" dirty="0" smtClean="0">
                <a:latin typeface="Times New Roman" panose="02020603050405020304" pitchFamily="18" charset="0"/>
                <a:cs typeface="Times New Roman" panose="02020603050405020304" pitchFamily="18" charset="0"/>
              </a:rPr>
              <a:t>Model training on full original dataset</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3830" y="1187356"/>
            <a:ext cx="4152122" cy="5442506"/>
          </a:xfrm>
        </p:spPr>
      </p:pic>
    </p:spTree>
    <p:extLst>
      <p:ext uri="{BB962C8B-B14F-4D97-AF65-F5344CB8AC3E}">
        <p14:creationId xmlns:p14="http://schemas.microsoft.com/office/powerpoint/2010/main" val="36126434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412797"/>
          </a:xfrm>
        </p:spPr>
        <p:txBody>
          <a:bodyPr>
            <a:normAutofit fontScale="90000"/>
          </a:bodyPr>
          <a:lstStyle/>
          <a:p>
            <a:endParaRPr lang="en-US" dirty="0"/>
          </a:p>
        </p:txBody>
      </p:sp>
      <p:sp>
        <p:nvSpPr>
          <p:cNvPr id="5" name="Content Placeholder 4"/>
          <p:cNvSpPr>
            <a:spLocks noGrp="1"/>
          </p:cNvSpPr>
          <p:nvPr>
            <p:ph idx="1"/>
          </p:nvPr>
        </p:nvSpPr>
        <p:spPr>
          <a:xfrm>
            <a:off x="1120000" y="777922"/>
            <a:ext cx="10233800" cy="5399041"/>
          </a:xfrm>
        </p:spPr>
        <p:txBody>
          <a:bodyPr/>
          <a:lstStyle/>
          <a:p>
            <a:r>
              <a:rPr lang="en-US" dirty="0" smtClean="0"/>
              <a:t> It looks like this model captures a good amount of information and we can say that model is trained well.</a:t>
            </a:r>
          </a:p>
          <a:p>
            <a:pPr marL="0" indent="0">
              <a:buNone/>
            </a:pP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000" y="1715985"/>
            <a:ext cx="10186533" cy="4460977"/>
          </a:xfrm>
          <a:prstGeom prst="rect">
            <a:avLst/>
          </a:prstGeom>
        </p:spPr>
      </p:pic>
    </p:spTree>
    <p:extLst>
      <p:ext uri="{BB962C8B-B14F-4D97-AF65-F5344CB8AC3E}">
        <p14:creationId xmlns:p14="http://schemas.microsoft.com/office/powerpoint/2010/main" val="28763170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01" y="365126"/>
            <a:ext cx="10753299" cy="508332"/>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Forecasting for next 5 years</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027888"/>
            <a:ext cx="9261632" cy="411731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720" y="2423061"/>
            <a:ext cx="2499280" cy="2722145"/>
          </a:xfrm>
          <a:prstGeom prst="rect">
            <a:avLst/>
          </a:prstGeom>
        </p:spPr>
      </p:pic>
    </p:spTree>
    <p:extLst>
      <p:ext uri="{BB962C8B-B14F-4D97-AF65-F5344CB8AC3E}">
        <p14:creationId xmlns:p14="http://schemas.microsoft.com/office/powerpoint/2010/main" val="413222314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06" y="365125"/>
            <a:ext cx="10780594" cy="685753"/>
          </a:xfrm>
        </p:spPr>
        <p:txBody>
          <a:bodyPr>
            <a:normAutofit/>
          </a:bodyPr>
          <a:lstStyle/>
          <a:p>
            <a:r>
              <a:rPr lang="en-US" sz="4000" dirty="0" smtClean="0">
                <a:latin typeface="Times New Roman" panose="02020603050405020304" pitchFamily="18" charset="0"/>
                <a:cs typeface="Times New Roman" panose="02020603050405020304" pitchFamily="18" charset="0"/>
              </a:rPr>
              <a:t>Forecasting for next 10 years</a:t>
            </a:r>
            <a:endParaRPr lang="en-US"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4874" y="1050878"/>
            <a:ext cx="2367125" cy="41915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0878"/>
            <a:ext cx="9402487" cy="4191585"/>
          </a:xfrm>
          <a:prstGeom prst="rect">
            <a:avLst/>
          </a:prstGeom>
        </p:spPr>
      </p:pic>
    </p:spTree>
    <p:extLst>
      <p:ext uri="{BB962C8B-B14F-4D97-AF65-F5344CB8AC3E}">
        <p14:creationId xmlns:p14="http://schemas.microsoft.com/office/powerpoint/2010/main" val="42458447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Deployment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2367325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4559"/>
          </a:xfrm>
        </p:spPr>
        <p:txBody>
          <a:bodyPr>
            <a:normAutofit fontScale="90000"/>
          </a:bodyPr>
          <a:lstStyle/>
          <a:p>
            <a:endParaRPr lang="en-US"/>
          </a:p>
        </p:txBody>
      </p:sp>
      <p:sp>
        <p:nvSpPr>
          <p:cNvPr id="3" name="Content Placeholder 2"/>
          <p:cNvSpPr>
            <a:spLocks noGrp="1"/>
          </p:cNvSpPr>
          <p:nvPr>
            <p:ph idx="1"/>
          </p:nvPr>
        </p:nvSpPr>
        <p:spPr>
          <a:xfrm>
            <a:off x="838200" y="709684"/>
            <a:ext cx="10515600" cy="5467279"/>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Deployed the final model using </a:t>
            </a:r>
            <a:r>
              <a:rPr lang="en-US" dirty="0" err="1">
                <a:latin typeface="Times New Roman" panose="02020603050405020304" pitchFamily="18" charset="0"/>
                <a:cs typeface="Times New Roman" panose="02020603050405020304" pitchFamily="18" charset="0"/>
              </a:rPr>
              <a:t>S</a:t>
            </a:r>
            <a:r>
              <a:rPr lang="en-US" dirty="0" err="1" smtClean="0">
                <a:latin typeface="Times New Roman" panose="02020603050405020304" pitchFamily="18" charset="0"/>
                <a:cs typeface="Times New Roman" panose="02020603050405020304" pitchFamily="18" charset="0"/>
              </a:rPr>
              <a:t>treamlit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Steps to run python application:</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Open Anaconda Prompt in the project directory </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Then run command : “ </a:t>
            </a:r>
            <a:r>
              <a:rPr lang="en-US" dirty="0" err="1" smtClean="0">
                <a:latin typeface="Times New Roman" panose="02020603050405020304" pitchFamily="18" charset="0"/>
                <a:cs typeface="Times New Roman" panose="02020603050405020304" pitchFamily="18" charset="0"/>
              </a:rPr>
              <a:t>streamlit</a:t>
            </a:r>
            <a:r>
              <a:rPr lang="en-US" dirty="0" smtClean="0">
                <a:latin typeface="Times New Roman" panose="02020603050405020304" pitchFamily="18" charset="0"/>
                <a:cs typeface="Times New Roman" panose="02020603050405020304" pitchFamily="18" charset="0"/>
              </a:rPr>
              <a:t> run TS.py “</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After opening of browser upload the dataset and choose number of years you want to forecast</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Forecasted results and graph will be displayed</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1423" y="4482821"/>
            <a:ext cx="3242377" cy="1694142"/>
          </a:xfrm>
          <a:prstGeom prst="rect">
            <a:avLst/>
          </a:prstGeom>
        </p:spPr>
      </p:pic>
    </p:spTree>
    <p:extLst>
      <p:ext uri="{BB962C8B-B14F-4D97-AF65-F5344CB8AC3E}">
        <p14:creationId xmlns:p14="http://schemas.microsoft.com/office/powerpoint/2010/main" val="21902487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627098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256520" cy="818866"/>
          </a:xfrm>
        </p:spPr>
        <p:txBody>
          <a:bodyPr>
            <a:normAutofit fontScale="90000"/>
          </a:bodyPr>
          <a:lstStyle/>
          <a:p>
            <a:r>
              <a:rPr lang="en-US" dirty="0" smtClean="0">
                <a:latin typeface="Times New Roman" panose="02020603050405020304" pitchFamily="18" charset="0"/>
                <a:cs typeface="Times New Roman" panose="02020603050405020304" pitchFamily="18" charset="0"/>
              </a:rPr>
              <a:t>Transforming to Normal Distribution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000" y="1105470"/>
            <a:ext cx="10233800" cy="5071493"/>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Transforming techniques used: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logarithmic transformation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Reciprocal transformation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Square-root transformation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Exponential transformation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Box – cox transformation</a:t>
            </a:r>
          </a:p>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Even after transformations data is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Not normal so we moved ahead </a:t>
            </a:r>
          </a:p>
          <a:p>
            <a:pPr marL="0" indent="0">
              <a:buNone/>
            </a:pPr>
            <a:r>
              <a:rPr lang="en-US" dirty="0" smtClean="0">
                <a:latin typeface="Times New Roman" panose="02020603050405020304" pitchFamily="18" charset="0"/>
                <a:cs typeface="Times New Roman" panose="02020603050405020304" pitchFamily="18" charset="0"/>
              </a:rPr>
              <a:t>  Without transformation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object 9"/>
          <p:cNvSpPr/>
          <p:nvPr/>
        </p:nvSpPr>
        <p:spPr>
          <a:xfrm>
            <a:off x="6575920" y="1105471"/>
            <a:ext cx="4547005" cy="2770494"/>
          </a:xfrm>
          <a:prstGeom prst="rect">
            <a:avLst/>
          </a:prstGeom>
          <a:blipFill>
            <a:blip r:embed="rId2" cstate="print"/>
            <a:stretch>
              <a:fillRect/>
            </a:stretch>
          </a:blipFill>
        </p:spPr>
        <p:txBody>
          <a:bodyPr wrap="square" lIns="0" tIns="0" rIns="0" bIns="0" rtlCol="0"/>
          <a:lstStyle/>
          <a:p>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314" y="3875965"/>
            <a:ext cx="3696216" cy="2753109"/>
          </a:xfrm>
          <a:prstGeom prst="rect">
            <a:avLst/>
          </a:prstGeom>
        </p:spPr>
      </p:pic>
    </p:spTree>
    <p:extLst>
      <p:ext uri="{BB962C8B-B14F-4D97-AF65-F5344CB8AC3E}">
        <p14:creationId xmlns:p14="http://schemas.microsoft.com/office/powerpoint/2010/main" val="24458329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124083" y="2967335"/>
            <a:ext cx="3943837" cy="923330"/>
          </a:xfrm>
          <a:prstGeom prst="rect">
            <a:avLst/>
          </a:prstGeom>
          <a:scene3d>
            <a:camera prst="isometricOffAxis1Right"/>
            <a:lightRig rig="threePt" dir="t"/>
          </a:scene3d>
        </p:spPr>
        <p:style>
          <a:lnRef idx="0">
            <a:schemeClr val="accent6"/>
          </a:lnRef>
          <a:fillRef idx="3">
            <a:schemeClr val="accent6"/>
          </a:fillRef>
          <a:effectRef idx="3">
            <a:schemeClr val="accent6"/>
          </a:effectRef>
          <a:fontRef idx="minor">
            <a:schemeClr val="lt1"/>
          </a:fontRef>
        </p:style>
        <p:txBody>
          <a:bodyPr wrap="none" lIns="91440" tIns="45720" rIns="91440" bIns="45720">
            <a:spAutoFit/>
          </a:bodyPr>
          <a:lstStyle/>
          <a:p>
            <a:pPr algn="ctr"/>
            <a:r>
              <a:rPr lang="en-US" sz="5400" b="1" cap="none" spc="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9276168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000" y="365125"/>
            <a:ext cx="10233800" cy="767639"/>
          </a:xfrm>
        </p:spPr>
        <p:txBody>
          <a:bodyPr>
            <a:normAutofit fontScale="90000"/>
          </a:bodyPr>
          <a:lstStyle/>
          <a:p>
            <a:r>
              <a:rPr lang="en-US" dirty="0" smtClean="0">
                <a:latin typeface="Times New Roman" panose="02020603050405020304" pitchFamily="18" charset="0"/>
                <a:cs typeface="Times New Roman" panose="02020603050405020304" pitchFamily="18" charset="0"/>
              </a:rPr>
              <a:t>Stationarity Check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000" y="1132764"/>
            <a:ext cx="10233800" cy="5044199"/>
          </a:xfrm>
        </p:spPr>
        <p:txBody>
          <a:bodyPr/>
          <a:lstStyle/>
          <a:p>
            <a:r>
              <a:rPr lang="en-US" sz="2400" dirty="0" smtClean="0">
                <a:latin typeface="Times New Roman" panose="02020603050405020304" pitchFamily="18" charset="0"/>
                <a:cs typeface="Times New Roman" panose="02020603050405020304" pitchFamily="18" charset="0"/>
              </a:rPr>
              <a:t>Test stationary using Augmented Dickey Fuller’s Test.</a:t>
            </a:r>
          </a:p>
          <a:p>
            <a:r>
              <a:rPr lang="en-US" sz="2400" dirty="0">
                <a:latin typeface="Times New Roman" panose="02020603050405020304" pitchFamily="18" charset="0"/>
                <a:cs typeface="Times New Roman" panose="02020603050405020304" pitchFamily="18" charset="0"/>
              </a:rPr>
              <a:t>The emissions mean and the variation in standard deviation (black line) clearly vary with time. This shows that the series has a trend. So, it is not a stationary. Also, the Test Statistic is greater than the critical values with 90%, 95% and 99% confidence levels. Hence, no evidence to accept the null hypothesis. Therefore the series is non stationary</a:t>
            </a:r>
            <a:r>
              <a:rPr lang="en-US" sz="2400" dirty="0"/>
              <a:t>. </a:t>
            </a:r>
            <a:endParaRPr lang="en-US" sz="2400" dirty="0" smtClean="0"/>
          </a:p>
          <a:p>
            <a:pPr marL="0" indent="0">
              <a:buNone/>
            </a:pPr>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852" y="3478986"/>
            <a:ext cx="4330282" cy="30855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423" y="3754081"/>
            <a:ext cx="5435316" cy="2535398"/>
          </a:xfrm>
          <a:prstGeom prst="rect">
            <a:avLst/>
          </a:prstGeom>
        </p:spPr>
      </p:pic>
    </p:spTree>
    <p:extLst>
      <p:ext uri="{BB962C8B-B14F-4D97-AF65-F5344CB8AC3E}">
        <p14:creationId xmlns:p14="http://schemas.microsoft.com/office/powerpoint/2010/main" val="357752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7765"/>
          </a:xfrm>
        </p:spPr>
        <p:txBody>
          <a:bodyPr>
            <a:normAutofit/>
          </a:bodyPr>
          <a:lstStyle/>
          <a:p>
            <a:r>
              <a:rPr lang="en-US" sz="3200" dirty="0" smtClean="0">
                <a:latin typeface="Times New Roman" panose="02020603050405020304" pitchFamily="18" charset="0"/>
                <a:cs typeface="Times New Roman" panose="02020603050405020304" pitchFamily="18" charset="0"/>
              </a:rPr>
              <a:t>Transforming</a:t>
            </a:r>
            <a:r>
              <a:rPr lang="en-US" sz="3600" dirty="0" smtClean="0">
                <a:latin typeface="Times New Roman" panose="02020603050405020304" pitchFamily="18" charset="0"/>
                <a:cs typeface="Times New Roman" panose="02020603050405020304" pitchFamily="18" charset="0"/>
              </a:rPr>
              <a:t> the dataset to stationary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2890"/>
            <a:ext cx="10515600" cy="4894073"/>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most common techniques used to estimate or model trend and then remove it from the time series are: </a:t>
            </a:r>
          </a:p>
          <a:p>
            <a:pPr marL="0" indent="0" algn="just">
              <a:buNone/>
            </a:pPr>
            <a:r>
              <a:rPr lang="en-US" sz="2000" dirty="0" smtClean="0">
                <a:latin typeface="Times New Roman" panose="02020603050405020304" pitchFamily="18" charset="0"/>
                <a:cs typeface="Times New Roman" panose="02020603050405020304" pitchFamily="18" charset="0"/>
              </a:rPr>
              <a:t> Aggregation – taking average for a time period like monthly/weekly average</a:t>
            </a:r>
          </a:p>
          <a:p>
            <a:pPr marL="0" indent="0" algn="just">
              <a:buNone/>
            </a:pPr>
            <a:r>
              <a:rPr lang="en-US" sz="2000" dirty="0" smtClean="0">
                <a:latin typeface="Times New Roman" panose="02020603050405020304" pitchFamily="18" charset="0"/>
                <a:cs typeface="Times New Roman" panose="02020603050405020304" pitchFamily="18" charset="0"/>
              </a:rPr>
              <a:t>Smoothing – taking rolling averages</a:t>
            </a:r>
          </a:p>
          <a:p>
            <a:pPr marL="0" indent="0" algn="just">
              <a:buNone/>
            </a:pPr>
            <a:r>
              <a:rPr lang="en-US" sz="2000" dirty="0" smtClean="0">
                <a:latin typeface="Times New Roman" panose="02020603050405020304" pitchFamily="18" charset="0"/>
                <a:cs typeface="Times New Roman" panose="02020603050405020304" pitchFamily="18" charset="0"/>
              </a:rPr>
              <a:t>Polynomial Fitting – fit a regression model</a:t>
            </a:r>
          </a:p>
          <a:p>
            <a:pPr algn="just"/>
            <a:r>
              <a:rPr lang="en-US" sz="2000" dirty="0" smtClean="0">
                <a:latin typeface="Times New Roman" panose="02020603050405020304" pitchFamily="18" charset="0"/>
                <a:cs typeface="Times New Roman" panose="02020603050405020304" pitchFamily="18" charset="0"/>
              </a:rPr>
              <a:t>We have used smoothing method here. Smoothing refers to taking rolling estimates, i.e. considering the past few instances.</a:t>
            </a:r>
          </a:p>
          <a:p>
            <a:pPr algn="just"/>
            <a:r>
              <a:rPr lang="en-US" sz="2000" dirty="0" smtClean="0">
                <a:latin typeface="Times New Roman" panose="02020603050405020304" pitchFamily="18" charset="0"/>
                <a:cs typeface="Times New Roman" panose="02020603050405020304" pitchFamily="18" charset="0"/>
              </a:rPr>
              <a:t>Two ways of smoothing used here are: 1. Moving Average 2. Eliminating trend &amp; seasonality</a:t>
            </a:r>
          </a:p>
          <a:p>
            <a:pPr algn="just"/>
            <a:r>
              <a:rPr lang="en-US" sz="2000" dirty="0" smtClean="0">
                <a:latin typeface="Times New Roman" panose="02020603050405020304" pitchFamily="18" charset="0"/>
                <a:cs typeface="Times New Roman" panose="02020603050405020304" pitchFamily="18" charset="0"/>
              </a:rPr>
              <a:t>Eliminating trend &amp; seasonality further contains two methods: Differencing &amp; Decomposing.</a:t>
            </a:r>
          </a:p>
          <a:p>
            <a:pPr algn="just"/>
            <a:r>
              <a:rPr lang="en-US" sz="2000" dirty="0" smtClean="0">
                <a:latin typeface="Times New Roman" panose="02020603050405020304" pitchFamily="18" charset="0"/>
                <a:cs typeface="Times New Roman" panose="02020603050405020304" pitchFamily="18" charset="0"/>
              </a:rPr>
              <a:t>We will use other smoothing techniques like Single Exponential smoothing, Double exponential smoothing using Holt-winter Function.</a:t>
            </a:r>
          </a:p>
          <a:p>
            <a:pPr algn="just"/>
            <a:r>
              <a:rPr lang="en-US" sz="2000" dirty="0" smtClean="0">
                <a:latin typeface="Times New Roman" panose="02020603050405020304" pitchFamily="18" charset="0"/>
                <a:cs typeface="Times New Roman" panose="02020603050405020304" pitchFamily="18" charset="0"/>
              </a:rPr>
              <a:t>Lets see how different techniques gives required results:</a:t>
            </a:r>
          </a:p>
        </p:txBody>
      </p:sp>
    </p:spTree>
    <p:extLst>
      <p:ext uri="{BB962C8B-B14F-4D97-AF65-F5344CB8AC3E}">
        <p14:creationId xmlns:p14="http://schemas.microsoft.com/office/powerpoint/2010/main" val="2613636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6445"/>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1. </a:t>
            </a:r>
            <a:r>
              <a:rPr lang="en-US" sz="3600" dirty="0" smtClean="0">
                <a:latin typeface="Times New Roman" panose="02020603050405020304" pitchFamily="18" charset="0"/>
                <a:cs typeface="Times New Roman" panose="02020603050405020304" pitchFamily="18" charset="0"/>
              </a:rPr>
              <a:t>Moving</a:t>
            </a:r>
            <a:r>
              <a:rPr lang="en-US" sz="4000" dirty="0" smtClean="0">
                <a:latin typeface="Times New Roman" panose="02020603050405020304" pitchFamily="18" charset="0"/>
                <a:cs typeface="Times New Roman" panose="02020603050405020304" pitchFamily="18" charset="0"/>
              </a:rPr>
              <a:t> Average</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791570"/>
            <a:ext cx="10515600" cy="5882185"/>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In this technique, we take average of ‘k’ consecutive values depending on the frequency of time series. Here, we will take the average over the past 12 year.</a:t>
            </a:r>
          </a:p>
          <a:p>
            <a:pPr algn="just"/>
            <a:r>
              <a:rPr lang="en-US" sz="2000" dirty="0" smtClean="0">
                <a:latin typeface="Times New Roman" panose="02020603050405020304" pitchFamily="18" charset="0"/>
                <a:cs typeface="Times New Roman" panose="02020603050405020304" pitchFamily="18" charset="0"/>
              </a:rPr>
              <a:t>The rolling mean values appear to be highly varying. The Test Statistic is smaller than the 10% 5%, and 1% of critical values. So, we can say with 99% confidence level that the dataset is a stationary series.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319150"/>
            <a:ext cx="3829584" cy="26768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1373" y="2234471"/>
            <a:ext cx="3772426" cy="262926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8339" y="5021170"/>
            <a:ext cx="3915321" cy="1590897"/>
          </a:xfrm>
          <a:prstGeom prst="rect">
            <a:avLst/>
          </a:prstGeom>
        </p:spPr>
      </p:pic>
    </p:spTree>
    <p:extLst>
      <p:ext uri="{BB962C8B-B14F-4D97-AF65-F5344CB8AC3E}">
        <p14:creationId xmlns:p14="http://schemas.microsoft.com/office/powerpoint/2010/main" val="8771554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639</TotalTime>
  <Words>1339</Words>
  <Application>Microsoft Office PowerPoint</Application>
  <PresentationFormat>Widescreen</PresentationFormat>
  <Paragraphs>153</Paragraphs>
  <Slides>60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Corbel</vt:lpstr>
      <vt:lpstr>Times New Roman</vt:lpstr>
      <vt:lpstr>Wingdings</vt:lpstr>
      <vt:lpstr>Depth</vt:lpstr>
      <vt:lpstr>PowerPoint Presentation</vt:lpstr>
      <vt:lpstr>BUSINESS OBJECTIVE</vt:lpstr>
      <vt:lpstr>PROJECT ARCHITECTURE/FLOW</vt:lpstr>
      <vt:lpstr>EXPLORATORY DATA ANALYSIS</vt:lpstr>
      <vt:lpstr>Time Plot</vt:lpstr>
      <vt:lpstr>Transforming to Normal Distribution</vt:lpstr>
      <vt:lpstr>Stationarity Check</vt:lpstr>
      <vt:lpstr>Transforming the dataset to stationary</vt:lpstr>
      <vt:lpstr>1. Moving Average</vt:lpstr>
      <vt:lpstr>2. Eliminating Trend &amp; seasonality : Differencing</vt:lpstr>
      <vt:lpstr>PowerPoint Presentation</vt:lpstr>
      <vt:lpstr>3. Eliminating Trend &amp; seasonality : Decomposing</vt:lpstr>
      <vt:lpstr>PowerPoint Presentation</vt:lpstr>
      <vt:lpstr>MODEL BUILDING</vt:lpstr>
      <vt:lpstr>Model Building</vt:lpstr>
      <vt:lpstr>Model Building on Stationary data</vt:lpstr>
      <vt:lpstr>Plot the ACF and PACF charts</vt:lpstr>
      <vt:lpstr>PowerPoint Presentation</vt:lpstr>
      <vt:lpstr>DATA PARTITIONING</vt:lpstr>
      <vt:lpstr>PowerPoint Presentation</vt:lpstr>
      <vt:lpstr>Hyper-parameter Tuning using Grid Search</vt:lpstr>
      <vt:lpstr>1. Model on Stationary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Comparing models build on stationary data</vt:lpstr>
      <vt:lpstr>Model Building on Non - Stationary data</vt:lpstr>
      <vt:lpstr>Data Partitioning</vt:lpstr>
      <vt:lpstr>ACF &amp; PACF Plots</vt:lpstr>
      <vt:lpstr>Hyper-parameter Tuning using Grid Search</vt:lpstr>
      <vt:lpstr>2. Models on Non-Stationary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Comparing Model Performance</vt:lpstr>
      <vt:lpstr>Final Model</vt:lpstr>
      <vt:lpstr>Model training on full original dataset</vt:lpstr>
      <vt:lpstr>PowerPoint Presentation</vt:lpstr>
      <vt:lpstr>Forecasting for next 5 years</vt:lpstr>
      <vt:lpstr>Forecasting for next 10 years</vt:lpstr>
      <vt:lpstr>Model Deployment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48</cp:revision>
  <dcterms:created xsi:type="dcterms:W3CDTF">2021-07-25T06:44:45Z</dcterms:created>
  <dcterms:modified xsi:type="dcterms:W3CDTF">2021-07-26T13:56:07Z</dcterms:modified>
</cp:coreProperties>
</file>