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68" r:id="rId5"/>
    <p:sldId id="269" r:id="rId6"/>
    <p:sldId id="270" r:id="rId7"/>
    <p:sldId id="258" r:id="rId8"/>
    <p:sldId id="259" r:id="rId9"/>
    <p:sldId id="260" r:id="rId10"/>
    <p:sldId id="261" r:id="rId11"/>
    <p:sldId id="273" r:id="rId12"/>
    <p:sldId id="262" r:id="rId13"/>
    <p:sldId id="263" r:id="rId14"/>
    <p:sldId id="264" r:id="rId15"/>
    <p:sldId id="265" r:id="rId16"/>
    <p:sldId id="266" r:id="rId17"/>
    <p:sldId id="267" r:id="rId18"/>
    <p:sldId id="27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10)"/>
          <p:cNvPicPr>
            <a:picLocks noChangeAspect="1"/>
          </p:cNvPicPr>
          <p:nvPr>
            <p:ph sz="half" idx="1"/>
          </p:nvPr>
        </p:nvPicPr>
        <p:blipFill>
          <a:blip r:embed="rId1"/>
          <a:stretch>
            <a:fillRect/>
          </a:stretch>
        </p:blipFill>
        <p:spPr>
          <a:xfrm>
            <a:off x="165100" y="118110"/>
            <a:ext cx="5181600" cy="291465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7" name="Content Placeholder 6" descr="Screenshot (11)"/>
          <p:cNvPicPr>
            <a:picLocks noChangeAspect="1"/>
          </p:cNvPicPr>
          <p:nvPr>
            <p:ph sz="half" idx="2"/>
          </p:nvPr>
        </p:nvPicPr>
        <p:blipFill>
          <a:blip r:embed="rId2"/>
          <a:stretch>
            <a:fillRect/>
          </a:stretch>
        </p:blipFill>
        <p:spPr>
          <a:xfrm>
            <a:off x="4577715" y="2051685"/>
            <a:ext cx="7250430" cy="4078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Screenshot (13)"/>
          <p:cNvPicPr>
            <a:picLocks noChangeAspect="1"/>
          </p:cNvPicPr>
          <p:nvPr>
            <p:ph sz="half" idx="1"/>
          </p:nvPr>
        </p:nvPicPr>
        <p:blipFill>
          <a:blip r:embed="rId1"/>
          <a:stretch>
            <a:fillRect/>
          </a:stretch>
        </p:blipFill>
        <p:spPr>
          <a:xfrm>
            <a:off x="100965" y="107950"/>
            <a:ext cx="7556500" cy="425069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13" name="Content Placeholder 12" descr="Screenshot (14)"/>
          <p:cNvPicPr>
            <a:picLocks noChangeAspect="1"/>
          </p:cNvPicPr>
          <p:nvPr>
            <p:ph sz="half" idx="2"/>
          </p:nvPr>
        </p:nvPicPr>
        <p:blipFill>
          <a:blip r:embed="rId2"/>
          <a:stretch>
            <a:fillRect/>
          </a:stretch>
        </p:blipFill>
        <p:spPr>
          <a:xfrm>
            <a:off x="5658485" y="3144520"/>
            <a:ext cx="6358255" cy="3576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Screenshot (15)"/>
          <p:cNvPicPr>
            <a:picLocks noChangeAspect="1"/>
          </p:cNvPicPr>
          <p:nvPr>
            <p:ph sz="half" idx="1"/>
          </p:nvPr>
        </p:nvPicPr>
        <p:blipFill>
          <a:blip r:embed="rId1"/>
          <a:stretch>
            <a:fillRect/>
          </a:stretch>
        </p:blipFill>
        <p:spPr>
          <a:xfrm>
            <a:off x="107315" y="118110"/>
            <a:ext cx="7743190" cy="435610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10" name="Content Placeholder 9" descr="Screenshot (16)"/>
          <p:cNvPicPr>
            <a:picLocks noChangeAspect="1"/>
          </p:cNvPicPr>
          <p:nvPr>
            <p:ph sz="half" idx="2"/>
          </p:nvPr>
        </p:nvPicPr>
        <p:blipFill>
          <a:blip r:embed="rId2"/>
          <a:stretch>
            <a:fillRect/>
          </a:stretch>
        </p:blipFill>
        <p:spPr>
          <a:xfrm>
            <a:off x="5605780" y="3113405"/>
            <a:ext cx="6527800" cy="3672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8" name="Content Placeholder 7" descr="Screenshot (18)"/>
          <p:cNvPicPr>
            <a:picLocks noChangeAspect="1"/>
          </p:cNvPicPr>
          <p:nvPr>
            <p:ph sz="half" idx="1"/>
          </p:nvPr>
        </p:nvPicPr>
        <p:blipFill>
          <a:blip r:embed="rId1"/>
          <a:stretch>
            <a:fillRect/>
          </a:stretch>
        </p:blipFill>
        <p:spPr>
          <a:xfrm>
            <a:off x="154305" y="161290"/>
            <a:ext cx="6395720" cy="3597910"/>
          </a:xfrm>
          <a:prstGeom prst="rect">
            <a:avLst/>
          </a:prstGeom>
        </p:spPr>
      </p:pic>
      <p:pic>
        <p:nvPicPr>
          <p:cNvPr id="10" name="Content Placeholder 9" descr="Screenshot (12)"/>
          <p:cNvPicPr>
            <a:picLocks noChangeAspect="1"/>
          </p:cNvPicPr>
          <p:nvPr>
            <p:ph sz="half" idx="2"/>
          </p:nvPr>
        </p:nvPicPr>
        <p:blipFill>
          <a:blip r:embed="rId2"/>
          <a:stretch>
            <a:fillRect/>
          </a:stretch>
        </p:blipFill>
        <p:spPr>
          <a:xfrm>
            <a:off x="5325745" y="2500630"/>
            <a:ext cx="6624320" cy="37268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8" name="Rectangles 7"/>
          <p:cNvSpPr/>
          <p:nvPr/>
        </p:nvSpPr>
        <p:spPr>
          <a:xfrm>
            <a:off x="1320165" y="51435"/>
            <a:ext cx="4806950" cy="1014730"/>
          </a:xfrm>
          <a:prstGeom prst="rect">
            <a:avLst/>
          </a:prstGeom>
          <a:noFill/>
          <a:ln>
            <a:noFill/>
          </a:ln>
        </p:spPr>
        <p:txBody>
          <a:bodyPr wrap="none" rtlCol="0" anchor="t">
            <a:spAutoFit/>
          </a:bodyPr>
          <a:p>
            <a:pPr algn="l"/>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Future Goals...</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Text Box 1"/>
          <p:cNvSpPr txBox="1"/>
          <p:nvPr/>
        </p:nvSpPr>
        <p:spPr>
          <a:xfrm>
            <a:off x="522605" y="1494155"/>
            <a:ext cx="11091545" cy="5262245"/>
          </a:xfrm>
          <a:prstGeom prst="rect">
            <a:avLst/>
          </a:prstGeom>
          <a:noFill/>
        </p:spPr>
        <p:txBody>
          <a:bodyPr wrap="square" rtlCol="0">
            <a:spAutoFit/>
          </a:bodyPr>
          <a:p>
            <a:r>
              <a:rPr lang="en-US" sz="2400">
                <a:latin typeface="Baskerville Old Face" panose="02020602080505020303" charset="0"/>
                <a:cs typeface="Baskerville Old Face" panose="02020602080505020303" charset="0"/>
              </a:rPr>
              <a:t>1)Implementing a ChatBox: The user can ask his query in the chatbox where he’ll receive automated replies from the bot. The details of the newly added functionalities could be transported in the supply chain of business organisations with a lot of ease when a user could get all the queries answered through a chatbox. There are numerous companies who have already implemented such features but our approach was mainly hitting on the keywords and generating multiple answers for the same in a recommended fashion. </a:t>
            </a:r>
            <a:endParaRPr lang="en-US" sz="2400">
              <a:latin typeface="Baskerville Old Face" panose="02020602080505020303" charset="0"/>
              <a:cs typeface="Baskerville Old Face" panose="02020602080505020303" charset="0"/>
            </a:endParaRPr>
          </a:p>
          <a:p>
            <a:endParaRPr lang="en-US" sz="2400">
              <a:latin typeface="Baskerville Old Face" panose="02020602080505020303" charset="0"/>
              <a:cs typeface="Baskerville Old Face" panose="02020602080505020303" charset="0"/>
            </a:endParaRPr>
          </a:p>
          <a:p>
            <a:endParaRPr lang="en-US" sz="2400">
              <a:latin typeface="Baskerville Old Face" panose="02020602080505020303" charset="0"/>
              <a:cs typeface="Baskerville Old Face" panose="02020602080505020303" charset="0"/>
            </a:endParaRPr>
          </a:p>
          <a:p>
            <a:r>
              <a:rPr lang="en-US" sz="2400">
                <a:latin typeface="Baskerville Old Face" panose="02020602080505020303" charset="0"/>
                <a:cs typeface="Baskerville Old Face" panose="02020602080505020303" charset="0"/>
              </a:rPr>
              <a:t>2)Demonstration by an audio: Whenever a user is redirected from one page to another in a website, he does not have much idea as to how to go on with the app. Our approach to this problem is that whenever a user clicks on a button and is redirected to a different location for the first time, he shall hear an audio playing in the background explaining the functionalities in detail.</a:t>
            </a:r>
            <a:endParaRPr lang="en-US" sz="2400">
              <a:latin typeface="Baskerville Old Face" panose="02020602080505020303" charset="0"/>
              <a:cs typeface="Baskerville Old Face" panose="02020602080505020303" charset="0"/>
            </a:endParaRPr>
          </a:p>
          <a:p>
            <a:endParaRPr lang="en-US" sz="2400">
              <a:latin typeface="Baskerville Old Face" panose="02020602080505020303" charset="0"/>
              <a:cs typeface="Baskerville Old Face" panose="020206020805050203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2" name="Text Box 1"/>
          <p:cNvSpPr txBox="1"/>
          <p:nvPr/>
        </p:nvSpPr>
        <p:spPr>
          <a:xfrm>
            <a:off x="571500" y="2167890"/>
            <a:ext cx="10984230" cy="2522855"/>
          </a:xfrm>
          <a:prstGeom prst="rect">
            <a:avLst/>
          </a:prstGeom>
          <a:noFill/>
        </p:spPr>
        <p:txBody>
          <a:bodyPr wrap="square" rtlCol="0">
            <a:spAutoFit/>
          </a:bodyPr>
          <a:p>
            <a:r>
              <a:rPr lang="en-US" sz="2800">
                <a:latin typeface="Baskerville Old Face" panose="02020602080505020303" charset="0"/>
                <a:cs typeface="Baskerville Old Face" panose="02020602080505020303" charset="0"/>
                <a:sym typeface="+mn-ea"/>
              </a:rPr>
              <a:t>3)Demonstration by a video: generally, video lectures for everything is present in you-tube but these are time consuming, boring and obsolete ways of communicating information. We have come up with an innovative idea where we could involve the user in the video itself and he could just click on the tabs and icons and learn the working of an entire app like a game.</a:t>
            </a:r>
            <a:endParaRPr lang="en-US">
              <a:latin typeface="Baskerville Old Face" panose="02020602080505020303" charset="0"/>
              <a:cs typeface="Baskerville Old Face" panose="02020602080505020303" charset="0"/>
            </a:endParaRPr>
          </a:p>
          <a:p>
            <a:endParaRPr lang="en-US"/>
          </a:p>
        </p:txBody>
      </p:sp>
      <p:sp>
        <p:nvSpPr>
          <p:cNvPr id="8" name="Rectangles 7"/>
          <p:cNvSpPr/>
          <p:nvPr/>
        </p:nvSpPr>
        <p:spPr>
          <a:xfrm>
            <a:off x="1320165" y="51435"/>
            <a:ext cx="2672715" cy="1014730"/>
          </a:xfrm>
          <a:prstGeom prst="rect">
            <a:avLst/>
          </a:prstGeom>
          <a:noFill/>
          <a:ln>
            <a:noFill/>
          </a:ln>
        </p:spPr>
        <p:txBody>
          <a:bodyPr wrap="none" rtlCol="0" anchor="t">
            <a:spAutoFit/>
          </a:bodyPr>
          <a:p>
            <a:pPr algn="l"/>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Contd...</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8" name="Rectangles 7"/>
          <p:cNvSpPr/>
          <p:nvPr/>
        </p:nvSpPr>
        <p:spPr>
          <a:xfrm>
            <a:off x="1276985" y="51435"/>
            <a:ext cx="4146550" cy="1014730"/>
          </a:xfrm>
          <a:prstGeom prst="rect">
            <a:avLst/>
          </a:prstGeom>
          <a:noFill/>
          <a:ln>
            <a:noFill/>
          </a:ln>
        </p:spPr>
        <p:txBody>
          <a:bodyPr wrap="none" rtlCol="0" anchor="t">
            <a:spAutoFit/>
          </a:bodyPr>
          <a:p>
            <a:pPr algn="ctr"/>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Bibliography</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 Box 6"/>
          <p:cNvSpPr txBox="1"/>
          <p:nvPr/>
        </p:nvSpPr>
        <p:spPr>
          <a:xfrm>
            <a:off x="336550" y="1675765"/>
            <a:ext cx="11454130" cy="4154170"/>
          </a:xfrm>
          <a:prstGeom prst="rect">
            <a:avLst/>
          </a:prstGeom>
          <a:noFill/>
        </p:spPr>
        <p:txBody>
          <a:bodyPr wrap="square" rtlCol="0">
            <a:spAutoFit/>
          </a:bodyPr>
          <a:p>
            <a:pPr marL="342900" indent="-342900">
              <a:buFont typeface="Wingdings" panose="05000000000000000000" charset="0"/>
              <a:buChar char="Ø"/>
            </a:pPr>
            <a:r>
              <a:rPr lang="en-IN" altLang="en-US" sz="2400">
                <a:latin typeface="Baskerville Old Face" panose="02020602080505020303" charset="0"/>
                <a:cs typeface="Baskerville Old Face" panose="02020602080505020303" charset="0"/>
              </a:rPr>
              <a:t>https://</a:t>
            </a:r>
            <a:r>
              <a:rPr lang="en-US" sz="2400">
                <a:latin typeface="Baskerville Old Face" panose="02020602080505020303" charset="0"/>
                <a:cs typeface="Baskerville Old Face" panose="02020602080505020303" charset="0"/>
              </a:rPr>
              <a:t>www.tutorialpoints.com</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https://www.youtube.com/watch?v=qS1E-Vrk60E&amp;t=363s</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https://www.youtube.com/watch?v=7SJsnPYkYqo&amp;t=217s</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https://material.angular.io/components/table/overview</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https://www.w3school.info/2016/02/20/how-to-work-with-angularjs-as-frontend-and-php-       mysql-as-backend/</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https://material.io/resources/icons/?icon=add_shopping_cart&amp;style=baseline</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https://www.youtube.com/results?search_query=Part+-+2+%282019%29.+Angular7%2F8+PHP+MySql+CRUD+operation+%7C+Angular+7%2F8+PHP+MySql+Insert+Update+Delete</a:t>
            </a:r>
            <a:endParaRPr lang="en-US" sz="2400">
              <a:latin typeface="Baskerville Old Face" panose="02020602080505020303" charset="0"/>
              <a:cs typeface="Baskerville Old Face" panose="02020602080505020303" charset="0"/>
            </a:endParaRPr>
          </a:p>
          <a:p>
            <a:pPr marL="342900" indent="-342900">
              <a:buFont typeface="Wingdings" panose="05000000000000000000" charset="0"/>
              <a:buChar char="Ø"/>
            </a:pPr>
            <a:r>
              <a:rPr lang="en-US" sz="2400">
                <a:latin typeface="Baskerville Old Face" panose="02020602080505020303" charset="0"/>
                <a:cs typeface="Baskerville Old Face" panose="02020602080505020303" charset="0"/>
              </a:rPr>
              <a:t>https://www.w3schools.com/php/</a:t>
            </a:r>
            <a:endParaRPr lang="en-US" sz="2400">
              <a:latin typeface="Baskerville Old Face" panose="02020602080505020303" charset="0"/>
              <a:cs typeface="Baskerville Old Face" panose="020206020805050203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6" name="Rectangles 5"/>
          <p:cNvSpPr/>
          <p:nvPr/>
        </p:nvSpPr>
        <p:spPr>
          <a:xfrm>
            <a:off x="1941195" y="1450975"/>
            <a:ext cx="8309610" cy="3415030"/>
          </a:xfrm>
          <a:prstGeom prst="rect">
            <a:avLst/>
          </a:prstGeom>
          <a:noFill/>
          <a:ln>
            <a:noFill/>
          </a:ln>
        </p:spPr>
        <p:txBody>
          <a:bodyPr wrap="square" rtlCol="0" anchor="t">
            <a:spAutoFit/>
          </a:bodyPr>
          <a:p>
            <a:pPr algn="ctr"/>
            <a:r>
              <a:rPr lang="en-I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The floor is now open to questions from the panel</a:t>
            </a:r>
            <a:endParaRPr lang="en-I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ntitled-1"/>
          <p:cNvPicPr>
            <a:picLocks noChangeAspect="1"/>
          </p:cNvPicPr>
          <p:nvPr>
            <p:ph idx="1"/>
          </p:nvPr>
        </p:nvPicPr>
        <p:blipFill>
          <a:blip r:embed="rId1"/>
          <a:stretch>
            <a:fillRect/>
          </a:stretch>
        </p:blipFill>
        <p:spPr>
          <a:xfrm>
            <a:off x="1868805" y="315595"/>
            <a:ext cx="1492885" cy="1717040"/>
          </a:xfrm>
          <a:prstGeom prst="rect">
            <a:avLst/>
          </a:prstGeom>
        </p:spPr>
      </p:pic>
      <p:sp>
        <p:nvSpPr>
          <p:cNvPr id="8" name="Text Box 7"/>
          <p:cNvSpPr txBox="1"/>
          <p:nvPr/>
        </p:nvSpPr>
        <p:spPr>
          <a:xfrm>
            <a:off x="3437255" y="315595"/>
            <a:ext cx="7517765" cy="1198880"/>
          </a:xfrm>
          <a:prstGeom prst="rect">
            <a:avLst/>
          </a:prstGeom>
          <a:noFill/>
        </p:spPr>
        <p:txBody>
          <a:bodyPr wrap="square" rtlCol="0">
            <a:spAutoFit/>
          </a:bodyPr>
          <a:p>
            <a:r>
              <a:rPr lang="en-IN" altLang="en-US" sz="7200">
                <a:latin typeface="Cooper Black" panose="0208090404030B020404" charset="0"/>
                <a:cs typeface="Cooper Black" panose="0208090404030B020404" charset="0"/>
              </a:rPr>
              <a:t>e - BUDDY APP</a:t>
            </a:r>
            <a:endParaRPr lang="en-IN" altLang="en-US" sz="7200">
              <a:latin typeface="Cooper Black" panose="0208090404030B020404" charset="0"/>
              <a:cs typeface="Cooper Black" panose="0208090404030B020404" charset="0"/>
            </a:endParaRPr>
          </a:p>
        </p:txBody>
      </p:sp>
      <p:sp>
        <p:nvSpPr>
          <p:cNvPr id="9" name="Text Box 8"/>
          <p:cNvSpPr txBox="1"/>
          <p:nvPr/>
        </p:nvSpPr>
        <p:spPr>
          <a:xfrm>
            <a:off x="3437255" y="1312545"/>
            <a:ext cx="4303395" cy="460375"/>
          </a:xfrm>
          <a:prstGeom prst="rect">
            <a:avLst/>
          </a:prstGeom>
          <a:noFill/>
        </p:spPr>
        <p:txBody>
          <a:bodyPr wrap="square" rtlCol="0">
            <a:spAutoFit/>
          </a:bodyPr>
          <a:p>
            <a:r>
              <a:rPr lang="en-IN" altLang="en-US" sz="2400">
                <a:latin typeface="Bahnschrift" panose="020B0502040204020203" charset="0"/>
                <a:cs typeface="Bahnschrift" panose="020B0502040204020203" charset="0"/>
              </a:rPr>
              <a:t>where Buyers meet Sellers</a:t>
            </a:r>
            <a:endParaRPr lang="en-IN" altLang="en-US" sz="2400">
              <a:latin typeface="Bahnschrift" panose="020B0502040204020203" charset="0"/>
              <a:cs typeface="Bahnschrift" panose="020B0502040204020203" charset="0"/>
            </a:endParaRPr>
          </a:p>
        </p:txBody>
      </p:sp>
      <p:sp>
        <p:nvSpPr>
          <p:cNvPr id="10" name="Text Box 9"/>
          <p:cNvSpPr txBox="1"/>
          <p:nvPr/>
        </p:nvSpPr>
        <p:spPr>
          <a:xfrm>
            <a:off x="3608070" y="2246630"/>
            <a:ext cx="5431155" cy="2676525"/>
          </a:xfrm>
          <a:prstGeom prst="rect">
            <a:avLst/>
          </a:prstGeom>
          <a:noFill/>
        </p:spPr>
        <p:txBody>
          <a:bodyPr wrap="square" rtlCol="0">
            <a:spAutoFit/>
          </a:bodyPr>
          <a:p>
            <a:pPr algn="ctr"/>
            <a:r>
              <a:rPr lang="en-IN" altLang="en-US" sz="2800">
                <a:latin typeface="Berlin Sans FB" panose="020E0602020502020306" charset="0"/>
                <a:cs typeface="Berlin Sans FB" panose="020E0602020502020306" charset="0"/>
              </a:rPr>
              <a:t>SUBMITTED BY :-</a:t>
            </a:r>
            <a:endParaRPr lang="en-IN" altLang="en-US" sz="2800">
              <a:latin typeface="Berlin Sans FB" panose="020E0602020502020306" charset="0"/>
              <a:cs typeface="Berlin Sans FB" panose="020E0602020502020306" charset="0"/>
            </a:endParaRPr>
          </a:p>
          <a:p>
            <a:pPr algn="ctr"/>
            <a:r>
              <a:rPr lang="en-IN" altLang="en-US" sz="2800">
                <a:latin typeface="Berlin Sans FB" panose="020E0602020502020306" charset="0"/>
                <a:cs typeface="Berlin Sans FB" panose="020E0602020502020306" charset="0"/>
              </a:rPr>
              <a:t>(DELL_DWELLERS)</a:t>
            </a:r>
            <a:endParaRPr lang="en-IN" altLang="en-US" sz="2800">
              <a:latin typeface="Berlin Sans FB" panose="020E0602020502020306" charset="0"/>
              <a:cs typeface="Berlin Sans FB" panose="020E0602020502020306" charset="0"/>
            </a:endParaRPr>
          </a:p>
          <a:p>
            <a:pPr algn="ctr"/>
            <a:r>
              <a:rPr lang="en-IN" altLang="en-US" sz="2800">
                <a:latin typeface="Berlin Sans FB" panose="020E0602020502020306" charset="0"/>
                <a:cs typeface="Berlin Sans FB" panose="020E0602020502020306" charset="0"/>
              </a:rPr>
              <a:t>AUNKITA MANDAL(1705687)</a:t>
            </a:r>
            <a:endParaRPr lang="en-IN" altLang="en-US" sz="2800">
              <a:latin typeface="Berlin Sans FB" panose="020E0602020502020306" charset="0"/>
              <a:cs typeface="Berlin Sans FB" panose="020E0602020502020306" charset="0"/>
            </a:endParaRPr>
          </a:p>
          <a:p>
            <a:pPr algn="ctr"/>
            <a:r>
              <a:rPr lang="en-IN" altLang="en-US" sz="2800">
                <a:latin typeface="Berlin Sans FB" panose="020E0602020502020306" charset="0"/>
                <a:cs typeface="Berlin Sans FB" panose="020E0602020502020306" charset="0"/>
              </a:rPr>
              <a:t>RUPSA BANERJEE(1705728)</a:t>
            </a:r>
            <a:endParaRPr lang="en-IN" altLang="en-US" sz="2800">
              <a:latin typeface="Berlin Sans FB" panose="020E0602020502020306" charset="0"/>
              <a:cs typeface="Berlin Sans FB" panose="020E0602020502020306" charset="0"/>
            </a:endParaRPr>
          </a:p>
          <a:p>
            <a:pPr algn="ctr"/>
            <a:r>
              <a:rPr lang="en-IN" altLang="en-US" sz="2800">
                <a:latin typeface="Berlin Sans FB" panose="020E0602020502020306" charset="0"/>
                <a:cs typeface="Berlin Sans FB" panose="020E0602020502020306" charset="0"/>
              </a:rPr>
              <a:t>SHUCHISMITA MITRA(1705741)</a:t>
            </a:r>
            <a:endParaRPr lang="en-IN" altLang="en-US" sz="2800">
              <a:latin typeface="Berlin Sans FB" panose="020E0602020502020306" charset="0"/>
              <a:cs typeface="Berlin Sans FB" panose="020E0602020502020306" charset="0"/>
            </a:endParaRPr>
          </a:p>
          <a:p>
            <a:pPr algn="ctr"/>
            <a:r>
              <a:rPr lang="en-IN" altLang="en-US" sz="2800">
                <a:latin typeface="Berlin Sans FB" panose="020E0602020502020306" charset="0"/>
                <a:cs typeface="Berlin Sans FB" panose="020E0602020502020306" charset="0"/>
              </a:rPr>
              <a:t>TANYA BHATIA(1705753)</a:t>
            </a:r>
            <a:endParaRPr lang="en-IN" altLang="en-US" sz="2800">
              <a:latin typeface="Berlin Sans FB" panose="020E0602020502020306" charset="0"/>
              <a:cs typeface="Berlin Sans FB" panose="020E0602020502020306" charset="0"/>
            </a:endParaRPr>
          </a:p>
        </p:txBody>
      </p:sp>
      <p:sp>
        <p:nvSpPr>
          <p:cNvPr id="11" name="Text Box 10"/>
          <p:cNvSpPr txBox="1"/>
          <p:nvPr/>
        </p:nvSpPr>
        <p:spPr>
          <a:xfrm>
            <a:off x="427990" y="5200015"/>
            <a:ext cx="11526520" cy="1599565"/>
          </a:xfrm>
          <a:prstGeom prst="rect">
            <a:avLst/>
          </a:prstGeom>
          <a:noFill/>
        </p:spPr>
        <p:txBody>
          <a:bodyPr wrap="square" rtlCol="0">
            <a:spAutoFit/>
          </a:bodyPr>
          <a:p>
            <a:pPr algn="ctr"/>
            <a:r>
              <a:rPr lang="en-IN" altLang="en-US" sz="2800" b="1">
                <a:latin typeface="Algerian" panose="04020705040A02060702" charset="0"/>
                <a:cs typeface="Algerian" panose="04020705040A02060702" charset="0"/>
              </a:rPr>
              <a:t>KALINGA INSTITUTE OF INDUSTRIAL TECHNOLOGY, </a:t>
            </a:r>
            <a:endParaRPr lang="en-IN" altLang="en-US" sz="2800" b="1">
              <a:latin typeface="Algerian" panose="04020705040A02060702" charset="0"/>
              <a:cs typeface="Algerian" panose="04020705040A02060702" charset="0"/>
            </a:endParaRPr>
          </a:p>
          <a:p>
            <a:pPr algn="ctr"/>
            <a:r>
              <a:rPr lang="en-IN" altLang="en-US" sz="2800" b="1">
                <a:latin typeface="Algerian" panose="04020705040A02060702" charset="0"/>
                <a:cs typeface="Algerian" panose="04020705040A02060702" charset="0"/>
              </a:rPr>
              <a:t>DEEMED TO BE UNIVERSITY</a:t>
            </a:r>
            <a:endParaRPr lang="en-IN" altLang="en-US" sz="2800" b="1">
              <a:latin typeface="Algerian" panose="04020705040A02060702" charset="0"/>
              <a:cs typeface="Algerian" panose="04020705040A02060702" charset="0"/>
            </a:endParaRPr>
          </a:p>
          <a:p>
            <a:pPr algn="ctr"/>
            <a:r>
              <a:rPr lang="en-IN" altLang="en-US" sz="2400">
                <a:latin typeface="Baskerville Old Face" panose="02020602080505020303" charset="0"/>
                <a:cs typeface="Baskerville Old Face" panose="02020602080505020303" charset="0"/>
              </a:rPr>
              <a:t>BHUBANESWAR, ODISHA</a:t>
            </a:r>
            <a:endParaRPr lang="en-IN" altLang="en-US"/>
          </a:p>
          <a:p>
            <a:endParaRPr lang="en-IN" altLang="en-US"/>
          </a:p>
        </p:txBody>
      </p:sp>
      <p:sp>
        <p:nvSpPr>
          <p:cNvPr id="12" name="Slide Number Placeholder 11"/>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8" name="Rectangles 7"/>
          <p:cNvSpPr/>
          <p:nvPr/>
        </p:nvSpPr>
        <p:spPr>
          <a:xfrm>
            <a:off x="1313815" y="51435"/>
            <a:ext cx="9799320" cy="1014730"/>
          </a:xfrm>
          <a:prstGeom prst="rect">
            <a:avLst/>
          </a:prstGeom>
          <a:noFill/>
          <a:ln>
            <a:noFill/>
          </a:ln>
        </p:spPr>
        <p:txBody>
          <a:bodyPr wrap="none" rtlCol="0" anchor="t">
            <a:spAutoFit/>
          </a:bodyPr>
          <a:p>
            <a:pPr algn="ctr"/>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 &amp; Benefits</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 Box 8"/>
          <p:cNvSpPr txBox="1"/>
          <p:nvPr/>
        </p:nvSpPr>
        <p:spPr>
          <a:xfrm>
            <a:off x="420370" y="1355090"/>
            <a:ext cx="11370310" cy="5331460"/>
          </a:xfrm>
          <a:prstGeom prst="rect">
            <a:avLst/>
          </a:prstGeom>
          <a:noFill/>
        </p:spPr>
        <p:txBody>
          <a:bodyPr wrap="square" rtlCol="0">
            <a:spAutoFit/>
          </a:bodyPr>
          <a:p>
            <a:r>
              <a:rPr lang="en-US" sz="2400" b="1">
                <a:latin typeface="Baskerville Old Face" panose="02020602080505020303" charset="0"/>
                <a:cs typeface="Baskerville Old Face" panose="02020602080505020303" charset="0"/>
              </a:rPr>
              <a:t>Problem Statement</a:t>
            </a:r>
            <a:r>
              <a:rPr lang="en-US" sz="1950">
                <a:latin typeface="Baskerville Old Face" panose="02020602080505020303" charset="0"/>
                <a:cs typeface="Baskerville Old Face" panose="02020602080505020303" charset="0"/>
              </a:rPr>
              <a:t> :</a:t>
            </a:r>
            <a:endParaRPr lang="en-US" sz="1950">
              <a:latin typeface="Baskerville Old Face" panose="02020602080505020303" charset="0"/>
              <a:cs typeface="Baskerville Old Face" panose="02020602080505020303" charset="0"/>
            </a:endParaRPr>
          </a:p>
          <a:p>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Biz Users spends lot of time in explaining any new functionality to new team members/development teams/stakeholders/support team members</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Deficit of Domain knowledge across the teams</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Recorded Video’s/Documentation becomes obsolete and not interesting</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New product launch/configuration is very time consuming</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Development teams spends unproductive hours to explain supporting team members</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Each functional groups implements their own solutions and there is inconsistency across supply chain Org</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endParaRPr lang="en-US" sz="1950">
              <a:latin typeface="Baskerville Old Face" panose="02020602080505020303" charset="0"/>
              <a:cs typeface="Baskerville Old Face" panose="02020602080505020303" charset="0"/>
            </a:endParaRPr>
          </a:p>
          <a:p>
            <a:pPr marL="285750" indent="-285750"/>
            <a:r>
              <a:rPr lang="en-US" sz="2400" b="1">
                <a:latin typeface="Baskerville Old Face" panose="02020602080505020303" charset="0"/>
                <a:cs typeface="Baskerville Old Face" panose="02020602080505020303" charset="0"/>
              </a:rPr>
              <a:t>Benefits</a:t>
            </a:r>
            <a:r>
              <a:rPr lang="en-US" sz="1950">
                <a:latin typeface="Baskerville Old Face" panose="02020602080505020303" charset="0"/>
                <a:cs typeface="Baskerville Old Face" panose="02020602080505020303" charset="0"/>
              </a:rPr>
              <a:t> :</a:t>
            </a:r>
            <a:endParaRPr lang="en-US" sz="1950">
              <a:latin typeface="Baskerville Old Face" panose="02020602080505020303" charset="0"/>
              <a:cs typeface="Baskerville Old Face" panose="02020602080505020303" charset="0"/>
            </a:endParaRPr>
          </a:p>
          <a:p>
            <a:pPr marL="285750" indent="-285750"/>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New features onboarding can be quick/nimble</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Consistency across teams in leveraging standards</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Able to constantly update the changes</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Improved Team member experience</a:t>
            </a:r>
            <a:endParaRPr lang="en-US" sz="195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n-US" sz="1950">
                <a:latin typeface="Baskerville Old Face" panose="02020602080505020303" charset="0"/>
                <a:cs typeface="Baskerville Old Face" panose="02020602080505020303" charset="0"/>
              </a:rPr>
              <a:t>Reduce time spent</a:t>
            </a:r>
            <a:endParaRPr lang="en-US" sz="1950">
              <a:latin typeface="Baskerville Old Face" panose="02020602080505020303" charset="0"/>
              <a:cs typeface="Baskerville Old Face" panose="0202060208050502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8" name="Rectangles 7"/>
          <p:cNvSpPr/>
          <p:nvPr/>
        </p:nvSpPr>
        <p:spPr>
          <a:xfrm>
            <a:off x="1251903" y="51435"/>
            <a:ext cx="6141085" cy="1014730"/>
          </a:xfrm>
          <a:prstGeom prst="rect">
            <a:avLst/>
          </a:prstGeom>
          <a:noFill/>
          <a:ln>
            <a:noFill/>
          </a:ln>
        </p:spPr>
        <p:txBody>
          <a:bodyPr wrap="none" rtlCol="0" anchor="t">
            <a:spAutoFit/>
          </a:bodyPr>
          <a:p>
            <a:pPr algn="ctr"/>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Expected Outcome</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 Box 8"/>
          <p:cNvSpPr txBox="1"/>
          <p:nvPr/>
        </p:nvSpPr>
        <p:spPr>
          <a:xfrm>
            <a:off x="528320" y="1440815"/>
            <a:ext cx="11262360" cy="5169535"/>
          </a:xfrm>
          <a:prstGeom prst="rect">
            <a:avLst/>
          </a:prstGeom>
          <a:noFill/>
        </p:spPr>
        <p:txBody>
          <a:bodyPr wrap="square" rtlCol="0">
            <a:spAutoFit/>
          </a:bodyPr>
          <a:p>
            <a:r>
              <a:rPr lang="en-US" sz="3200" b="1">
                <a:latin typeface="Baskerville Old Face" panose="02020602080505020303" charset="0"/>
                <a:cs typeface="Baskerville Old Face" panose="02020602080505020303" charset="0"/>
              </a:rPr>
              <a:t>Supply Chain Buddy App:</a:t>
            </a:r>
            <a:endParaRPr lang="en-US" sz="3200" b="1">
              <a:latin typeface="Baskerville Old Face" panose="02020602080505020303" charset="0"/>
              <a:cs typeface="Baskerville Old Face" panose="02020602080505020303" charset="0"/>
            </a:endParaRPr>
          </a:p>
          <a:p>
            <a:endParaRPr lang="en-US">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Would like to have plugin play solutions for any team who likes to</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onboard similar solutions by leveraging latest technology like</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mixed reality/AI and enhance Supplychain and team member</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experience</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 Elaborate functional flow in creative way</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 Developer Playbook to emphasize coding standards</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 Help to onboard business scenarios</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 User Education</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 Clarify functional queries</a:t>
            </a:r>
            <a:endParaRPr lang="en-US" sz="2800">
              <a:latin typeface="Baskerville Old Face" panose="02020602080505020303" charset="0"/>
              <a:cs typeface="Baskerville Old Face" panose="02020602080505020303" charset="0"/>
            </a:endParaRPr>
          </a:p>
          <a:p>
            <a:r>
              <a:rPr lang="en-US" sz="2800">
                <a:latin typeface="Baskerville Old Face" panose="02020602080505020303" charset="0"/>
                <a:cs typeface="Baskerville Old Face" panose="02020602080505020303" charset="0"/>
              </a:rPr>
              <a:t>– Provide recommended technical solutions</a:t>
            </a:r>
            <a:endParaRPr lang="en-US" sz="2800">
              <a:latin typeface="Baskerville Old Face" panose="02020602080505020303" charset="0"/>
              <a:cs typeface="Baskerville Old Face" panose="020206020805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8" name="Rectangles 7"/>
          <p:cNvSpPr/>
          <p:nvPr/>
        </p:nvSpPr>
        <p:spPr>
          <a:xfrm>
            <a:off x="1340168" y="51435"/>
            <a:ext cx="5216525" cy="1014730"/>
          </a:xfrm>
          <a:prstGeom prst="rect">
            <a:avLst/>
          </a:prstGeom>
          <a:noFill/>
          <a:ln>
            <a:noFill/>
          </a:ln>
        </p:spPr>
        <p:txBody>
          <a:bodyPr wrap="none" rtlCol="0" anchor="t">
            <a:spAutoFit/>
          </a:bodyPr>
          <a:p>
            <a:pPr algn="ctr"/>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Our Approach...</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 Box 8"/>
          <p:cNvSpPr txBox="1"/>
          <p:nvPr/>
        </p:nvSpPr>
        <p:spPr>
          <a:xfrm>
            <a:off x="554990" y="1675765"/>
            <a:ext cx="11016615" cy="4707890"/>
          </a:xfrm>
          <a:prstGeom prst="rect">
            <a:avLst/>
          </a:prstGeom>
          <a:noFill/>
        </p:spPr>
        <p:txBody>
          <a:bodyPr wrap="square" rtlCol="0">
            <a:spAutoFit/>
          </a:bodyPr>
          <a:p>
            <a:r>
              <a:rPr lang="en-US" sz="3000">
                <a:latin typeface="Baskerville Old Face" panose="02020602080505020303" charset="0"/>
                <a:cs typeface="Baskerville Old Face" panose="02020602080505020303" charset="0"/>
              </a:rPr>
              <a:t>A very basic implementation of a user friendly website which is designed using Angular 8. The front page of the website offers you to log in or sign up as a new user. When you create a new account, you can sign up as an admin, supplier or a customer. All the recent purchases and sales of the supplier or customer is maintained at the back-end which is updated in a database which has been created by using MySQL through Xampp 7.2.20. The website can perform all the CRUD operations using the PHP files which are maintained at the back end. There are proper demonstrations for a first time user as to how to access the application and make use of its various functionalities.</a:t>
            </a:r>
            <a:endParaRPr lang="en-US" sz="3000">
              <a:latin typeface="Baskerville Old Face" panose="02020602080505020303" charset="0"/>
              <a:cs typeface="Baskerville Old Face" panose="020206020805050203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idx="1"/>
          </p:nvPr>
        </p:nvPicPr>
        <p:blipFill>
          <a:blip r:embed="rId1"/>
          <a:stretch>
            <a:fillRect/>
          </a:stretch>
        </p:blipFill>
        <p:spPr>
          <a:xfrm>
            <a:off x="420370" y="186055"/>
            <a:ext cx="765175" cy="880110"/>
          </a:xfrm>
          <a:prstGeom prst="rect">
            <a:avLst/>
          </a:prstGeom>
        </p:spPr>
      </p:pic>
      <p:sp>
        <p:nvSpPr>
          <p:cNvPr id="10" name="Rectangles 9"/>
          <p:cNvSpPr/>
          <p:nvPr/>
        </p:nvSpPr>
        <p:spPr>
          <a:xfrm>
            <a:off x="1331913" y="51435"/>
            <a:ext cx="3800475" cy="1014730"/>
          </a:xfrm>
          <a:prstGeom prst="rect">
            <a:avLst/>
          </a:prstGeom>
          <a:noFill/>
          <a:ln>
            <a:noFill/>
          </a:ln>
        </p:spPr>
        <p:txBody>
          <a:bodyPr wrap="none" rtlCol="0" anchor="t">
            <a:spAutoFit/>
          </a:bodyPr>
          <a:p>
            <a:pPr algn="ctr"/>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Discussions</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Text Box 10"/>
          <p:cNvSpPr txBox="1"/>
          <p:nvPr/>
        </p:nvSpPr>
        <p:spPr>
          <a:xfrm>
            <a:off x="619125" y="1590675"/>
            <a:ext cx="10866755" cy="4831080"/>
          </a:xfrm>
          <a:prstGeom prst="rect">
            <a:avLst/>
          </a:prstGeom>
          <a:noFill/>
        </p:spPr>
        <p:txBody>
          <a:bodyPr wrap="square" rtlCol="0">
            <a:spAutoFit/>
          </a:bodyPr>
          <a:p>
            <a:r>
              <a:rPr lang="en-US" sz="2200">
                <a:latin typeface="Baskerville Old Face" panose="02020602080505020303" charset="0"/>
                <a:cs typeface="Baskerville Old Face" panose="02020602080505020303" charset="0"/>
              </a:rPr>
              <a:t> </a:t>
            </a:r>
            <a:r>
              <a:rPr lang="en-US" sz="2200" b="1">
                <a:latin typeface="Baskerville Old Face" panose="02020602080505020303" charset="0"/>
                <a:cs typeface="Baskerville Old Face" panose="02020602080505020303" charset="0"/>
              </a:rPr>
              <a:t>The major content of this architecture are following:</a:t>
            </a:r>
            <a:endParaRPr lang="en-US" sz="2200" b="1">
              <a:latin typeface="Baskerville Old Face" panose="02020602080505020303" charset="0"/>
              <a:cs typeface="Baskerville Old Face" panose="02020602080505020303" charset="0"/>
            </a:endParaRPr>
          </a:p>
          <a:p>
            <a:endParaRPr lang="en-US" sz="2200">
              <a:latin typeface="Baskerville Old Face" panose="02020602080505020303" charset="0"/>
              <a:cs typeface="Baskerville Old Face" panose="02020602080505020303" charset="0"/>
            </a:endParaRPr>
          </a:p>
          <a:p>
            <a:r>
              <a:rPr lang="en-US" sz="2200">
                <a:latin typeface="Baskerville Old Face" panose="02020602080505020303" charset="0"/>
                <a:cs typeface="Baskerville Old Face" panose="02020602080505020303" charset="0"/>
              </a:rPr>
              <a:t>•User Interface (WEBSITE Application)</a:t>
            </a:r>
            <a:endParaRPr lang="en-US" sz="2200">
              <a:latin typeface="Baskerville Old Face" panose="02020602080505020303" charset="0"/>
              <a:cs typeface="Baskerville Old Face" panose="02020602080505020303" charset="0"/>
            </a:endParaRPr>
          </a:p>
          <a:p>
            <a:r>
              <a:rPr lang="en-US" sz="2200">
                <a:latin typeface="Baskerville Old Face" panose="02020602080505020303" charset="0"/>
                <a:cs typeface="Baskerville Old Face" panose="02020602080505020303" charset="0"/>
              </a:rPr>
              <a:t>•Admin XAMPP</a:t>
            </a:r>
            <a:endParaRPr lang="en-US" sz="2200">
              <a:latin typeface="Baskerville Old Face" panose="02020602080505020303" charset="0"/>
              <a:cs typeface="Baskerville Old Face" panose="02020602080505020303" charset="0"/>
            </a:endParaRPr>
          </a:p>
          <a:p>
            <a:endParaRPr lang="en-US" sz="2200">
              <a:latin typeface="Baskerville Old Face" panose="02020602080505020303" charset="0"/>
              <a:cs typeface="Baskerville Old Face" panose="02020602080505020303" charset="0"/>
            </a:endParaRPr>
          </a:p>
          <a:p>
            <a:endParaRPr lang="en-US" sz="2200">
              <a:latin typeface="Baskerville Old Face" panose="02020602080505020303" charset="0"/>
              <a:cs typeface="Baskerville Old Face" panose="02020602080505020303" charset="0"/>
            </a:endParaRPr>
          </a:p>
          <a:p>
            <a:r>
              <a:rPr lang="en-US" sz="2200">
                <a:latin typeface="Baskerville Old Face" panose="02020602080505020303" charset="0"/>
                <a:cs typeface="Baskerville Old Face" panose="02020602080505020303" charset="0"/>
              </a:rPr>
              <a:t>Firstly, we need the quantity information of certain products and the information of producer producing variety of products.</a:t>
            </a:r>
            <a:endParaRPr lang="en-US" sz="2200">
              <a:latin typeface="Baskerville Old Face" panose="02020602080505020303" charset="0"/>
              <a:cs typeface="Baskerville Old Face" panose="02020602080505020303" charset="0"/>
            </a:endParaRPr>
          </a:p>
          <a:p>
            <a:endParaRPr lang="en-US" sz="2200">
              <a:latin typeface="Baskerville Old Face" panose="02020602080505020303" charset="0"/>
              <a:cs typeface="Baskerville Old Face" panose="02020602080505020303" charset="0"/>
            </a:endParaRPr>
          </a:p>
          <a:p>
            <a:r>
              <a:rPr lang="en-US" sz="2200">
                <a:latin typeface="Baskerville Old Face" panose="02020602080505020303" charset="0"/>
                <a:cs typeface="Baskerville Old Face" panose="02020602080505020303" charset="0"/>
              </a:rPr>
              <a:t>Secondly, an account for each user is created and all the information is stored  in the database as to who bought, where was it produced and by whom and how much was sold at what price.</a:t>
            </a:r>
            <a:endParaRPr lang="en-US" sz="2200">
              <a:latin typeface="Baskerville Old Face" panose="02020602080505020303" charset="0"/>
              <a:cs typeface="Baskerville Old Face" panose="02020602080505020303" charset="0"/>
            </a:endParaRPr>
          </a:p>
          <a:p>
            <a:r>
              <a:rPr lang="en-US" sz="2200">
                <a:latin typeface="Baskerville Old Face" panose="02020602080505020303" charset="0"/>
                <a:cs typeface="Baskerville Old Face" panose="02020602080505020303" charset="0"/>
              </a:rPr>
              <a:t>Finally, we store the information of the each of the above stated facts in our database. For this purpose, we use xampp V3.2.4. The GUI (frontend) of the buddy app is designed using Angular V8,and the linking of the website to the database is done by using php files.</a:t>
            </a:r>
            <a:endParaRPr lang="en-US" sz="2200">
              <a:latin typeface="Baskerville Old Face" panose="02020602080505020303" charset="0"/>
              <a:cs typeface="Baskerville Old Face" panose="020206020805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descr="Screenshot (1)"/>
          <p:cNvPicPr>
            <a:picLocks noChangeAspect="1"/>
          </p:cNvPicPr>
          <p:nvPr>
            <p:ph sz="half" idx="2"/>
          </p:nvPr>
        </p:nvPicPr>
        <p:blipFill>
          <a:blip r:embed="rId1"/>
          <a:stretch>
            <a:fillRect/>
          </a:stretch>
        </p:blipFill>
        <p:spPr>
          <a:xfrm>
            <a:off x="336550" y="1432560"/>
            <a:ext cx="5183505" cy="291592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cxnSp>
        <p:nvCxnSpPr>
          <p:cNvPr id="5" name="Straight Connector 4"/>
          <p:cNvCxnSpPr/>
          <p:nvPr/>
        </p:nvCxnSpPr>
        <p:spPr>
          <a:xfrm flipV="1">
            <a:off x="336550" y="1170940"/>
            <a:ext cx="11454130" cy="52705"/>
          </a:xfrm>
          <a:prstGeom prst="line">
            <a:avLst/>
          </a:prstGeom>
        </p:spPr>
        <p:style>
          <a:lnRef idx="1">
            <a:schemeClr val="dk1"/>
          </a:lnRef>
          <a:fillRef idx="0">
            <a:schemeClr val="dk1"/>
          </a:fillRef>
          <a:effectRef idx="0">
            <a:schemeClr val="dk1"/>
          </a:effectRef>
          <a:fontRef idx="minor">
            <a:schemeClr val="tx1"/>
          </a:fontRef>
        </p:style>
      </p:cxnSp>
      <p:pic>
        <p:nvPicPr>
          <p:cNvPr id="6" name="Content Placeholder 5" descr="Untitled-1"/>
          <p:cNvPicPr>
            <a:picLocks noChangeAspect="1"/>
          </p:cNvPicPr>
          <p:nvPr>
            <p:ph sz="half" idx="1"/>
          </p:nvPr>
        </p:nvPicPr>
        <p:blipFill>
          <a:blip r:embed="rId2"/>
          <a:stretch>
            <a:fillRect/>
          </a:stretch>
        </p:blipFill>
        <p:spPr>
          <a:xfrm>
            <a:off x="400685" y="86995"/>
            <a:ext cx="930275" cy="1069340"/>
          </a:xfrm>
          <a:prstGeom prst="rect">
            <a:avLst/>
          </a:prstGeom>
        </p:spPr>
      </p:pic>
      <p:sp>
        <p:nvSpPr>
          <p:cNvPr id="10" name="Rectangles 9"/>
          <p:cNvSpPr/>
          <p:nvPr/>
        </p:nvSpPr>
        <p:spPr>
          <a:xfrm>
            <a:off x="1492568" y="114300"/>
            <a:ext cx="9356725" cy="1014730"/>
          </a:xfrm>
          <a:prstGeom prst="rect">
            <a:avLst/>
          </a:prstGeom>
          <a:noFill/>
          <a:ln>
            <a:noFill/>
          </a:ln>
        </p:spPr>
        <p:txBody>
          <a:bodyPr wrap="none" rtlCol="0" anchor="t">
            <a:spAutoFit/>
          </a:bodyPr>
          <a:p>
            <a:pPr algn="ctr"/>
            <a:r>
              <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Some glimpses of our work...</a:t>
            </a:r>
            <a:endParaRPr lang="en-IN" alt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4" name="Picture 13" descr="Screenshot (2)"/>
          <p:cNvPicPr>
            <a:picLocks noChangeAspect="1"/>
          </p:cNvPicPr>
          <p:nvPr/>
        </p:nvPicPr>
        <p:blipFill>
          <a:blip r:embed="rId3"/>
          <a:stretch>
            <a:fillRect/>
          </a:stretch>
        </p:blipFill>
        <p:spPr>
          <a:xfrm>
            <a:off x="5693410" y="2748280"/>
            <a:ext cx="6220460" cy="3499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Screenshot (3)"/>
          <p:cNvPicPr>
            <a:picLocks noChangeAspect="1"/>
          </p:cNvPicPr>
          <p:nvPr>
            <p:ph sz="half" idx="1"/>
          </p:nvPr>
        </p:nvPicPr>
        <p:blipFill>
          <a:blip r:embed="rId1"/>
          <a:stretch>
            <a:fillRect/>
          </a:stretch>
        </p:blipFill>
        <p:spPr>
          <a:xfrm>
            <a:off x="175260" y="200660"/>
            <a:ext cx="6299835" cy="3543935"/>
          </a:xfrm>
          <a:prstGeom prst="rect">
            <a:avLst/>
          </a:prstGeom>
        </p:spPr>
      </p:pic>
      <p:pic>
        <p:nvPicPr>
          <p:cNvPr id="9" name="Picture 8" descr="Screenshot (4)"/>
          <p:cNvPicPr>
            <a:picLocks noChangeAspect="1"/>
          </p:cNvPicPr>
          <p:nvPr/>
        </p:nvPicPr>
        <p:blipFill>
          <a:blip r:embed="rId2"/>
          <a:stretch>
            <a:fillRect/>
          </a:stretch>
        </p:blipFill>
        <p:spPr>
          <a:xfrm>
            <a:off x="6617970" y="295910"/>
            <a:ext cx="5410200" cy="3043555"/>
          </a:xfrm>
          <a:prstGeom prst="rect">
            <a:avLst/>
          </a:prstGeom>
        </p:spPr>
      </p:pic>
      <p:pic>
        <p:nvPicPr>
          <p:cNvPr id="11" name="Content Placeholder 10" descr="Screenshot (5)"/>
          <p:cNvPicPr>
            <a:picLocks noChangeAspect="1"/>
          </p:cNvPicPr>
          <p:nvPr>
            <p:ph sz="half" idx="2"/>
          </p:nvPr>
        </p:nvPicPr>
        <p:blipFill>
          <a:blip r:embed="rId3"/>
          <a:stretch>
            <a:fillRect/>
          </a:stretch>
        </p:blipFill>
        <p:spPr>
          <a:xfrm>
            <a:off x="3098800" y="2939415"/>
            <a:ext cx="6534150" cy="3675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Screenshot (6)"/>
          <p:cNvPicPr>
            <a:picLocks noChangeAspect="1"/>
          </p:cNvPicPr>
          <p:nvPr>
            <p:ph sz="half" idx="1"/>
          </p:nvPr>
        </p:nvPicPr>
        <p:blipFill>
          <a:blip r:embed="rId1"/>
          <a:stretch>
            <a:fillRect/>
          </a:stretch>
        </p:blipFill>
        <p:spPr>
          <a:xfrm>
            <a:off x="196850" y="171450"/>
            <a:ext cx="6320155" cy="355536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10" name="Content Placeholder 9" descr="Screenshot (8)"/>
          <p:cNvPicPr>
            <a:picLocks noChangeAspect="1"/>
          </p:cNvPicPr>
          <p:nvPr>
            <p:ph sz="half" idx="2"/>
          </p:nvPr>
        </p:nvPicPr>
        <p:blipFill>
          <a:blip r:embed="rId2"/>
          <a:stretch>
            <a:fillRect/>
          </a:stretch>
        </p:blipFill>
        <p:spPr>
          <a:xfrm>
            <a:off x="5901055" y="2453640"/>
            <a:ext cx="5655310" cy="3181350"/>
          </a:xfrm>
          <a:prstGeom prst="rect">
            <a:avLst/>
          </a:prstGeom>
        </p:spPr>
      </p:pic>
      <p:pic>
        <p:nvPicPr>
          <p:cNvPr id="12" name="Picture 11" descr="Screenshot (9)"/>
          <p:cNvPicPr>
            <a:picLocks noChangeAspect="1"/>
          </p:cNvPicPr>
          <p:nvPr/>
        </p:nvPicPr>
        <p:blipFill>
          <a:blip r:embed="rId3"/>
          <a:stretch>
            <a:fillRect/>
          </a:stretch>
        </p:blipFill>
        <p:spPr>
          <a:xfrm>
            <a:off x="321945" y="3850005"/>
            <a:ext cx="5105400" cy="28714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4729</Words>
  <Application>WPS Presentation</Application>
  <PresentationFormat>Widescreen</PresentationFormat>
  <Paragraphs>129</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Cooper Black</vt:lpstr>
      <vt:lpstr>Bahnschrift</vt:lpstr>
      <vt:lpstr>Berlin Sans FB</vt:lpstr>
      <vt:lpstr>Algerian</vt:lpstr>
      <vt:lpstr>Baskerville Old Face</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4</cp:revision>
  <dcterms:created xsi:type="dcterms:W3CDTF">2019-12-16T19:29:00Z</dcterms:created>
  <dcterms:modified xsi:type="dcterms:W3CDTF">2019-12-16T22:14:44Z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