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0" r:id="rId1"/>
    <p:sldMasterId id="2147483725" r:id="rId2"/>
    <p:sldMasterId id="2147483730" r:id="rId3"/>
  </p:sldMasterIdLst>
  <p:notesMasterIdLst>
    <p:notesMasterId r:id="rId32"/>
  </p:notesMasterIdLst>
  <p:sldIdLst>
    <p:sldId id="276" r:id="rId4"/>
    <p:sldId id="310" r:id="rId5"/>
    <p:sldId id="311" r:id="rId6"/>
    <p:sldId id="309" r:id="rId7"/>
    <p:sldId id="312" r:id="rId8"/>
    <p:sldId id="313" r:id="rId9"/>
    <p:sldId id="308" r:id="rId10"/>
    <p:sldId id="314" r:id="rId11"/>
    <p:sldId id="284" r:id="rId12"/>
    <p:sldId id="294" r:id="rId13"/>
    <p:sldId id="307" r:id="rId14"/>
    <p:sldId id="291" r:id="rId15"/>
    <p:sldId id="295" r:id="rId16"/>
    <p:sldId id="297" r:id="rId17"/>
    <p:sldId id="296" r:id="rId18"/>
    <p:sldId id="298" r:id="rId19"/>
    <p:sldId id="299" r:id="rId20"/>
    <p:sldId id="300" r:id="rId21"/>
    <p:sldId id="301" r:id="rId22"/>
    <p:sldId id="302" r:id="rId23"/>
    <p:sldId id="304" r:id="rId24"/>
    <p:sldId id="303" r:id="rId25"/>
    <p:sldId id="305" r:id="rId26"/>
    <p:sldId id="306" r:id="rId27"/>
    <p:sldId id="315" r:id="rId28"/>
    <p:sldId id="316" r:id="rId29"/>
    <p:sldId id="268" r:id="rId30"/>
    <p:sldId id="31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B48E6-155E-40F1-BC59-3D1FA4897721}" type="datetimeFigureOut">
              <a:rPr lang="en-US" smtClean="0"/>
              <a:pPr/>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35F2D-C1FC-4F1C-861F-1572CCE7FB13}" type="slidenum">
              <a:rPr lang="en-US" smtClean="0"/>
              <a:pPr/>
              <a:t>‹#›</a:t>
            </a:fld>
            <a:endParaRPr lang="en-US"/>
          </a:p>
        </p:txBody>
      </p:sp>
    </p:spTree>
    <p:extLst>
      <p:ext uri="{BB962C8B-B14F-4D97-AF65-F5344CB8AC3E}">
        <p14:creationId xmlns:p14="http://schemas.microsoft.com/office/powerpoint/2010/main" val="264688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035F2D-C1FC-4F1C-861F-1572CCE7FB13}"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smtClean="0">
                <a:latin typeface="Verdana" pitchFamily="34" charset="0"/>
                <a:ea typeface="MS PGothic" pitchFamily="34" charset="-128"/>
              </a:defRPr>
            </a:lvl1pPr>
          </a:lstStyle>
          <a:p>
            <a:pPr>
              <a:defRPr/>
            </a:pPr>
            <a:fld id="{7953BCD1-A107-4635-A641-D7EBBFB5F08E}" type="datetime1">
              <a:rPr lang="en-IN" smtClean="0"/>
              <a:pPr>
                <a:defRPr/>
              </a:pPr>
              <a:t>03-05-2018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erdana" pitchFamily="34" charset="0"/>
                <a:ea typeface="MS PGothic" pitchFamily="34" charset="-128"/>
              </a:defRPr>
            </a:lvl1pPr>
          </a:lstStyle>
          <a:p>
            <a:pPr>
              <a:defRPr/>
            </a:pPr>
            <a:endParaRPr lang="en-US"/>
          </a:p>
        </p:txBody>
      </p:sp>
      <p:sp>
        <p:nvSpPr>
          <p:cNvPr id="6" name="Slide Number Placeholder 5"/>
          <p:cNvSpPr>
            <a:spLocks noGrp="1"/>
          </p:cNvSpPr>
          <p:nvPr>
            <p:ph type="sldNum" sz="quarter" idx="12"/>
          </p:nvPr>
        </p:nvSpPr>
        <p:spPr>
          <a:xfrm>
            <a:off x="6858000" y="6035675"/>
            <a:ext cx="2133600" cy="365125"/>
          </a:xfrm>
        </p:spPr>
        <p:txBody>
          <a:bodyPr/>
          <a:lstStyle>
            <a:lvl1pPr eaLnBrk="0" fontAlgn="base" hangingPunct="0">
              <a:spcBef>
                <a:spcPct val="0"/>
              </a:spcBef>
              <a:spcAft>
                <a:spcPct val="0"/>
              </a:spcAft>
              <a:defRPr>
                <a:solidFill>
                  <a:schemeClr val="bg1"/>
                </a:solidFill>
                <a:latin typeface="Times New Roman" panose="02020603050405020304" pitchFamily="18" charset="0"/>
                <a:ea typeface="MS PGothic" pitchFamily="34" charset="-128"/>
                <a:cs typeface="Times New Roman" panose="02020603050405020304" pitchFamily="18" charset="0"/>
              </a:defRPr>
            </a:lvl1pPr>
          </a:lstStyle>
          <a:p>
            <a:pPr>
              <a:defRPr/>
            </a:pPr>
            <a:fld id="{4A5F60BD-C0DB-4156-88B3-7B0E77490F07}"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62088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lvl1pPr>
          </a:lstStyle>
          <a:p>
            <a:fld id="{1D8BD707-D9CF-40AE-B4C6-C98DA3205C09}" type="datetimeFigureOut">
              <a:rPr lang="en-US" smtClean="0"/>
              <a:pPr/>
              <a:t>5/3/2018</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a:xfrm>
            <a:off x="6915150" y="6016625"/>
            <a:ext cx="2133600" cy="365125"/>
          </a:xfrm>
        </p:spPr>
        <p:txBody>
          <a:bodyPr/>
          <a:lstStyle>
            <a:lvl1pPr>
              <a:defRPr>
                <a:solidFill>
                  <a:schemeClr val="bg1"/>
                </a:solidFill>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15908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smtClean="0"/>
            </a:lvl1pPr>
          </a:lstStyle>
          <a:p>
            <a:fld id="{1D8BD707-D9CF-40AE-B4C6-C98DA3205C09}" type="datetimeFigureOut">
              <a:rPr lang="en-US" smtClean="0"/>
              <a:pPr/>
              <a:t>5/3/2018</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37703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413328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lvl1pPr>
          </a:lstStyle>
          <a:p>
            <a:pPr>
              <a:defRPr/>
            </a:pPr>
            <a:fld id="{41799E89-C2F8-468B-AA41-CFC29C5FB373}" type="datetime1">
              <a:rPr lang="en-IN" smtClean="0"/>
              <a:pPr>
                <a:defRPr/>
              </a:pPr>
              <a:t>03-05-2018</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a:xfrm>
            <a:off x="6915150" y="6016625"/>
            <a:ext cx="2133600" cy="365125"/>
          </a:xfrm>
        </p:spPr>
        <p:txBody>
          <a:bodyPr/>
          <a:lstStyle>
            <a:lvl1pPr>
              <a:defRPr>
                <a:solidFill>
                  <a:schemeClr val="bg1"/>
                </a:solidFill>
              </a:defRPr>
            </a:lvl1pPr>
          </a:lstStyle>
          <a:p>
            <a:pPr>
              <a:defRPr/>
            </a:pPr>
            <a:fld id="{F607D1C2-E102-477D-AEC8-364F47D5132E}" type="slidenum">
              <a:rPr lang="en-IN">
                <a:solidFill>
                  <a:prstClr val="white"/>
                </a:solidFill>
              </a:rPr>
              <a:pPr>
                <a:defRPr/>
              </a:pPr>
              <a:t>‹#›</a:t>
            </a:fld>
            <a:endParaRPr lang="en-IN" dirty="0">
              <a:solidFill>
                <a:prstClr val="white"/>
              </a:solidFill>
            </a:endParaRPr>
          </a:p>
        </p:txBody>
      </p:sp>
    </p:spTree>
    <p:extLst>
      <p:ext uri="{BB962C8B-B14F-4D97-AF65-F5344CB8AC3E}">
        <p14:creationId xmlns:p14="http://schemas.microsoft.com/office/powerpoint/2010/main" val="75208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smtClean="0"/>
            </a:lvl1pPr>
          </a:lstStyle>
          <a:p>
            <a:pPr>
              <a:defRPr/>
            </a:pPr>
            <a:fld id="{5A809A7D-D9BF-467A-B123-156112558B54}" type="datetime1">
              <a:rPr lang="en-IN" smtClean="0"/>
              <a:pPr>
                <a:defRPr/>
              </a:pPr>
              <a:t>03-05-2018</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solidFill>
                  <a:schemeClr val="bg1"/>
                </a:solidFill>
              </a:defRPr>
            </a:lvl1pPr>
          </a:lstStyle>
          <a:p>
            <a:pPr>
              <a:defRPr/>
            </a:pPr>
            <a:fld id="{69393253-7F59-4D95-AAEF-94ED1F8FA845}" type="slidenum">
              <a:rPr lang="en-IN">
                <a:solidFill>
                  <a:prstClr val="white"/>
                </a:solidFill>
              </a:rPr>
              <a:pPr>
                <a:defRPr/>
              </a:pPr>
              <a:t>‹#›</a:t>
            </a:fld>
            <a:endParaRPr lang="en-IN" dirty="0">
              <a:solidFill>
                <a:prstClr val="white"/>
              </a:solidFill>
            </a:endParaRPr>
          </a:p>
        </p:txBody>
      </p:sp>
    </p:spTree>
    <p:extLst>
      <p:ext uri="{BB962C8B-B14F-4D97-AF65-F5344CB8AC3E}">
        <p14:creationId xmlns:p14="http://schemas.microsoft.com/office/powerpoint/2010/main" val="131085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207717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smtClean="0">
                <a:latin typeface="Verdana" pitchFamily="34" charset="0"/>
                <a:ea typeface="MS PGothic" pitchFamily="34" charset="-128"/>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erdana" pitchFamily="34" charset="0"/>
                <a:ea typeface="MS PGothic" pitchFamily="34" charset="-128"/>
              </a:defRPr>
            </a:lvl1pPr>
          </a:lstStyle>
          <a:p>
            <a:endParaRPr lang="en-US"/>
          </a:p>
        </p:txBody>
      </p:sp>
      <p:sp>
        <p:nvSpPr>
          <p:cNvPr id="6" name="Slide Number Placeholder 5"/>
          <p:cNvSpPr>
            <a:spLocks noGrp="1"/>
          </p:cNvSpPr>
          <p:nvPr>
            <p:ph type="sldNum" sz="quarter" idx="12"/>
          </p:nvPr>
        </p:nvSpPr>
        <p:spPr>
          <a:xfrm>
            <a:off x="6858000" y="6035675"/>
            <a:ext cx="2133600" cy="365125"/>
          </a:xfrm>
        </p:spPr>
        <p:txBody>
          <a:bodyPr/>
          <a:lstStyle>
            <a:lvl1pPr eaLnBrk="0" fontAlgn="base" hangingPunct="0">
              <a:spcBef>
                <a:spcPct val="0"/>
              </a:spcBef>
              <a:spcAft>
                <a:spcPct val="0"/>
              </a:spcAft>
              <a:defRPr>
                <a:solidFill>
                  <a:schemeClr val="bg1"/>
                </a:solidFill>
                <a:latin typeface="Times New Roman" panose="02020603050405020304" pitchFamily="18" charset="0"/>
                <a:ea typeface="MS PGothic" pitchFamily="34" charset="-128"/>
                <a:cs typeface="Times New Roman" panose="02020603050405020304" pitchFamily="18" charset="0"/>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1282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lvl1pPr>
          </a:lstStyle>
          <a:p>
            <a:fld id="{1D8BD707-D9CF-40AE-B4C6-C98DA3205C09}" type="datetimeFigureOut">
              <a:rPr lang="en-US" smtClean="0"/>
              <a:pPr/>
              <a:t>5/3/2018</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a:xfrm>
            <a:off x="6915150" y="6016625"/>
            <a:ext cx="2133600" cy="365125"/>
          </a:xfrm>
        </p:spPr>
        <p:txBody>
          <a:bodyPr/>
          <a:lstStyle>
            <a:lvl1pPr>
              <a:defRPr>
                <a:solidFill>
                  <a:schemeClr val="bg1"/>
                </a:solidFill>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83598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smtClean="0"/>
            </a:lvl1pPr>
          </a:lstStyle>
          <a:p>
            <a:fld id="{1D8BD707-D9CF-40AE-B4C6-C98DA3205C09}" type="datetimeFigureOut">
              <a:rPr lang="en-US" smtClean="0"/>
              <a:pPr/>
              <a:t>5/3/2018</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465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194640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smtClean="0">
                <a:latin typeface="Verdana" pitchFamily="34" charset="0"/>
                <a:ea typeface="MS PGothic" pitchFamily="34" charset="-128"/>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Verdana" pitchFamily="34" charset="0"/>
                <a:ea typeface="MS PGothic" pitchFamily="34" charset="-128"/>
              </a:defRPr>
            </a:lvl1pPr>
          </a:lstStyle>
          <a:p>
            <a:endParaRPr lang="en-US"/>
          </a:p>
        </p:txBody>
      </p:sp>
      <p:sp>
        <p:nvSpPr>
          <p:cNvPr id="6" name="Slide Number Placeholder 5"/>
          <p:cNvSpPr>
            <a:spLocks noGrp="1"/>
          </p:cNvSpPr>
          <p:nvPr>
            <p:ph type="sldNum" sz="quarter" idx="12"/>
          </p:nvPr>
        </p:nvSpPr>
        <p:spPr>
          <a:xfrm>
            <a:off x="6858000" y="6035675"/>
            <a:ext cx="2133600" cy="365125"/>
          </a:xfrm>
        </p:spPr>
        <p:txBody>
          <a:bodyPr/>
          <a:lstStyle>
            <a:lvl1pPr eaLnBrk="0" fontAlgn="base" hangingPunct="0">
              <a:spcBef>
                <a:spcPct val="0"/>
              </a:spcBef>
              <a:spcAft>
                <a:spcPct val="0"/>
              </a:spcAft>
              <a:defRPr>
                <a:solidFill>
                  <a:schemeClr val="bg1"/>
                </a:solidFill>
                <a:latin typeface="Times New Roman" panose="02020603050405020304" pitchFamily="18" charset="0"/>
                <a:ea typeface="MS PGothic" pitchFamily="34" charset="-128"/>
                <a:cs typeface="Times New Roman" panose="02020603050405020304" pitchFamily="18" charset="0"/>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73327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3550" y="274638"/>
            <a:ext cx="695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Calibri"/>
                <a:ea typeface="+mn-ea"/>
              </a:defRPr>
            </a:lvl1pPr>
          </a:lstStyle>
          <a:p>
            <a:pPr>
              <a:defRPr/>
            </a:pPr>
            <a:fld id="{7B11D2B0-2B4E-4647-B4D0-AFE51A8E3CE3}" type="datetime1">
              <a:rPr lang="en-IN" smtClean="0"/>
              <a:pPr>
                <a:defRPr/>
              </a:pPr>
              <a:t>03-05-2018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ea typeface="+mn-ea"/>
              </a:defRPr>
            </a:lvl1pPr>
          </a:lstStyle>
          <a:p>
            <a:pPr>
              <a:defRPr/>
            </a:pPr>
            <a:endParaRPr lang="en-US"/>
          </a:p>
        </p:txBody>
      </p:sp>
      <p:sp>
        <p:nvSpPr>
          <p:cNvPr id="6" name="Slide Number Placeholder 5"/>
          <p:cNvSpPr>
            <a:spLocks noGrp="1"/>
          </p:cNvSpPr>
          <p:nvPr>
            <p:ph type="sldNum" sz="quarter" idx="4"/>
          </p:nvPr>
        </p:nvSpPr>
        <p:spPr>
          <a:xfrm>
            <a:off x="6877050" y="6035675"/>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schemeClr val="bg1"/>
                </a:solidFill>
                <a:latin typeface="Times New Roman" panose="02020603050405020304" pitchFamily="18" charset="0"/>
                <a:ea typeface="+mn-ea"/>
                <a:cs typeface="Times New Roman" panose="02020603050405020304" pitchFamily="18" charset="0"/>
              </a:defRPr>
            </a:lvl1pPr>
          </a:lstStyle>
          <a:p>
            <a:pPr>
              <a:defRPr/>
            </a:pPr>
            <a:fld id="{4FB7553A-9FEF-4BD3-8874-67994D321735}"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9658590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hf hdr="0" ftr="0" dt="0"/>
  <p:txStyles>
    <p:titleStyle>
      <a:lvl1pPr algn="ctr" rtl="0" eaLnBrk="0" fontAlgn="base" hangingPunct="0">
        <a:spcBef>
          <a:spcPct val="0"/>
        </a:spcBef>
        <a:spcAft>
          <a:spcPct val="0"/>
        </a:spcAft>
        <a:defRPr sz="3200" b="1"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2pPr>
      <a:lvl3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3pPr>
      <a:lvl4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4pPr>
      <a:lvl5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3550" y="274638"/>
            <a:ext cx="695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Calibri"/>
                <a:ea typeface="+mn-ea"/>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ea typeface="+mn-ea"/>
              </a:defRPr>
            </a:lvl1pPr>
          </a:lstStyle>
          <a:p>
            <a:endParaRPr lang="en-US"/>
          </a:p>
        </p:txBody>
      </p:sp>
      <p:sp>
        <p:nvSpPr>
          <p:cNvPr id="6" name="Slide Number Placeholder 5"/>
          <p:cNvSpPr>
            <a:spLocks noGrp="1"/>
          </p:cNvSpPr>
          <p:nvPr>
            <p:ph type="sldNum" sz="quarter" idx="4"/>
          </p:nvPr>
        </p:nvSpPr>
        <p:spPr>
          <a:xfrm>
            <a:off x="6877050" y="6035675"/>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schemeClr val="bg1"/>
                </a:solidFill>
                <a:latin typeface="Times New Roman" panose="02020603050405020304" pitchFamily="18" charset="0"/>
                <a:ea typeface="+mn-ea"/>
                <a:cs typeface="Times New Roman" panose="02020603050405020304" pitchFamily="18" charset="0"/>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58549548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txStyles>
    <p:titleStyle>
      <a:lvl1pPr algn="ctr" rtl="0" eaLnBrk="0" fontAlgn="base" hangingPunct="0">
        <a:spcBef>
          <a:spcPct val="0"/>
        </a:spcBef>
        <a:spcAft>
          <a:spcPct val="0"/>
        </a:spcAft>
        <a:defRPr sz="3200" b="1"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2pPr>
      <a:lvl3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3pPr>
      <a:lvl4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4pPr>
      <a:lvl5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3550" y="274638"/>
            <a:ext cx="6953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Calibri"/>
                <a:ea typeface="+mn-ea"/>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ea typeface="+mn-ea"/>
              </a:defRPr>
            </a:lvl1pPr>
          </a:lstStyle>
          <a:p>
            <a:endParaRPr lang="en-US"/>
          </a:p>
        </p:txBody>
      </p:sp>
      <p:sp>
        <p:nvSpPr>
          <p:cNvPr id="6" name="Slide Number Placeholder 5"/>
          <p:cNvSpPr>
            <a:spLocks noGrp="1"/>
          </p:cNvSpPr>
          <p:nvPr>
            <p:ph type="sldNum" sz="quarter" idx="4"/>
          </p:nvPr>
        </p:nvSpPr>
        <p:spPr>
          <a:xfrm>
            <a:off x="6877050" y="6035675"/>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schemeClr val="bg1"/>
                </a:solidFill>
                <a:latin typeface="Times New Roman" panose="02020603050405020304" pitchFamily="18" charset="0"/>
                <a:ea typeface="+mn-ea"/>
                <a:cs typeface="Times New Roman" panose="02020603050405020304" pitchFamily="18" charset="0"/>
              </a:defRPr>
            </a:lvl1p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02024630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txStyles>
    <p:titleStyle>
      <a:lvl1pPr algn="ctr" rtl="0" eaLnBrk="0" fontAlgn="base" hangingPunct="0">
        <a:spcBef>
          <a:spcPct val="0"/>
        </a:spcBef>
        <a:spcAft>
          <a:spcPct val="0"/>
        </a:spcAft>
        <a:defRPr sz="3200" b="1" kern="1200">
          <a:solidFill>
            <a:schemeClr val="tx1"/>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2pPr>
      <a:lvl3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3pPr>
      <a:lvl4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4pPr>
      <a:lvl5pPr algn="ctr" rtl="0" eaLnBrk="0" fontAlgn="base" hangingPunct="0">
        <a:spcBef>
          <a:spcPct val="0"/>
        </a:spcBef>
        <a:spcAft>
          <a:spcPct val="0"/>
        </a:spcAft>
        <a:defRPr sz="3200" b="1">
          <a:solidFill>
            <a:schemeClr val="tx1"/>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www.igp.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www.fernsnpetals.com/" TargetMode="External"/><Relationship Id="rId4" Type="http://schemas.openxmlformats.org/officeDocument/2006/relationships/hyperlink" Target="http://www.giftscart.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524000" y="0"/>
            <a:ext cx="7620000" cy="1569660"/>
          </a:xfrm>
          <a:prstGeom prst="rect">
            <a:avLst/>
          </a:prstGeom>
          <a:noFill/>
          <a:ln>
            <a:noFill/>
          </a:ln>
          <a:effectLst/>
          <a:extLst/>
        </p:spPr>
        <p:txBody>
          <a:bodyPr wrap="squar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lnSpc>
                <a:spcPct val="150000"/>
              </a:lnSpc>
              <a:defRPr/>
            </a:pPr>
            <a:r>
              <a:rPr lang="en-IN" sz="3200" b="1" dirty="0" smtClean="0">
                <a:solidFill>
                  <a:schemeClr val="accent1">
                    <a:lumMod val="75000"/>
                  </a:schemeClr>
                </a:solidFill>
              </a:rPr>
              <a:t>SWAMI VIVEKANAND COLLEGE OF ENGINEERING, INDORE</a:t>
            </a:r>
            <a:endParaRPr lang="en-US" sz="1200" b="1" dirty="0" smtClean="0">
              <a:solidFill>
                <a:srgbClr val="FF0000"/>
              </a:solidFill>
            </a:endParaRPr>
          </a:p>
        </p:txBody>
      </p:sp>
      <p:sp>
        <p:nvSpPr>
          <p:cNvPr id="4" name="Text Box 2"/>
          <p:cNvSpPr txBox="1">
            <a:spLocks noChangeArrowheads="1"/>
          </p:cNvSpPr>
          <p:nvPr/>
        </p:nvSpPr>
        <p:spPr bwMode="auto">
          <a:xfrm>
            <a:off x="0" y="1752600"/>
            <a:ext cx="9144000" cy="2862322"/>
          </a:xfrm>
          <a:prstGeom prst="rect">
            <a:avLst/>
          </a:prstGeom>
          <a:noFill/>
          <a:ln w="9525">
            <a:noFill/>
            <a:miter lim="800000"/>
            <a:headEnd/>
            <a:tailEnd/>
          </a:ln>
        </p:spPr>
        <p:txBody>
          <a:bodyPr wrap="square">
            <a:spAutoFit/>
          </a:bodyPr>
          <a:lstStyle/>
          <a:p>
            <a:pPr algn="ctr">
              <a:lnSpc>
                <a:spcPct val="150000"/>
              </a:lnSpc>
            </a:pPr>
            <a:r>
              <a:rPr lang="en-IN" sz="3000" b="1" dirty="0" smtClean="0">
                <a:latin typeface="Times New Roman" pitchFamily="18" charset="0"/>
                <a:cs typeface="Times New Roman" pitchFamily="18" charset="0"/>
              </a:rPr>
              <a:t>COMPUTER SCIENCE AND ENGINEERING DEPARTMENT </a:t>
            </a:r>
            <a:endParaRPr lang="en-IN" sz="3000" b="1" dirty="0">
              <a:latin typeface="Times New Roman" pitchFamily="18" charset="0"/>
              <a:cs typeface="Times New Roman" pitchFamily="18" charset="0"/>
            </a:endParaRPr>
          </a:p>
          <a:p>
            <a:pPr algn="ctr">
              <a:lnSpc>
                <a:spcPct val="150000"/>
              </a:lnSpc>
            </a:pPr>
            <a:r>
              <a:rPr lang="en-IN" sz="3000" b="1" dirty="0" smtClean="0">
                <a:latin typeface="Times New Roman" pitchFamily="18" charset="0"/>
                <a:cs typeface="Times New Roman" pitchFamily="18" charset="0"/>
              </a:rPr>
              <a:t>SESSION </a:t>
            </a:r>
            <a:r>
              <a:rPr lang="en-IN" sz="3000" b="1" dirty="0">
                <a:latin typeface="Times New Roman" pitchFamily="18" charset="0"/>
                <a:cs typeface="Times New Roman" pitchFamily="18" charset="0"/>
              </a:rPr>
              <a:t>: </a:t>
            </a:r>
            <a:r>
              <a:rPr lang="en-IN" sz="3000" b="1" dirty="0" smtClean="0">
                <a:latin typeface="Times New Roman" pitchFamily="18" charset="0"/>
                <a:cs typeface="Times New Roman" pitchFamily="18" charset="0"/>
              </a:rPr>
              <a:t>JAN- MAY 2018</a:t>
            </a:r>
          </a:p>
          <a:p>
            <a:pPr algn="ctr">
              <a:lnSpc>
                <a:spcPct val="150000"/>
              </a:lnSpc>
            </a:pPr>
            <a:r>
              <a:rPr lang="en-US" sz="3000" b="1" dirty="0" smtClean="0">
                <a:solidFill>
                  <a:schemeClr val="accent1">
                    <a:lumMod val="75000"/>
                  </a:schemeClr>
                </a:solidFill>
                <a:latin typeface="Times New Roman" pitchFamily="18" charset="0"/>
                <a:cs typeface="Times New Roman" pitchFamily="18" charset="0"/>
              </a:rPr>
              <a:t>{</a:t>
            </a:r>
            <a:r>
              <a:rPr lang="en-US" sz="3000" b="1" dirty="0" smtClean="0">
                <a:solidFill>
                  <a:schemeClr val="accent1">
                    <a:lumMod val="75000"/>
                  </a:schemeClr>
                </a:solidFill>
                <a:latin typeface="Times New Roman" pitchFamily="18" charset="0"/>
                <a:cs typeface="Times New Roman" pitchFamily="18" charset="0"/>
              </a:rPr>
              <a:t>Online Gift Portal</a:t>
            </a:r>
            <a:r>
              <a:rPr lang="en-US" sz="3000" b="1" dirty="0" smtClean="0">
                <a:solidFill>
                  <a:schemeClr val="accent1">
                    <a:lumMod val="75000"/>
                  </a:schemeClr>
                </a:solidFill>
                <a:latin typeface="Times New Roman" pitchFamily="18" charset="0"/>
                <a:cs typeface="Times New Roman" pitchFamily="18" charset="0"/>
              </a:rPr>
              <a:t>}</a:t>
            </a:r>
            <a:endParaRPr lang="en-US" sz="3000" b="1" dirty="0">
              <a:latin typeface="Times New Roman" pitchFamily="18" charset="0"/>
              <a:cs typeface="Times New Roman" pitchFamily="18" charset="0"/>
            </a:endParaRPr>
          </a:p>
        </p:txBody>
      </p:sp>
      <p:sp>
        <p:nvSpPr>
          <p:cNvPr id="5" name="Text Box 2"/>
          <p:cNvSpPr txBox="1">
            <a:spLocks noChangeArrowheads="1"/>
          </p:cNvSpPr>
          <p:nvPr/>
        </p:nvSpPr>
        <p:spPr bwMode="auto">
          <a:xfrm>
            <a:off x="706438" y="4800601"/>
            <a:ext cx="8051800" cy="954107"/>
          </a:xfrm>
          <a:prstGeom prst="rect">
            <a:avLst/>
          </a:prstGeom>
          <a:noFill/>
          <a:ln w="9525">
            <a:noFill/>
            <a:miter lim="800000"/>
            <a:headEnd/>
            <a:tailEnd/>
          </a:ln>
        </p:spPr>
        <p:txBody>
          <a:bodyPr wrap="square">
            <a:spAutoFit/>
          </a:bodyPr>
          <a:lstStyle/>
          <a:p>
            <a:pPr algn="ctr"/>
            <a:r>
              <a:rPr lang="en-US" sz="2800" b="1" dirty="0" smtClean="0">
                <a:latin typeface="Times New Roman" pitchFamily="18" charset="0"/>
                <a:cs typeface="Times New Roman" pitchFamily="18" charset="0"/>
              </a:rPr>
              <a:t> </a:t>
            </a:r>
          </a:p>
          <a:p>
            <a:pPr algn="ct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6" name="Subtitle 2"/>
          <p:cNvSpPr txBox="1">
            <a:spLocks/>
          </p:cNvSpPr>
          <p:nvPr/>
        </p:nvSpPr>
        <p:spPr>
          <a:xfrm>
            <a:off x="533400" y="4800600"/>
            <a:ext cx="7467600" cy="17526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sz="28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Guided By:</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Mr.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Ambrish</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Srivastav</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sz="2800" dirty="0" smtClean="0">
                <a:latin typeface="Times New Roman" pitchFamily="18" charset="0"/>
                <a:cs typeface="Times New Roman" pitchFamily="18" charset="0"/>
              </a:rPr>
              <a:t>Assistant Professor</a:t>
            </a: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7" name="Rectangle 6"/>
          <p:cNvSpPr/>
          <p:nvPr/>
        </p:nvSpPr>
        <p:spPr>
          <a:xfrm>
            <a:off x="5715000" y="4800600"/>
            <a:ext cx="2667000" cy="1988237"/>
          </a:xfrm>
          <a:prstGeom prst="rect">
            <a:avLst/>
          </a:prstGeom>
        </p:spPr>
        <p:txBody>
          <a:bodyPr wrap="square">
            <a:spAutoFit/>
          </a:bodyPr>
          <a:lstStyle/>
          <a:p>
            <a:pPr marL="342900" indent="-342900" eaLnBrk="0" fontAlgn="base" hangingPunct="0">
              <a:spcBef>
                <a:spcPct val="20000"/>
              </a:spcBef>
              <a:spcAft>
                <a:spcPct val="0"/>
              </a:spcAft>
            </a:pPr>
            <a:r>
              <a:rPr lang="en-US" sz="2800" b="1" dirty="0" smtClean="0">
                <a:latin typeface="Times New Roman" pitchFamily="18" charset="0"/>
                <a:cs typeface="Times New Roman" pitchFamily="18" charset="0"/>
              </a:rPr>
              <a:t>Presented  By:</a:t>
            </a:r>
          </a:p>
          <a:p>
            <a:pPr marL="342900" indent="-342900" eaLnBrk="0" fontAlgn="base" hangingPunct="0">
              <a:spcBef>
                <a:spcPct val="20000"/>
              </a:spcBef>
              <a:spcAft>
                <a:spcPct val="0"/>
              </a:spcAft>
            </a:pPr>
            <a:r>
              <a:rPr lang="en-US" sz="2800" dirty="0" smtClean="0">
                <a:latin typeface="Times New Roman" pitchFamily="18" charset="0"/>
                <a:cs typeface="Times New Roman" pitchFamily="18" charset="0"/>
              </a:rPr>
              <a:t>Ruqaiya Arif</a:t>
            </a:r>
          </a:p>
          <a:p>
            <a:pPr marL="342900" indent="-342900" eaLnBrk="0" fontAlgn="base" hangingPunct="0">
              <a:spcBef>
                <a:spcPct val="20000"/>
              </a:spcBef>
              <a:spcAft>
                <a:spcPct val="0"/>
              </a:spcAft>
            </a:pPr>
            <a:r>
              <a:rPr lang="en-US" sz="2800" dirty="0" smtClean="0">
                <a:latin typeface="Times New Roman" pitchFamily="18" charset="0"/>
                <a:cs typeface="Times New Roman" pitchFamily="18" charset="0"/>
              </a:rPr>
              <a:t>0822CS151088</a:t>
            </a:r>
          </a:p>
          <a:p>
            <a:pPr marR="36576">
              <a:buClr>
                <a:schemeClr val="accent1"/>
              </a:buClr>
              <a:buSzPct val="80000"/>
            </a:pPr>
            <a:endParaRPr lang="en-US" sz="2800" dirty="0" smtClean="0">
              <a:ln>
                <a:solidFill>
                  <a:schemeClr val="bg2"/>
                </a:solidFill>
              </a:ln>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Admin Module</a:t>
            </a:r>
            <a:endParaRPr lang="en-CA" dirty="0"/>
          </a:p>
        </p:txBody>
      </p:sp>
      <p:sp>
        <p:nvSpPr>
          <p:cNvPr id="3" name="Slide Number Placeholder 2"/>
          <p:cNvSpPr>
            <a:spLocks noGrp="1"/>
          </p:cNvSpPr>
          <p:nvPr>
            <p:ph type="sldNum" sz="quarter" idx="12"/>
          </p:nvPr>
        </p:nvSpPr>
        <p:spPr/>
        <p:txBody>
          <a:bodyPr/>
          <a:lstStyle/>
          <a:p>
            <a:pPr>
              <a:defRPr/>
            </a:pPr>
            <a:fld id="{69393253-7F59-4D95-AAEF-94ED1F8FA845}" type="slidenum">
              <a:rPr lang="en-IN" smtClean="0">
                <a:solidFill>
                  <a:prstClr val="white"/>
                </a:solidFill>
              </a:rPr>
              <a:pPr>
                <a:defRPr/>
              </a:pPr>
              <a:t>9</a:t>
            </a:fld>
            <a:endParaRPr lang="en-IN" dirty="0">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81150"/>
            <a:ext cx="8349615" cy="4800600"/>
          </a:xfrm>
          <a:prstGeom prst="rect">
            <a:avLst/>
          </a:prstGeom>
        </p:spPr>
      </p:pic>
    </p:spTree>
    <p:extLst>
      <p:ext uri="{BB962C8B-B14F-4D97-AF65-F5344CB8AC3E}">
        <p14:creationId xmlns:p14="http://schemas.microsoft.com/office/powerpoint/2010/main" val="779627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Use Case Diagrams</a:t>
            </a:r>
            <a:endParaRPr lang="en-CA" dirty="0"/>
          </a:p>
        </p:txBody>
      </p:sp>
    </p:spTree>
    <p:extLst>
      <p:ext uri="{BB962C8B-B14F-4D97-AF65-F5344CB8AC3E}">
        <p14:creationId xmlns:p14="http://schemas.microsoft.com/office/powerpoint/2010/main" val="3433000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Portal Use case Diagram</a:t>
            </a:r>
            <a:endParaRPr lang="en-GB" dirty="0"/>
          </a:p>
        </p:txBody>
      </p:sp>
      <p:sp>
        <p:nvSpPr>
          <p:cNvPr id="2" name="Slide Number Placeholder 1"/>
          <p:cNvSpPr>
            <a:spLocks noGrp="1"/>
          </p:cNvSpPr>
          <p:nvPr>
            <p:ph type="sldNum" sz="quarter" idx="12"/>
          </p:nvPr>
        </p:nvSpPr>
        <p:spPr/>
        <p:txBody>
          <a:bodyPr/>
          <a:lstStyle/>
          <a:p>
            <a:pPr>
              <a:defRPr/>
            </a:pPr>
            <a:fld id="{F607D1C2-E102-477D-AEC8-364F47D5132E}" type="slidenum">
              <a:rPr lang="en-IN" smtClean="0">
                <a:solidFill>
                  <a:prstClr val="white"/>
                </a:solidFill>
              </a:rPr>
              <a:pPr>
                <a:defRPr/>
              </a:pPr>
              <a:t>11</a:t>
            </a:fld>
            <a:endParaRPr lang="en-IN" dirty="0">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95400"/>
            <a:ext cx="7086600" cy="5438775"/>
          </a:xfrm>
          <a:prstGeom prst="rect">
            <a:avLst/>
          </a:prstGeom>
        </p:spPr>
      </p:pic>
    </p:spTree>
    <p:extLst>
      <p:ext uri="{BB962C8B-B14F-4D97-AF65-F5344CB8AC3E}">
        <p14:creationId xmlns:p14="http://schemas.microsoft.com/office/powerpoint/2010/main" val="1132067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Customer Management</a:t>
            </a:r>
            <a:endParaRPr lang="en-CA" dirty="0"/>
          </a:p>
        </p:txBody>
      </p:sp>
      <p:sp>
        <p:nvSpPr>
          <p:cNvPr id="3" name="Slide Number Placeholder 2"/>
          <p:cNvSpPr>
            <a:spLocks noGrp="1"/>
          </p:cNvSpPr>
          <p:nvPr>
            <p:ph type="sldNum" sz="quarter" idx="12"/>
          </p:nvPr>
        </p:nvSpPr>
        <p:spPr/>
        <p:txBody>
          <a:bodyPr/>
          <a:lstStyle/>
          <a:p>
            <a:pPr>
              <a:defRPr/>
            </a:pPr>
            <a:fld id="{69393253-7F59-4D95-AAEF-94ED1F8FA845}" type="slidenum">
              <a:rPr lang="en-IN" smtClean="0">
                <a:solidFill>
                  <a:prstClr val="white"/>
                </a:solidFill>
              </a:rPr>
              <a:pPr>
                <a:defRPr/>
              </a:pPr>
              <a:t>12</a:t>
            </a:fld>
            <a:endParaRPr lang="en-IN" dirty="0">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00200"/>
            <a:ext cx="6400800" cy="5143500"/>
          </a:xfrm>
          <a:prstGeom prst="rect">
            <a:avLst/>
          </a:prstGeom>
        </p:spPr>
      </p:pic>
    </p:spTree>
    <p:extLst>
      <p:ext uri="{BB962C8B-B14F-4D97-AF65-F5344CB8AC3E}">
        <p14:creationId xmlns:p14="http://schemas.microsoft.com/office/powerpoint/2010/main" val="3259969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Category Management</a:t>
            </a:r>
            <a:endParaRPr lang="en-CA" dirty="0"/>
          </a:p>
        </p:txBody>
      </p:sp>
      <p:sp>
        <p:nvSpPr>
          <p:cNvPr id="3" name="Slide Number Placeholder 2"/>
          <p:cNvSpPr>
            <a:spLocks noGrp="1"/>
          </p:cNvSpPr>
          <p:nvPr>
            <p:ph type="sldNum" sz="quarter" idx="12"/>
          </p:nvPr>
        </p:nvSpPr>
        <p:spPr/>
        <p:txBody>
          <a:bodyPr/>
          <a:lstStyle/>
          <a:p>
            <a:pPr>
              <a:defRPr/>
            </a:pPr>
            <a:fld id="{69393253-7F59-4D95-AAEF-94ED1F8FA845}" type="slidenum">
              <a:rPr lang="en-IN" smtClean="0">
                <a:solidFill>
                  <a:prstClr val="white"/>
                </a:solidFill>
              </a:rPr>
              <a:pPr>
                <a:defRPr/>
              </a:pPr>
              <a:t>13</a:t>
            </a:fld>
            <a:endParaRPr lang="en-IN" dirty="0">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2057400"/>
            <a:ext cx="6515100" cy="3886200"/>
          </a:xfrm>
          <a:prstGeom prst="rect">
            <a:avLst/>
          </a:prstGeom>
        </p:spPr>
      </p:pic>
    </p:spTree>
    <p:extLst>
      <p:ext uri="{BB962C8B-B14F-4D97-AF65-F5344CB8AC3E}">
        <p14:creationId xmlns:p14="http://schemas.microsoft.com/office/powerpoint/2010/main" val="3355356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Content Management</a:t>
            </a:r>
            <a:endParaRPr lang="en-CA" dirty="0"/>
          </a:p>
        </p:txBody>
      </p:sp>
      <p:sp>
        <p:nvSpPr>
          <p:cNvPr id="3" name="Slide Number Placeholder 2"/>
          <p:cNvSpPr>
            <a:spLocks noGrp="1"/>
          </p:cNvSpPr>
          <p:nvPr>
            <p:ph type="sldNum" sz="quarter" idx="12"/>
          </p:nvPr>
        </p:nvSpPr>
        <p:spPr/>
        <p:txBody>
          <a:bodyPr/>
          <a:lstStyle/>
          <a:p>
            <a:pPr>
              <a:defRPr/>
            </a:pPr>
            <a:fld id="{69393253-7F59-4D95-AAEF-94ED1F8FA845}" type="slidenum">
              <a:rPr lang="en-IN" smtClean="0">
                <a:solidFill>
                  <a:prstClr val="white"/>
                </a:solidFill>
              </a:rPr>
              <a:pPr>
                <a:defRPr/>
              </a:pPr>
              <a:t>14</a:t>
            </a:fld>
            <a:endParaRPr lang="en-IN" dirty="0">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000250"/>
            <a:ext cx="6400800" cy="2857500"/>
          </a:xfrm>
          <a:prstGeom prst="rect">
            <a:avLst/>
          </a:prstGeom>
        </p:spPr>
      </p:pic>
    </p:spTree>
    <p:extLst>
      <p:ext uri="{BB962C8B-B14F-4D97-AF65-F5344CB8AC3E}">
        <p14:creationId xmlns:p14="http://schemas.microsoft.com/office/powerpoint/2010/main" val="2168065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mtClean="0"/>
              <a:t>Sequence Diagrams</a:t>
            </a:r>
            <a:endParaRPr lang="en-CA" dirty="0"/>
          </a:p>
        </p:txBody>
      </p:sp>
    </p:spTree>
    <p:extLst>
      <p:ext uri="{BB962C8B-B14F-4D97-AF65-F5344CB8AC3E}">
        <p14:creationId xmlns:p14="http://schemas.microsoft.com/office/powerpoint/2010/main" val="440368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Registration Module</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00200"/>
            <a:ext cx="7606030" cy="4305300"/>
          </a:xfrm>
          <a:prstGeom prst="rect">
            <a:avLst/>
          </a:prstGeom>
        </p:spPr>
      </p:pic>
    </p:spTree>
    <p:extLst>
      <p:ext uri="{BB962C8B-B14F-4D97-AF65-F5344CB8AC3E}">
        <p14:creationId xmlns:p14="http://schemas.microsoft.com/office/powerpoint/2010/main" val="3831932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Searching Categories</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0"/>
            <a:ext cx="7991061" cy="3829050"/>
          </a:xfrm>
          <a:prstGeom prst="rect">
            <a:avLst/>
          </a:prstGeom>
        </p:spPr>
      </p:pic>
    </p:spTree>
    <p:extLst>
      <p:ext uri="{BB962C8B-B14F-4D97-AF65-F5344CB8AC3E}">
        <p14:creationId xmlns:p14="http://schemas.microsoft.com/office/powerpoint/2010/main" val="3599008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Product Purchase process</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1800"/>
            <a:ext cx="9144000" cy="4775200"/>
          </a:xfrm>
          <a:prstGeom prst="rect">
            <a:avLst/>
          </a:prstGeom>
        </p:spPr>
      </p:pic>
    </p:spTree>
    <p:extLst>
      <p:ext uri="{BB962C8B-B14F-4D97-AF65-F5344CB8AC3E}">
        <p14:creationId xmlns:p14="http://schemas.microsoft.com/office/powerpoint/2010/main" val="2446934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607D1C2-E102-477D-AEC8-364F47D5132E}" type="slidenum">
              <a:rPr lang="en-IN" smtClean="0">
                <a:solidFill>
                  <a:prstClr val="white"/>
                </a:solidFill>
              </a:rPr>
              <a:pPr>
                <a:defRPr/>
              </a:pPr>
              <a:t>1</a:t>
            </a:fld>
            <a:endParaRPr lang="en-IN" dirty="0">
              <a:solidFill>
                <a:prstClr val="white"/>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600200"/>
            <a:ext cx="5181600" cy="3792070"/>
          </a:xfrm>
          <a:prstGeom prst="rect">
            <a:avLst/>
          </a:prstGeom>
        </p:spPr>
      </p:pic>
    </p:spTree>
    <p:extLst>
      <p:ext uri="{BB962C8B-B14F-4D97-AF65-F5344CB8AC3E}">
        <p14:creationId xmlns:p14="http://schemas.microsoft.com/office/powerpoint/2010/main" val="19124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Order Management</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10" y="1828800"/>
            <a:ext cx="7952317" cy="4210050"/>
          </a:xfrm>
          <a:prstGeom prst="rect">
            <a:avLst/>
          </a:prstGeom>
        </p:spPr>
      </p:pic>
    </p:spTree>
    <p:extLst>
      <p:ext uri="{BB962C8B-B14F-4D97-AF65-F5344CB8AC3E}">
        <p14:creationId xmlns:p14="http://schemas.microsoft.com/office/powerpoint/2010/main" val="872319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E-R Diagram</a:t>
            </a:r>
            <a:endParaRPr lang="en-CA" dirty="0"/>
          </a:p>
        </p:txBody>
      </p:sp>
    </p:spTree>
    <p:extLst>
      <p:ext uri="{BB962C8B-B14F-4D97-AF65-F5344CB8AC3E}">
        <p14:creationId xmlns:p14="http://schemas.microsoft.com/office/powerpoint/2010/main" val="1264140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1169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Wireframe Homepage</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5597236"/>
          </a:xfrm>
          <a:prstGeom prst="rect">
            <a:avLst/>
          </a:prstGeom>
        </p:spPr>
      </p:pic>
    </p:spTree>
    <p:extLst>
      <p:ext uri="{BB962C8B-B14F-4D97-AF65-F5344CB8AC3E}">
        <p14:creationId xmlns:p14="http://schemas.microsoft.com/office/powerpoint/2010/main" val="4285386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42729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Software and Hardware requirement</a:t>
            </a:r>
            <a:endParaRPr lang="en-CA" dirty="0"/>
          </a:p>
        </p:txBody>
      </p:sp>
      <p:sp>
        <p:nvSpPr>
          <p:cNvPr id="3" name="Content Placeholder 2"/>
          <p:cNvSpPr>
            <a:spLocks noGrp="1"/>
          </p:cNvSpPr>
          <p:nvPr>
            <p:ph idx="1"/>
          </p:nvPr>
        </p:nvSpPr>
        <p:spPr/>
        <p:txBody>
          <a:bodyPr/>
          <a:lstStyle/>
          <a:p>
            <a:r>
              <a:rPr lang="en-CA" b="1" dirty="0" smtClean="0"/>
              <a:t>Hardware requirements:</a:t>
            </a:r>
          </a:p>
          <a:p>
            <a:pPr lvl="0"/>
            <a:r>
              <a:rPr lang="en-CA" sz="1800" dirty="0"/>
              <a:t>PIV 2.8 GHz Processor and Above</a:t>
            </a:r>
          </a:p>
          <a:p>
            <a:pPr lvl="0"/>
            <a:r>
              <a:rPr lang="en-CA" sz="1800" dirty="0"/>
              <a:t>RAM 512MB and Above</a:t>
            </a:r>
          </a:p>
          <a:p>
            <a:pPr lvl="0"/>
            <a:r>
              <a:rPr lang="en-CA" sz="1800" dirty="0"/>
              <a:t>HDD 20 GB Hard Disk Space and </a:t>
            </a:r>
            <a:r>
              <a:rPr lang="en-CA" sz="1800" dirty="0" smtClean="0"/>
              <a:t>Above</a:t>
            </a:r>
            <a:endParaRPr lang="en-CA" sz="1800" dirty="0"/>
          </a:p>
          <a:p>
            <a:r>
              <a:rPr lang="en-CA" b="1" dirty="0" smtClean="0"/>
              <a:t>Software requirements:</a:t>
            </a:r>
          </a:p>
          <a:p>
            <a:pPr lvl="0"/>
            <a:r>
              <a:rPr lang="en-CA" sz="2000" dirty="0"/>
              <a:t>Windows </a:t>
            </a:r>
            <a:r>
              <a:rPr lang="en-CA" sz="2000" dirty="0" smtClean="0"/>
              <a:t>OS (XP/2000 or above)</a:t>
            </a:r>
            <a:r>
              <a:rPr lang="en-CA" sz="2000" dirty="0" smtClean="0"/>
              <a:t>.</a:t>
            </a:r>
            <a:endParaRPr lang="en-CA" sz="2000" dirty="0"/>
          </a:p>
          <a:p>
            <a:pPr lvl="0"/>
            <a:r>
              <a:rPr lang="en-CA" sz="2000" dirty="0"/>
              <a:t>Sublime Text Editor.</a:t>
            </a:r>
          </a:p>
          <a:p>
            <a:pPr lvl="0"/>
            <a:r>
              <a:rPr lang="en-CA" sz="2000" dirty="0"/>
              <a:t>NetBeans IDE 6.0 or above.</a:t>
            </a:r>
          </a:p>
          <a:p>
            <a:pPr lvl="0"/>
            <a:r>
              <a:rPr lang="en-CA" sz="2000" dirty="0" smtClean="0"/>
              <a:t>JDK version 6.0 or above.</a:t>
            </a:r>
            <a:endParaRPr lang="en-CA" sz="2000" dirty="0"/>
          </a:p>
          <a:p>
            <a:pPr lvl="0"/>
            <a:r>
              <a:rPr lang="en-CA" sz="2000" dirty="0"/>
              <a:t>Web server to execute website.</a:t>
            </a:r>
          </a:p>
          <a:p>
            <a:r>
              <a:rPr lang="en-CA" sz="2000" dirty="0"/>
              <a:t>Any Web browser for </a:t>
            </a:r>
            <a:r>
              <a:rPr lang="en-CA" sz="2000" dirty="0" smtClean="0"/>
              <a:t>testing.</a:t>
            </a:r>
            <a:endParaRPr lang="en-CA" sz="2000" b="1" dirty="0"/>
          </a:p>
        </p:txBody>
      </p:sp>
    </p:spTree>
    <p:extLst>
      <p:ext uri="{BB962C8B-B14F-4D97-AF65-F5344CB8AC3E}">
        <p14:creationId xmlns:p14="http://schemas.microsoft.com/office/powerpoint/2010/main" val="416506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t>
            </a:r>
            <a:r>
              <a:rPr lang="en-CA" dirty="0" smtClean="0"/>
              <a:t>onclusion</a:t>
            </a:r>
            <a:endParaRPr lang="en-CA" dirty="0"/>
          </a:p>
        </p:txBody>
      </p:sp>
      <p:sp>
        <p:nvSpPr>
          <p:cNvPr id="3" name="Content Placeholder 2"/>
          <p:cNvSpPr>
            <a:spLocks noGrp="1"/>
          </p:cNvSpPr>
          <p:nvPr>
            <p:ph idx="1"/>
          </p:nvPr>
        </p:nvSpPr>
        <p:spPr/>
        <p:txBody>
          <a:bodyPr/>
          <a:lstStyle/>
          <a:p>
            <a:r>
              <a:rPr lang="en-US" sz="2400" dirty="0"/>
              <a:t>In this project, the user is provided with an e-commerce web site that can be used to buy Products online. To implement this as a web application we </a:t>
            </a:r>
            <a:r>
              <a:rPr lang="en-US" sz="2400" dirty="0" smtClean="0"/>
              <a:t>have used Java Technologies for backend and html, </a:t>
            </a:r>
            <a:r>
              <a:rPr lang="en-US" sz="2400" dirty="0" err="1" smtClean="0"/>
              <a:t>css</a:t>
            </a:r>
            <a:r>
              <a:rPr lang="en-US" sz="2400" dirty="0" smtClean="0"/>
              <a:t> and </a:t>
            </a:r>
            <a:r>
              <a:rPr lang="en-US" sz="2400" dirty="0" err="1" smtClean="0"/>
              <a:t>Javascript</a:t>
            </a:r>
            <a:r>
              <a:rPr lang="en-US" sz="2400" dirty="0" smtClean="0"/>
              <a:t> for front-end.</a:t>
            </a:r>
          </a:p>
          <a:p>
            <a:r>
              <a:rPr lang="en-US" dirty="0" smtClean="0"/>
              <a:t> </a:t>
            </a:r>
            <a:r>
              <a:rPr lang="en-US" sz="2400" dirty="0" smtClean="0"/>
              <a:t>For the client browser to connect we used Apache Tomcat as web server and used JDBC for database connectivity.</a:t>
            </a:r>
          </a:p>
          <a:p>
            <a:r>
              <a:rPr lang="en-US" sz="2400" dirty="0" smtClean="0"/>
              <a:t>A </a:t>
            </a:r>
            <a:r>
              <a:rPr lang="en-US" sz="2400" dirty="0"/>
              <a:t>good shopping cart design must be accompanied with user-friendly shopping cart application logic. It should be convenient for the customer to view the contents of their cart and to be able to remove or add items to their cart. </a:t>
            </a:r>
            <a:r>
              <a:rPr lang="en-US" sz="2400" dirty="0" smtClean="0"/>
              <a:t>The </a:t>
            </a:r>
            <a:r>
              <a:rPr lang="en-US" sz="2400" dirty="0"/>
              <a:t>application described in this project provides a number of features that are designed to make the customer more comfortable.</a:t>
            </a:r>
            <a:endParaRPr lang="en-CA" sz="2400" dirty="0"/>
          </a:p>
          <a:p>
            <a:endParaRPr lang="en-CA" sz="2400" dirty="0"/>
          </a:p>
        </p:txBody>
      </p:sp>
    </p:spTree>
    <p:extLst>
      <p:ext uri="{BB962C8B-B14F-4D97-AF65-F5344CB8AC3E}">
        <p14:creationId xmlns:p14="http://schemas.microsoft.com/office/powerpoint/2010/main" val="49673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References</a:t>
            </a:r>
            <a:endParaRPr lang="en-US" sz="4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3" name="Rectangle 2"/>
          <p:cNvSpPr/>
          <p:nvPr/>
        </p:nvSpPr>
        <p:spPr>
          <a:xfrm>
            <a:off x="2286000" y="2590630"/>
            <a:ext cx="4572000" cy="1676741"/>
          </a:xfrm>
          <a:prstGeom prst="rect">
            <a:avLst/>
          </a:prstGeom>
        </p:spPr>
        <p:txBody>
          <a:bodyPr>
            <a:spAutoFit/>
          </a:bodyPr>
          <a:lstStyle/>
          <a:p>
            <a:pPr marL="342900" lvl="0" indent="-342900">
              <a:lnSpc>
                <a:spcPct val="107000"/>
              </a:lnSpc>
              <a:spcAft>
                <a:spcPts val="0"/>
              </a:spcAft>
              <a:buFont typeface="+mj-lt"/>
              <a:buAutoNum type="arabicPeriod"/>
            </a:pPr>
            <a:r>
              <a:rPr lang="en-CA"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http://www.igp.com</a:t>
            </a:r>
            <a:r>
              <a:rPr lang="en-CA" dirty="0">
                <a:latin typeface="Times New Roman" panose="02020603050405020304" pitchFamily="18" charset="0"/>
                <a:ea typeface="Calibri" panose="020F0502020204030204" pitchFamily="34" charset="0"/>
                <a:cs typeface="Times New Roman" panose="02020603050405020304" pitchFamily="18" charset="0"/>
              </a:rPr>
              <a:t>.</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CA"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4"/>
              </a:rPr>
              <a:t>http://www.giftscart.com</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CA"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5"/>
              </a:rPr>
              <a:t>http://www.fernsnpetals.com</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CA" dirty="0">
                <a:latin typeface="Times New Roman" panose="02020603050405020304" pitchFamily="18" charset="0"/>
                <a:ea typeface="Calibri" panose="020F0502020204030204" pitchFamily="34" charset="0"/>
                <a:cs typeface="Times New Roman" panose="02020603050405020304" pitchFamily="18" charset="0"/>
              </a:rPr>
              <a:t>http://www.archiesonline.com.</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dirty="0">
                <a:latin typeface="Times New Roman" panose="02020603050405020304" pitchFamily="18" charset="0"/>
                <a:ea typeface="Calibri" panose="020F0502020204030204" pitchFamily="34" charset="0"/>
                <a:cs typeface="Times New Roman" panose="02020603050405020304" pitchFamily="18" charset="0"/>
              </a:rPr>
              <a:t> </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Thank You</a:t>
            </a:r>
            <a:endParaRPr lang="en-CA" dirty="0"/>
          </a:p>
        </p:txBody>
      </p:sp>
    </p:spTree>
    <p:extLst>
      <p:ext uri="{BB962C8B-B14F-4D97-AF65-F5344CB8AC3E}">
        <p14:creationId xmlns:p14="http://schemas.microsoft.com/office/powerpoint/2010/main" val="2274642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Table of Content</a:t>
            </a:r>
            <a:endParaRPr lang="en-CA" dirty="0"/>
          </a:p>
        </p:txBody>
      </p:sp>
      <p:sp>
        <p:nvSpPr>
          <p:cNvPr id="3" name="Content Placeholder 2"/>
          <p:cNvSpPr>
            <a:spLocks noGrp="1"/>
          </p:cNvSpPr>
          <p:nvPr>
            <p:ph idx="1"/>
          </p:nvPr>
        </p:nvSpPr>
        <p:spPr/>
        <p:txBody>
          <a:bodyPr/>
          <a:lstStyle/>
          <a:p>
            <a:r>
              <a:rPr lang="en-CA" sz="1800" dirty="0" smtClean="0"/>
              <a:t>Abstract</a:t>
            </a:r>
          </a:p>
          <a:p>
            <a:r>
              <a:rPr lang="en-CA" sz="1800" dirty="0" smtClean="0"/>
              <a:t>Introduction</a:t>
            </a:r>
          </a:p>
          <a:p>
            <a:r>
              <a:rPr lang="en-CA" sz="1800" dirty="0" smtClean="0"/>
              <a:t>Objective</a:t>
            </a:r>
          </a:p>
          <a:p>
            <a:r>
              <a:rPr lang="en-CA" sz="1800" dirty="0" smtClean="0"/>
              <a:t>Architectural Diagrams</a:t>
            </a:r>
          </a:p>
          <a:p>
            <a:r>
              <a:rPr lang="en-CA" sz="1800" dirty="0" smtClean="0"/>
              <a:t>Use Case Diagrams</a:t>
            </a:r>
          </a:p>
          <a:p>
            <a:r>
              <a:rPr lang="en-CA" sz="1800" dirty="0" smtClean="0"/>
              <a:t>Sequence Diagrams</a:t>
            </a:r>
          </a:p>
          <a:p>
            <a:r>
              <a:rPr lang="en-CA" sz="1800" dirty="0" smtClean="0"/>
              <a:t>Class Diagram</a:t>
            </a:r>
          </a:p>
          <a:p>
            <a:r>
              <a:rPr lang="en-CA" sz="1800" dirty="0" smtClean="0"/>
              <a:t>E-R Diagram</a:t>
            </a:r>
          </a:p>
          <a:p>
            <a:r>
              <a:rPr lang="en-CA" sz="1800" dirty="0" smtClean="0"/>
              <a:t>Wireframe-Homepage</a:t>
            </a:r>
          </a:p>
          <a:p>
            <a:r>
              <a:rPr lang="en-CA" sz="1800" dirty="0" smtClean="0"/>
              <a:t>Software and Hardware Requirement</a:t>
            </a:r>
          </a:p>
          <a:p>
            <a:r>
              <a:rPr lang="en-CA" sz="1800" dirty="0" smtClean="0"/>
              <a:t>Testing</a:t>
            </a:r>
          </a:p>
          <a:p>
            <a:r>
              <a:rPr lang="en-CA" sz="1800" dirty="0" smtClean="0"/>
              <a:t>Future Work </a:t>
            </a:r>
          </a:p>
          <a:p>
            <a:r>
              <a:rPr lang="en-CA" sz="1800" dirty="0" smtClean="0"/>
              <a:t>Conclusion</a:t>
            </a:r>
          </a:p>
          <a:p>
            <a:r>
              <a:rPr lang="en-CA" sz="1800" dirty="0" smtClean="0"/>
              <a:t>References</a:t>
            </a:r>
          </a:p>
          <a:p>
            <a:endParaRPr lang="en-CA" sz="1800" dirty="0" smtClean="0"/>
          </a:p>
          <a:p>
            <a:endParaRPr lang="en-CA" sz="1800" dirty="0" smtClean="0"/>
          </a:p>
          <a:p>
            <a:endParaRPr lang="en-CA" sz="1800" dirty="0"/>
          </a:p>
        </p:txBody>
      </p:sp>
    </p:spTree>
    <p:extLst>
      <p:ext uri="{BB962C8B-B14F-4D97-AF65-F5344CB8AC3E}">
        <p14:creationId xmlns:p14="http://schemas.microsoft.com/office/powerpoint/2010/main" val="408473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Abstract</a:t>
            </a:r>
            <a:endParaRPr lang="en-CA" dirty="0"/>
          </a:p>
        </p:txBody>
      </p:sp>
      <p:sp>
        <p:nvSpPr>
          <p:cNvPr id="3" name="Content Placeholder 2"/>
          <p:cNvSpPr>
            <a:spLocks noGrp="1"/>
          </p:cNvSpPr>
          <p:nvPr>
            <p:ph idx="1"/>
          </p:nvPr>
        </p:nvSpPr>
        <p:spPr/>
        <p:txBody>
          <a:bodyPr/>
          <a:lstStyle/>
          <a:p>
            <a:r>
              <a:rPr lang="en-CA" sz="2000" b="1" dirty="0"/>
              <a:t>Giftofakind.com</a:t>
            </a:r>
            <a:r>
              <a:rPr lang="en-CA" sz="2000" dirty="0"/>
              <a:t> is a complete portal to shop gifts worldwide. This portal is basically designed for small and medium businesses who don’t have online business. The Giftofakind.com has been developed to grow online businesses larger and faster. The Giftofakind.com contains a catalog for the user, for which user has to log in to Welcome page. Authenticity for every user will be maintained from the database. The portal has a registration screen, products order, catalog information, terms and condition which is printable and contact information of the supplier. This portal provides an interface for the medium scale business which are not known to the end user. It also provide recommendations for the related gifts to which user has searched.</a:t>
            </a:r>
          </a:p>
          <a:p>
            <a:endParaRPr lang="en-CA" sz="2000" dirty="0"/>
          </a:p>
        </p:txBody>
      </p:sp>
    </p:spTree>
    <p:extLst>
      <p:ext uri="{BB962C8B-B14F-4D97-AF65-F5344CB8AC3E}">
        <p14:creationId xmlns:p14="http://schemas.microsoft.com/office/powerpoint/2010/main" val="289605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sz="1800" dirty="0"/>
              <a:t>E-commerce businesses are fast growing and accepted business </a:t>
            </a:r>
            <a:r>
              <a:rPr lang="en-CA" sz="1800" dirty="0" smtClean="0"/>
              <a:t>paradigm.</a:t>
            </a:r>
          </a:p>
          <a:p>
            <a:r>
              <a:rPr lang="en-CA" sz="1800" dirty="0" smtClean="0"/>
              <a:t>The </a:t>
            </a:r>
            <a:r>
              <a:rPr lang="en-CA" sz="1800" dirty="0"/>
              <a:t>objective is to create a gift store through which user can buy products such as anniversary gifts, birthday cakes etc. from their comfort through Internet. The Giftofakind.com is a virtual store from where user can choose gifts according to their interest, recipient, occasion, relationship, anniversary or birthday. The customer can add products to a virtual shopping cart and later go for payments where more information will be needed to complete the transaction like shipping </a:t>
            </a:r>
            <a:r>
              <a:rPr lang="en-CA" sz="1800" dirty="0" smtClean="0"/>
              <a:t>address and </a:t>
            </a:r>
            <a:r>
              <a:rPr lang="en-CA" sz="1800" dirty="0"/>
              <a:t>billing </a:t>
            </a:r>
            <a:r>
              <a:rPr lang="en-CA" sz="1800" dirty="0" smtClean="0"/>
              <a:t>address. </a:t>
            </a:r>
          </a:p>
          <a:p>
            <a:r>
              <a:rPr lang="en-CA" sz="1800" dirty="0" smtClean="0"/>
              <a:t>There </a:t>
            </a:r>
            <a:r>
              <a:rPr lang="en-CA" sz="1800" dirty="0"/>
              <a:t>will be payment option from credit card. Fairly, it requires handling and management of data involved in the process.</a:t>
            </a:r>
          </a:p>
          <a:p>
            <a:r>
              <a:rPr lang="en-CA" sz="1800" dirty="0"/>
              <a:t>Target group of customers are those who live far away from their family, friends and relatives, to whom customer wants to send gifts. However, limit will be set to send gifts per day by a customer to different locations.</a:t>
            </a:r>
          </a:p>
          <a:p>
            <a:r>
              <a:rPr lang="en-CA" sz="1800" dirty="0"/>
              <a:t>The purpose of the topic is to connect people via Internet through gifts.</a:t>
            </a:r>
          </a:p>
          <a:p>
            <a:endParaRPr lang="en-CA" sz="1800" dirty="0"/>
          </a:p>
        </p:txBody>
      </p:sp>
    </p:spTree>
    <p:extLst>
      <p:ext uri="{BB962C8B-B14F-4D97-AF65-F5344CB8AC3E}">
        <p14:creationId xmlns:p14="http://schemas.microsoft.com/office/powerpoint/2010/main" val="296839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Objective</a:t>
            </a:r>
            <a:endParaRPr lang="en-CA" dirty="0"/>
          </a:p>
        </p:txBody>
      </p:sp>
      <p:sp>
        <p:nvSpPr>
          <p:cNvPr id="3" name="Content Placeholder 2"/>
          <p:cNvSpPr>
            <a:spLocks noGrp="1"/>
          </p:cNvSpPr>
          <p:nvPr>
            <p:ph idx="1"/>
          </p:nvPr>
        </p:nvSpPr>
        <p:spPr/>
        <p:txBody>
          <a:bodyPr/>
          <a:lstStyle/>
          <a:p>
            <a:r>
              <a:rPr lang="en-CA" dirty="0" smtClean="0"/>
              <a:t>The objective is to provide a virtual store from where a person can send gifts from anywhere, at anytime.</a:t>
            </a:r>
          </a:p>
          <a:p>
            <a:r>
              <a:rPr lang="en-CA" dirty="0" smtClean="0"/>
              <a:t>It enables purchasing from social media accounts.</a:t>
            </a:r>
          </a:p>
        </p:txBody>
      </p:sp>
    </p:spTree>
    <p:extLst>
      <p:ext uri="{BB962C8B-B14F-4D97-AF65-F5344CB8AC3E}">
        <p14:creationId xmlns:p14="http://schemas.microsoft.com/office/powerpoint/2010/main" val="279802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Architectural Diagrams</a:t>
            </a:r>
            <a:endParaRPr lang="en-CA" dirty="0"/>
          </a:p>
        </p:txBody>
      </p:sp>
    </p:spTree>
    <p:extLst>
      <p:ext uri="{BB962C8B-B14F-4D97-AF65-F5344CB8AC3E}">
        <p14:creationId xmlns:p14="http://schemas.microsoft.com/office/powerpoint/2010/main" val="1706732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Login Module</a:t>
            </a:r>
            <a:endParaRPr lang="en-CA" dirty="0"/>
          </a:p>
        </p:txBody>
      </p:sp>
      <p:sp>
        <p:nvSpPr>
          <p:cNvPr id="3" name="Slide Number Placeholder 2"/>
          <p:cNvSpPr>
            <a:spLocks noGrp="1"/>
          </p:cNvSpPr>
          <p:nvPr>
            <p:ph type="sldNum" sz="quarter" idx="12"/>
          </p:nvPr>
        </p:nvSpPr>
        <p:spPr/>
        <p:txBody>
          <a:bodyPr/>
          <a:lstStyle/>
          <a:p>
            <a:pPr>
              <a:defRPr/>
            </a:pPr>
            <a:fld id="{69393253-7F59-4D95-AAEF-94ED1F8FA845}" type="slidenum">
              <a:rPr lang="en-IN" smtClean="0">
                <a:solidFill>
                  <a:prstClr val="white"/>
                </a:solidFill>
              </a:rPr>
              <a:pPr>
                <a:defRPr/>
              </a:pPr>
              <a:t>7</a:t>
            </a:fld>
            <a:endParaRPr lang="en-IN" dirty="0">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32" y="1445347"/>
            <a:ext cx="8889818" cy="4373562"/>
          </a:xfrm>
          <a:prstGeom prst="rect">
            <a:avLst/>
          </a:prstGeom>
        </p:spPr>
      </p:pic>
    </p:spTree>
    <p:extLst>
      <p:ext uri="{BB962C8B-B14F-4D97-AF65-F5344CB8AC3E}">
        <p14:creationId xmlns:p14="http://schemas.microsoft.com/office/powerpoint/2010/main" val="3636880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Shopping Module</a:t>
            </a:r>
            <a:endParaRPr lang="en-GB" dirty="0"/>
          </a:p>
        </p:txBody>
      </p:sp>
      <p:sp>
        <p:nvSpPr>
          <p:cNvPr id="2" name="Slide Number Placeholder 1"/>
          <p:cNvSpPr>
            <a:spLocks noGrp="1"/>
          </p:cNvSpPr>
          <p:nvPr>
            <p:ph type="sldNum" sz="quarter" idx="12"/>
          </p:nvPr>
        </p:nvSpPr>
        <p:spPr/>
        <p:txBody>
          <a:bodyPr/>
          <a:lstStyle/>
          <a:p>
            <a:pPr>
              <a:defRPr/>
            </a:pPr>
            <a:fld id="{F607D1C2-E102-477D-AEC8-364F47D5132E}" type="slidenum">
              <a:rPr lang="en-IN" smtClean="0">
                <a:solidFill>
                  <a:prstClr val="white"/>
                </a:solidFill>
              </a:rPr>
              <a:pPr>
                <a:defRPr/>
              </a:pPr>
              <a:t>8</a:t>
            </a:fld>
            <a:endParaRPr lang="en-IN" dirty="0">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257300"/>
            <a:ext cx="5955030" cy="5143500"/>
          </a:xfrm>
          <a:prstGeom prst="rect">
            <a:avLst/>
          </a:prstGeom>
        </p:spPr>
      </p:pic>
    </p:spTree>
    <p:extLst>
      <p:ext uri="{BB962C8B-B14F-4D97-AF65-F5344CB8AC3E}">
        <p14:creationId xmlns:p14="http://schemas.microsoft.com/office/powerpoint/2010/main" val="1132067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1065</TotalTime>
  <Words>663</Words>
  <Application>Microsoft Office PowerPoint</Application>
  <PresentationFormat>On-screen Show (4:3)</PresentationFormat>
  <Paragraphs>88</Paragraphs>
  <Slides>28</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28</vt:i4>
      </vt:variant>
    </vt:vector>
  </HeadingPairs>
  <TitlesOfParts>
    <vt:vector size="36" baseType="lpstr">
      <vt:lpstr>MS PGothic</vt:lpstr>
      <vt:lpstr>Arial</vt:lpstr>
      <vt:lpstr>Calibri</vt:lpstr>
      <vt:lpstr>Times New Roman</vt:lpstr>
      <vt:lpstr>Verdana</vt:lpstr>
      <vt:lpstr>1_Office Theme</vt:lpstr>
      <vt:lpstr>2_Office Theme</vt:lpstr>
      <vt:lpstr>3_Office Theme</vt:lpstr>
      <vt:lpstr>PowerPoint Presentation</vt:lpstr>
      <vt:lpstr>PowerPoint Presentation</vt:lpstr>
      <vt:lpstr>Table of Content</vt:lpstr>
      <vt:lpstr>Abstract</vt:lpstr>
      <vt:lpstr>Introduction</vt:lpstr>
      <vt:lpstr>Objective</vt:lpstr>
      <vt:lpstr>Architectural Diagrams</vt:lpstr>
      <vt:lpstr>Login Module</vt:lpstr>
      <vt:lpstr>Shopping Module</vt:lpstr>
      <vt:lpstr>Admin Module</vt:lpstr>
      <vt:lpstr>Use Case Diagrams</vt:lpstr>
      <vt:lpstr>Portal Use case Diagram</vt:lpstr>
      <vt:lpstr>Customer Management</vt:lpstr>
      <vt:lpstr>Category Management</vt:lpstr>
      <vt:lpstr>Content Management</vt:lpstr>
      <vt:lpstr>Sequence Diagrams</vt:lpstr>
      <vt:lpstr>User Registration Module</vt:lpstr>
      <vt:lpstr>Searching Categories</vt:lpstr>
      <vt:lpstr>Product Purchase process</vt:lpstr>
      <vt:lpstr>Order Management</vt:lpstr>
      <vt:lpstr>E-R Diagram</vt:lpstr>
      <vt:lpstr>PowerPoint Presentation</vt:lpstr>
      <vt:lpstr>Wireframe Homepage</vt:lpstr>
      <vt:lpstr>PowerPoint Presentation</vt:lpstr>
      <vt:lpstr>Software and Hardware requirement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User</dc:creator>
  <cp:lastModifiedBy>Ruqaiya arif</cp:lastModifiedBy>
  <cp:revision>65</cp:revision>
  <dcterms:created xsi:type="dcterms:W3CDTF">2006-08-16T00:00:00Z</dcterms:created>
  <dcterms:modified xsi:type="dcterms:W3CDTF">2018-05-03T11:14:22Z</dcterms:modified>
</cp:coreProperties>
</file>