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77" r:id="rId6"/>
    <p:sldId id="283" r:id="rId7"/>
    <p:sldId id="287" r:id="rId8"/>
    <p:sldId id="290"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C5ABBE-2E0A-436B-B6F3-FC5FAF18DED7}" v="2" dt="2021-04-26T14:59:47.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8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6C4B8-837C-4E56-8BF4-2D47C2760C61}"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4CCCC-366D-4088-BCFA-9BBD65443453}" type="slidenum">
              <a:rPr lang="en-US" smtClean="0"/>
              <a:t>‹#›</a:t>
            </a:fld>
            <a:endParaRPr lang="en-US"/>
          </a:p>
        </p:txBody>
      </p:sp>
    </p:spTree>
    <p:extLst>
      <p:ext uri="{BB962C8B-B14F-4D97-AF65-F5344CB8AC3E}">
        <p14:creationId xmlns:p14="http://schemas.microsoft.com/office/powerpoint/2010/main" val="194963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Hello everyone, today I am going to share a paper with you called normalizing flows for probabilistic modeling and inference. It is a review paper published in 2019. it thoroughly covers the topic in normalizing flows. We get only 25 minutes. So, I will only be able to share some basic ideas with you. If you want more detail, it is worth taking some time to read this paper.</a:t>
            </a:r>
            <a:endParaRPr lang="en-US" dirty="0"/>
          </a:p>
        </p:txBody>
      </p:sp>
      <p:sp>
        <p:nvSpPr>
          <p:cNvPr id="4" name="Slide Number Placeholder 3"/>
          <p:cNvSpPr>
            <a:spLocks noGrp="1"/>
          </p:cNvSpPr>
          <p:nvPr>
            <p:ph type="sldNum" sz="quarter" idx="5"/>
          </p:nvPr>
        </p:nvSpPr>
        <p:spPr/>
        <p:txBody>
          <a:bodyPr/>
          <a:lstStyle/>
          <a:p>
            <a:fld id="{5DC84250-96F4-4A54-B5C5-2943DDBEC790}" type="slidenum">
              <a:rPr lang="en-US" smtClean="0"/>
              <a:t>1</a:t>
            </a:fld>
            <a:endParaRPr lang="en-US"/>
          </a:p>
        </p:txBody>
      </p:sp>
    </p:spTree>
    <p:extLst>
      <p:ext uri="{BB962C8B-B14F-4D97-AF65-F5344CB8AC3E}">
        <p14:creationId xmlns:p14="http://schemas.microsoft.com/office/powerpoint/2010/main" val="336008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Okay, so, the first question. What is normalizing flows. Basically, it tries to build a probabilistic distribution on the dataset, like, for example, images, videos, speech. The underlying distribution of those dataset are often extremely complex. The classic methods like models with hidden variables couldn’t approximate the underlying distribution well. Normalizing flows are powerful tools for these tasks.</a:t>
            </a:r>
          </a:p>
          <a:p>
            <a:r>
              <a:rPr lang="en-US"/>
              <a:t>So, the basic idea of flows are to learn a transformation T, where x equals to T of u. X are the data to build probabilistic models on. And u are sampled</a:t>
            </a:r>
            <a:r>
              <a:rPr lang="zh-CN" altLang="en-US"/>
              <a:t> </a:t>
            </a:r>
            <a:r>
              <a:rPr lang="en-US"/>
              <a:t>from our known data distribution p of U. This transformation could link our data distribution to a distribution that we can handle. Transformation T should be bijective. T and T inverse are differentiable. By the way, the combination of these properties are called diffeomorphism. Then, our x and u are linked by T. and if we use change of variables, we could connect the distribution of x and u. In practice, we want the base distribution </a:t>
            </a:r>
            <a:r>
              <a:rPr lang="en-US" err="1"/>
              <a:t>p_U</a:t>
            </a:r>
            <a:r>
              <a:rPr lang="en-US"/>
              <a:t> easy to handle. We often choose normal distribution. And this is normalizing flow. Why T needs to be diffeomorphism? I will talk about it later. Basically, suppose you want to sample from your data distribution </a:t>
            </a:r>
            <a:r>
              <a:rPr lang="en-US" err="1"/>
              <a:t>p_X</a:t>
            </a:r>
            <a:r>
              <a:rPr lang="en-US"/>
              <a:t>, you can not sample directly from this distribution, right? But you can sample a new u. and transfer it to x. This need every u has exact one corresponding x. When you want to evaluate the probability of an unknown sample, x’, you need to transform it to u’, this need every x has exact one u. And during the learning phase, you want to minimize some divergence by gradient based algorithm, so you need T to be differentiable. Okay, quite straight forward. right?</a:t>
            </a:r>
          </a:p>
        </p:txBody>
      </p:sp>
      <p:sp>
        <p:nvSpPr>
          <p:cNvPr id="4" name="Slide Number Placeholder 3"/>
          <p:cNvSpPr>
            <a:spLocks noGrp="1"/>
          </p:cNvSpPr>
          <p:nvPr>
            <p:ph type="sldNum" sz="quarter" idx="5"/>
          </p:nvPr>
        </p:nvSpPr>
        <p:spPr/>
        <p:txBody>
          <a:bodyPr/>
          <a:lstStyle/>
          <a:p>
            <a:fld id="{5DC84250-96F4-4A54-B5C5-2943DDBEC790}" type="slidenum">
              <a:rPr lang="en-US" smtClean="0"/>
              <a:t>2</a:t>
            </a:fld>
            <a:endParaRPr lang="en-US"/>
          </a:p>
        </p:txBody>
      </p:sp>
    </p:spTree>
    <p:extLst>
      <p:ext uri="{BB962C8B-B14F-4D97-AF65-F5344CB8AC3E}">
        <p14:creationId xmlns:p14="http://schemas.microsoft.com/office/powerpoint/2010/main" val="10726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A292-FC0D-44B4-9BE8-D6F6AA90D8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8FDA6-A7DC-44E4-AA91-E7CDFF11A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D274A1-AC2E-4AD5-B777-A23A287B0F8E}"/>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5" name="Footer Placeholder 4">
            <a:extLst>
              <a:ext uri="{FF2B5EF4-FFF2-40B4-BE49-F238E27FC236}">
                <a16:creationId xmlns:a16="http://schemas.microsoft.com/office/drawing/2014/main" id="{ED552D0C-1FCD-47C3-A70D-D6599CD6E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128FC-1214-4E82-8790-7CD6CD3D8793}"/>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87991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B644-86F5-4770-858A-CEBE72EBA0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E9AA-CC68-4616-A502-AE6FF84863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32119-462C-479A-8C38-7B294C46C22F}"/>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5" name="Footer Placeholder 4">
            <a:extLst>
              <a:ext uri="{FF2B5EF4-FFF2-40B4-BE49-F238E27FC236}">
                <a16:creationId xmlns:a16="http://schemas.microsoft.com/office/drawing/2014/main" id="{95936C34-20DE-46E6-AFF1-BEB8BDA61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9FA4D-C1AA-4158-8425-DB5AE86F9E50}"/>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297047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C62C9-9292-4F7F-B35C-D3457AD52E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E67D4-DC3C-4244-ABCA-556208FE64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9D8AB-3C80-4C10-9395-9E4DAC11BDFE}"/>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5" name="Footer Placeholder 4">
            <a:extLst>
              <a:ext uri="{FF2B5EF4-FFF2-40B4-BE49-F238E27FC236}">
                <a16:creationId xmlns:a16="http://schemas.microsoft.com/office/drawing/2014/main" id="{A7CF2F56-3150-4324-BAD6-7EEB60A2F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58898-6042-430D-B6E3-539AA50A0D2A}"/>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171615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E823-BCBE-4DDA-9916-AAD734F17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8FAF7-589D-4C69-A2AC-A07B86FC56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F8E45-7B15-46E0-ADB8-B9B6B34D7303}"/>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5" name="Footer Placeholder 4">
            <a:extLst>
              <a:ext uri="{FF2B5EF4-FFF2-40B4-BE49-F238E27FC236}">
                <a16:creationId xmlns:a16="http://schemas.microsoft.com/office/drawing/2014/main" id="{547F1731-944B-4F51-8779-1874C8B08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DDDBD-9477-438E-81EB-03A574D492C8}"/>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35684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D97C-05B2-45DF-A9FE-98AC00E55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B1318-701A-4429-93D9-48CD7CE69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46FD7D-24F4-4E42-B413-C5E2659356D5}"/>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5" name="Footer Placeholder 4">
            <a:extLst>
              <a:ext uri="{FF2B5EF4-FFF2-40B4-BE49-F238E27FC236}">
                <a16:creationId xmlns:a16="http://schemas.microsoft.com/office/drawing/2014/main" id="{8D87C64F-578D-4E9D-8EC7-4053415EE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F2C4A-0D21-4D08-BD77-6E15EF684BEB}"/>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427442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A2CF-1164-4AA7-AE25-326474B10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13475-C180-4D92-87B6-731E12A0B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06693B-277E-46B5-9CF3-3391B4ACA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460A5-CA0F-4A94-B61A-0DB6470624B4}"/>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6" name="Footer Placeholder 5">
            <a:extLst>
              <a:ext uri="{FF2B5EF4-FFF2-40B4-BE49-F238E27FC236}">
                <a16:creationId xmlns:a16="http://schemas.microsoft.com/office/drawing/2014/main" id="{6E46B9D2-A1F0-459A-8470-6B7173299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755C3-89F1-4F89-A27E-02C970413777}"/>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8364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DCBA-05C7-46EC-B01C-C2078141C3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A4F58F-47FF-4507-BE06-C29A9B0B54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7C01C3-1C9D-405D-AE0C-EBA180174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9DE04E-5A39-4C22-AB12-599D4ACCEB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B407EA-12C7-40F0-B04E-0EEF1A75D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39651-236D-4449-8317-9D508478476E}"/>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8" name="Footer Placeholder 7">
            <a:extLst>
              <a:ext uri="{FF2B5EF4-FFF2-40B4-BE49-F238E27FC236}">
                <a16:creationId xmlns:a16="http://schemas.microsoft.com/office/drawing/2014/main" id="{D654B57F-60C5-41BA-A588-3972E95691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79BE6-8B84-4792-966F-DEDCC95EE9C6}"/>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45141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8499-DA39-4F3C-8A83-3DFE904B69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860928-CDE4-4A89-A1D3-B2211C19B956}"/>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4" name="Footer Placeholder 3">
            <a:extLst>
              <a:ext uri="{FF2B5EF4-FFF2-40B4-BE49-F238E27FC236}">
                <a16:creationId xmlns:a16="http://schemas.microsoft.com/office/drawing/2014/main" id="{89734A7C-E4FA-404D-AD0C-2334BA9D5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13C309-808A-451E-8278-93E54E127765}"/>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177051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0CF14-95D5-46FD-B038-DFD45C61F27C}"/>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3" name="Footer Placeholder 2">
            <a:extLst>
              <a:ext uri="{FF2B5EF4-FFF2-40B4-BE49-F238E27FC236}">
                <a16:creationId xmlns:a16="http://schemas.microsoft.com/office/drawing/2014/main" id="{7ED93294-33F6-463B-9617-0B9A6ACFCC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E09B5-A936-423B-B9C4-E794C12A07AB}"/>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19878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7EBD-E3E9-43FF-9279-9682462AB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DEBFD7-6E0D-4CE1-AAEE-432CC2B6F2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6AA1C4-DAFE-4765-B548-4EC4846C7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45C13-88E2-44C1-AF2C-ABF7B78917B0}"/>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6" name="Footer Placeholder 5">
            <a:extLst>
              <a:ext uri="{FF2B5EF4-FFF2-40B4-BE49-F238E27FC236}">
                <a16:creationId xmlns:a16="http://schemas.microsoft.com/office/drawing/2014/main" id="{4826C1F2-5A7B-4EBA-8F49-39A5B52BE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40333-E81B-4EC7-88B5-BF9DF9153AB7}"/>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77272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B8C-9814-40B4-B2CB-C6F56DF03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96A5B9-84D5-4261-9109-848004902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287E5B-8884-4995-BF7E-C762F540F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A0047-7504-4C57-AF75-FAC63332A70D}"/>
              </a:ext>
            </a:extLst>
          </p:cNvPr>
          <p:cNvSpPr>
            <a:spLocks noGrp="1"/>
          </p:cNvSpPr>
          <p:nvPr>
            <p:ph type="dt" sz="half" idx="10"/>
          </p:nvPr>
        </p:nvSpPr>
        <p:spPr/>
        <p:txBody>
          <a:bodyPr/>
          <a:lstStyle/>
          <a:p>
            <a:fld id="{F25491D9-3E49-4CB4-9584-239E38F1900F}" type="datetimeFigureOut">
              <a:rPr lang="en-US" smtClean="0"/>
              <a:t>4/26/2021</a:t>
            </a:fld>
            <a:endParaRPr lang="en-US"/>
          </a:p>
        </p:txBody>
      </p:sp>
      <p:sp>
        <p:nvSpPr>
          <p:cNvPr id="6" name="Footer Placeholder 5">
            <a:extLst>
              <a:ext uri="{FF2B5EF4-FFF2-40B4-BE49-F238E27FC236}">
                <a16:creationId xmlns:a16="http://schemas.microsoft.com/office/drawing/2014/main" id="{7D6ED5FA-922C-492A-B578-2AD93BE7A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CA22-02F7-46FE-A51C-5BA85C424821}"/>
              </a:ext>
            </a:extLst>
          </p:cNvPr>
          <p:cNvSpPr>
            <a:spLocks noGrp="1"/>
          </p:cNvSpPr>
          <p:nvPr>
            <p:ph type="sldNum" sz="quarter" idx="12"/>
          </p:nvPr>
        </p:nvSpPr>
        <p:spPr/>
        <p:txBody>
          <a:bodyPr/>
          <a:lstStyle/>
          <a:p>
            <a:fld id="{B430C250-A63F-4BF5-A17B-761E4A34D1B7}" type="slidenum">
              <a:rPr lang="en-US" smtClean="0"/>
              <a:t>‹#›</a:t>
            </a:fld>
            <a:endParaRPr lang="en-US"/>
          </a:p>
        </p:txBody>
      </p:sp>
    </p:spTree>
    <p:extLst>
      <p:ext uri="{BB962C8B-B14F-4D97-AF65-F5344CB8AC3E}">
        <p14:creationId xmlns:p14="http://schemas.microsoft.com/office/powerpoint/2010/main" val="358622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B83E3-CE4A-45B9-ACE8-164C6D973C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E42E29-367E-48D8-BC2A-31EBD56C63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40E53-3487-4592-98CD-5994A0E30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491D9-3E49-4CB4-9584-239E38F1900F}" type="datetimeFigureOut">
              <a:rPr lang="en-US" smtClean="0"/>
              <a:t>4/26/2021</a:t>
            </a:fld>
            <a:endParaRPr lang="en-US"/>
          </a:p>
        </p:txBody>
      </p:sp>
      <p:sp>
        <p:nvSpPr>
          <p:cNvPr id="5" name="Footer Placeholder 4">
            <a:extLst>
              <a:ext uri="{FF2B5EF4-FFF2-40B4-BE49-F238E27FC236}">
                <a16:creationId xmlns:a16="http://schemas.microsoft.com/office/drawing/2014/main" id="{C425E7DB-8212-4F62-B4C3-22547536C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F15D5-C83B-4918-8748-E01B0574CD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0C250-A63F-4BF5-A17B-761E4A34D1B7}" type="slidenum">
              <a:rPr lang="en-US" smtClean="0"/>
              <a:t>‹#›</a:t>
            </a:fld>
            <a:endParaRPr lang="en-US"/>
          </a:p>
        </p:txBody>
      </p:sp>
    </p:spTree>
    <p:extLst>
      <p:ext uri="{BB962C8B-B14F-4D97-AF65-F5344CB8AC3E}">
        <p14:creationId xmlns:p14="http://schemas.microsoft.com/office/powerpoint/2010/main" val="197154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091712F-054E-44CA-AE97-AFA0D6F09C8E}"/>
              </a:ext>
            </a:extLst>
          </p:cNvPr>
          <p:cNvPicPr>
            <a:picLocks noChangeAspect="1"/>
          </p:cNvPicPr>
          <p:nvPr/>
        </p:nvPicPr>
        <p:blipFill>
          <a:blip r:embed="rId3"/>
          <a:stretch>
            <a:fillRect/>
          </a:stretch>
        </p:blipFill>
        <p:spPr>
          <a:xfrm>
            <a:off x="1523999" y="1952807"/>
            <a:ext cx="9144000" cy="3857625"/>
          </a:xfrm>
          <a:prstGeom prst="rect">
            <a:avLst/>
          </a:prstGeom>
        </p:spPr>
      </p:pic>
      <p:sp>
        <p:nvSpPr>
          <p:cNvPr id="2" name="Title 1">
            <a:extLst>
              <a:ext uri="{FF2B5EF4-FFF2-40B4-BE49-F238E27FC236}">
                <a16:creationId xmlns:a16="http://schemas.microsoft.com/office/drawing/2014/main" id="{7224957F-A525-4E6D-B111-6D5B1D684D1B}"/>
              </a:ext>
            </a:extLst>
          </p:cNvPr>
          <p:cNvSpPr>
            <a:spLocks noGrp="1"/>
          </p:cNvSpPr>
          <p:nvPr>
            <p:ph type="ctrTitle"/>
          </p:nvPr>
        </p:nvSpPr>
        <p:spPr>
          <a:xfrm>
            <a:off x="1523999" y="566727"/>
            <a:ext cx="9144000" cy="1146773"/>
          </a:xfrm>
        </p:spPr>
        <p:txBody>
          <a:bodyPr/>
          <a:lstStyle/>
          <a:p>
            <a:r>
              <a:rPr lang="en-US" altLang="zh-CN" dirty="0">
                <a:latin typeface="Candara" panose="020E0502030303020204" pitchFamily="34" charset="0"/>
              </a:rPr>
              <a:t>Mixture Flows</a:t>
            </a:r>
            <a:endParaRPr lang="en-US" dirty="0">
              <a:latin typeface="Candara" panose="020E0502030303020204" pitchFamily="34" charset="0"/>
            </a:endParaRPr>
          </a:p>
        </p:txBody>
      </p:sp>
      <p:sp>
        <p:nvSpPr>
          <p:cNvPr id="7" name="Subtitle 2">
            <a:extLst>
              <a:ext uri="{FF2B5EF4-FFF2-40B4-BE49-F238E27FC236}">
                <a16:creationId xmlns:a16="http://schemas.microsoft.com/office/drawing/2014/main" id="{5DAB0AAC-285B-4B6C-AE20-2435E513663D}"/>
              </a:ext>
            </a:extLst>
          </p:cNvPr>
          <p:cNvSpPr txBox="1">
            <a:spLocks/>
          </p:cNvSpPr>
          <p:nvPr/>
        </p:nvSpPr>
        <p:spPr>
          <a:xfrm>
            <a:off x="4342409" y="5646458"/>
            <a:ext cx="3507179" cy="72255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Candara" panose="020E0502030303020204" pitchFamily="34" charset="0"/>
              </a:rPr>
              <a:t>Ruqi Bai</a:t>
            </a:r>
          </a:p>
          <a:p>
            <a:r>
              <a:rPr lang="en-US">
                <a:latin typeface="Candara" panose="020E0502030303020204" pitchFamily="34" charset="0"/>
              </a:rPr>
              <a:t>Purdue University</a:t>
            </a:r>
          </a:p>
        </p:txBody>
      </p:sp>
      <p:sp>
        <p:nvSpPr>
          <p:cNvPr id="5" name="TextBox 4">
            <a:extLst>
              <a:ext uri="{FF2B5EF4-FFF2-40B4-BE49-F238E27FC236}">
                <a16:creationId xmlns:a16="http://schemas.microsoft.com/office/drawing/2014/main" id="{AD21F416-FE01-407B-B222-A048DF44D30D}"/>
              </a:ext>
            </a:extLst>
          </p:cNvPr>
          <p:cNvSpPr txBox="1"/>
          <p:nvPr/>
        </p:nvSpPr>
        <p:spPr>
          <a:xfrm>
            <a:off x="-97214" y="6672865"/>
            <a:ext cx="3591048" cy="215444"/>
          </a:xfrm>
          <a:prstGeom prst="rect">
            <a:avLst/>
          </a:prstGeom>
          <a:noFill/>
        </p:spPr>
        <p:txBody>
          <a:bodyPr wrap="none" rtlCol="0">
            <a:spAutoFit/>
          </a:bodyPr>
          <a:lstStyle/>
          <a:p>
            <a:r>
              <a:rPr lang="en-US" altLang="zh-CN" sz="800">
                <a:solidFill>
                  <a:schemeClr val="bg2">
                    <a:lumMod val="90000"/>
                  </a:schemeClr>
                </a:solidFill>
                <a:latin typeface="Candara" panose="020E0502030303020204" pitchFamily="34" charset="0"/>
              </a:rPr>
              <a:t>T</a:t>
            </a:r>
            <a:r>
              <a:rPr lang="en-US" sz="800">
                <a:solidFill>
                  <a:schemeClr val="bg2">
                    <a:lumMod val="90000"/>
                  </a:schemeClr>
                </a:solidFill>
                <a:latin typeface="Candara" panose="020E0502030303020204" pitchFamily="34" charset="0"/>
              </a:rPr>
              <a:t>he figure is from https://astroautomata.com/blog/simulation-based-inference/</a:t>
            </a:r>
          </a:p>
        </p:txBody>
      </p:sp>
      <p:sp>
        <p:nvSpPr>
          <p:cNvPr id="3" name="TextBox 2">
            <a:extLst>
              <a:ext uri="{FF2B5EF4-FFF2-40B4-BE49-F238E27FC236}">
                <a16:creationId xmlns:a16="http://schemas.microsoft.com/office/drawing/2014/main" id="{18CDAA1A-043F-44D3-BDC5-8FEDF7BA892F}"/>
              </a:ext>
            </a:extLst>
          </p:cNvPr>
          <p:cNvSpPr txBox="1"/>
          <p:nvPr/>
        </p:nvSpPr>
        <p:spPr>
          <a:xfrm>
            <a:off x="3901423" y="6362439"/>
            <a:ext cx="4389150" cy="307777"/>
          </a:xfrm>
          <a:prstGeom prst="rect">
            <a:avLst/>
          </a:prstGeom>
          <a:noFill/>
        </p:spPr>
        <p:txBody>
          <a:bodyPr wrap="none" rtlCol="0">
            <a:spAutoFit/>
          </a:bodyPr>
          <a:lstStyle/>
          <a:p>
            <a:r>
              <a:rPr lang="en-US" sz="1400" dirty="0"/>
              <a:t>Code available: https://github.com/RuqiBai/mixture_flow</a:t>
            </a:r>
          </a:p>
        </p:txBody>
      </p:sp>
    </p:spTree>
    <p:extLst>
      <p:ext uri="{BB962C8B-B14F-4D97-AF65-F5344CB8AC3E}">
        <p14:creationId xmlns:p14="http://schemas.microsoft.com/office/powerpoint/2010/main" val="178351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4276C2-6069-442C-AE91-5A26B75BB5F3}"/>
              </a:ext>
            </a:extLst>
          </p:cNvPr>
          <p:cNvSpPr txBox="1">
            <a:spLocks/>
          </p:cNvSpPr>
          <p:nvPr/>
        </p:nvSpPr>
        <p:spPr>
          <a:xfrm>
            <a:off x="781793" y="339664"/>
            <a:ext cx="10618520" cy="8726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zh-CN" sz="3200" dirty="0">
                <a:latin typeface="Candara" panose="020E0502030303020204" pitchFamily="34" charset="0"/>
              </a:rPr>
              <a:t>Normalizing Flows</a:t>
            </a:r>
            <a:endParaRPr lang="en-US" sz="32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A2FB36-7266-424A-B164-B6844B9E5AFD}"/>
                  </a:ext>
                </a:extLst>
              </p:cNvPr>
              <p:cNvSpPr txBox="1"/>
              <p:nvPr/>
            </p:nvSpPr>
            <p:spPr>
              <a:xfrm>
                <a:off x="786740" y="1520490"/>
                <a:ext cx="10618520" cy="4093878"/>
              </a:xfrm>
              <a:prstGeom prst="rect">
                <a:avLst/>
              </a:prstGeom>
              <a:noFill/>
            </p:spPr>
            <p:txBody>
              <a:bodyPr wrap="square" rtlCol="0">
                <a:spAutoFit/>
              </a:bodyPr>
              <a:lstStyle/>
              <a:p>
                <a:pPr>
                  <a:spcAft>
                    <a:spcPts val="500"/>
                  </a:spcAft>
                </a:pPr>
                <a:r>
                  <a:rPr lang="en-US" sz="2000" b="0" dirty="0">
                    <a:latin typeface="Candara" panose="020E0502030303020204" pitchFamily="34" charset="0"/>
                  </a:rPr>
                  <a:t>Flow-based Model</a:t>
                </a:r>
              </a:p>
              <a:p>
                <a:pPr>
                  <a:spcAft>
                    <a:spcPts val="500"/>
                  </a:spcAft>
                </a:pPr>
                <a:r>
                  <a:rPr lang="en-US" sz="1600" dirty="0">
                    <a:latin typeface="Candara" panose="020E0502030303020204" pitchFamily="34" charset="0"/>
                  </a:rPr>
                  <a:t>The flow-based models are to build a distribution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𝑋</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latin typeface="Candara" panose="020E0502030303020204" pitchFamily="34" charset="0"/>
                  </a:rPr>
                  <a:t> by learning a transformation </a:t>
                </a:r>
                <a14:m>
                  <m:oMath xmlns:m="http://schemas.openxmlformats.org/officeDocument/2006/math">
                    <m:r>
                      <a:rPr lang="en-US" sz="1600" b="0" i="1" smtClean="0">
                        <a:latin typeface="Cambria Math" panose="02040503050406030204" pitchFamily="18" charset="0"/>
                      </a:rPr>
                      <m:t>𝑇</m:t>
                    </m:r>
                  </m:oMath>
                </a14:m>
                <a:r>
                  <a:rPr lang="en-US" sz="1600" dirty="0">
                    <a:latin typeface="Candara" panose="020E0502030303020204" pitchFamily="34" charset="0"/>
                  </a:rPr>
                  <a:t>, </a:t>
                </a:r>
                <a:r>
                  <a:rPr lang="en-US" sz="1600" dirty="0" err="1">
                    <a:latin typeface="Candara" panose="020E0502030303020204" pitchFamily="34" charset="0"/>
                  </a:rPr>
                  <a:t>s.t.</a:t>
                </a:r>
                <a:endParaRPr lang="en-US" sz="1600" dirty="0">
                  <a:latin typeface="Candara" panose="020E0502030303020204" pitchFamily="34" charset="0"/>
                </a:endParaRPr>
              </a:p>
              <a:p>
                <a:pPr>
                  <a:lnSpc>
                    <a:spcPct val="150000"/>
                  </a:lnSpc>
                </a:pP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m:t>
                          </m:r>
                        </m:e>
                      </m:d>
                      <m:r>
                        <a:rPr lang="en-US" sz="1600" b="0" i="1" smtClean="0">
                          <a:latin typeface="Cambria Math" panose="02040503050406030204" pitchFamily="18" charset="0"/>
                        </a:rPr>
                        <m:t>.</m:t>
                      </m:r>
                    </m:oMath>
                  </m:oMathPara>
                </a14:m>
                <a:endParaRPr lang="en-US" sz="1600" dirty="0">
                  <a:latin typeface="Candara" panose="020E0502030303020204" pitchFamily="34" charset="0"/>
                </a:endParaRPr>
              </a:p>
              <a:p>
                <a:pPr marL="285750" indent="-285750">
                  <a:lnSpc>
                    <a:spcPct val="150000"/>
                  </a:lnSpc>
                  <a:buFont typeface="Arial" panose="020B0604020202020204" pitchFamily="34" charset="0"/>
                  <a:buChar char="•"/>
                </a:pPr>
                <a14:m>
                  <m:oMath xmlns:m="http://schemas.openxmlformats.org/officeDocument/2006/math">
                    <m:r>
                      <a:rPr lang="en-US" sz="1600" i="1">
                        <a:latin typeface="Cambria Math" panose="02040503050406030204" pitchFamily="18" charset="0"/>
                      </a:rPr>
                      <m:t>𝑥</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b="0" i="1" smtClean="0">
                            <a:latin typeface="Cambria Math" panose="02040503050406030204" pitchFamily="18" charset="0"/>
                          </a:rPr>
                          <m:t>𝐷</m:t>
                        </m:r>
                      </m:sup>
                    </m:sSup>
                  </m:oMath>
                </a14:m>
                <a:r>
                  <a:rPr lang="en-US" sz="1600" dirty="0">
                    <a:latin typeface="Candara" panose="020E0502030303020204" pitchFamily="34" charset="0"/>
                  </a:rPr>
                  <a:t>: data to build probabilistic models on;</a:t>
                </a:r>
              </a:p>
              <a:p>
                <a:pPr marL="285750" indent="-285750">
                  <a:lnSpc>
                    <a:spcPct val="150000"/>
                  </a:lnSpc>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𝑢</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b="0" i="1" smtClean="0">
                            <a:latin typeface="Cambria Math" panose="02040503050406030204" pitchFamily="18" charset="0"/>
                          </a:rPr>
                          <m:t>𝐷</m:t>
                        </m:r>
                      </m:sup>
                    </m:sSup>
                  </m:oMath>
                </a14:m>
                <a:r>
                  <a:rPr lang="en-US" sz="1600" dirty="0">
                    <a:latin typeface="Candara" panose="020E0502030303020204" pitchFamily="34" charset="0"/>
                  </a:rPr>
                  <a:t>: </a:t>
                </a:r>
                <a14:m>
                  <m:oMath xmlns:m="http://schemas.openxmlformats.org/officeDocument/2006/math">
                    <m:r>
                      <m:rPr>
                        <m:sty m:val="p"/>
                      </m:rPr>
                      <a:rPr lang="en-US" sz="1600" b="0" i="0" smtClean="0">
                        <a:latin typeface="Cambria Math" panose="02040503050406030204" pitchFamily="18" charset="0"/>
                      </a:rPr>
                      <m:t>u</m:t>
                    </m:r>
                    <m:r>
                      <a:rPr lang="en-US" sz="1600" b="0" i="0" smtClean="0">
                        <a:latin typeface="Cambria Math" panose="02040503050406030204" pitchFamily="18" charset="0"/>
                      </a:rPr>
                      <m:t> ~ </m:t>
                    </m:r>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p</m:t>
                        </m:r>
                      </m:e>
                      <m:sub>
                        <m:r>
                          <m:rPr>
                            <m:sty m:val="p"/>
                          </m:rPr>
                          <a:rPr lang="en-US" sz="1600" b="0" i="0" smtClean="0">
                            <a:latin typeface="Cambria Math" panose="02040503050406030204" pitchFamily="18" charset="0"/>
                          </a:rPr>
                          <m:t>U</m:t>
                        </m:r>
                      </m:sub>
                    </m:sSub>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u</m:t>
                        </m:r>
                      </m:e>
                    </m:d>
                  </m:oMath>
                </a14:m>
                <a:r>
                  <a:rPr lang="en-US" sz="1600" dirty="0">
                    <a:latin typeface="Candara" panose="020E0502030303020204" pitchFamily="34" charset="0"/>
                  </a:rPr>
                  <a:t>, where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𝑈</m:t>
                        </m:r>
                      </m:sub>
                    </m:sSub>
                    <m:d>
                      <m:dPr>
                        <m:ctrlPr>
                          <a:rPr lang="en-US" sz="1600" i="1">
                            <a:latin typeface="Cambria Math" panose="02040503050406030204" pitchFamily="18" charset="0"/>
                          </a:rPr>
                        </m:ctrlPr>
                      </m:dPr>
                      <m:e>
                        <m:r>
                          <a:rPr lang="en-US" sz="1600" i="1">
                            <a:latin typeface="Cambria Math" panose="02040503050406030204" pitchFamily="18" charset="0"/>
                          </a:rPr>
                          <m:t>𝑢</m:t>
                        </m:r>
                      </m:e>
                    </m:d>
                  </m:oMath>
                </a14:m>
                <a:r>
                  <a:rPr lang="en-US" sz="1600" dirty="0">
                    <a:latin typeface="Candara" panose="020E0502030303020204" pitchFamily="34" charset="0"/>
                  </a:rPr>
                  <a:t> refers to </a:t>
                </a:r>
                <a:r>
                  <a:rPr lang="en-US" sz="1600" i="1" dirty="0">
                    <a:latin typeface="Candara" panose="020E0502030303020204" pitchFamily="34" charset="0"/>
                  </a:rPr>
                  <a:t>base distribution;</a:t>
                </a:r>
                <a:endParaRPr lang="en-US" sz="1600" dirty="0">
                  <a:latin typeface="Candara" panose="020E0502030303020204" pitchFamily="34" charset="0"/>
                </a:endParaRPr>
              </a:p>
              <a:p>
                <a:pPr marL="285750" indent="-285750">
                  <a:lnSpc>
                    <a:spcPct val="150000"/>
                  </a:lnSpc>
                  <a:spcAft>
                    <a:spcPts val="500"/>
                  </a:spcAft>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𝑇</m:t>
                    </m:r>
                  </m:oMath>
                </a14:m>
                <a:r>
                  <a:rPr lang="en-US" sz="1600" i="1" dirty="0">
                    <a:latin typeface="Candara" panose="020E0502030303020204" pitchFamily="34" charset="0"/>
                  </a:rPr>
                  <a:t>: bijective, </a:t>
                </a:r>
                <a14:m>
                  <m:oMath xmlns:m="http://schemas.openxmlformats.org/officeDocument/2006/math">
                    <m:r>
                      <a:rPr lang="en-US" sz="1600" i="1">
                        <a:latin typeface="Cambria Math" panose="02040503050406030204" pitchFamily="18" charset="0"/>
                      </a:rPr>
                      <m:t>𝑇</m:t>
                    </m:r>
                  </m:oMath>
                </a14:m>
                <a:r>
                  <a:rPr lang="en-US" sz="1600" dirty="0"/>
                  <a:t> and </a:t>
                </a:r>
                <a14:m>
                  <m:oMath xmlns:m="http://schemas.openxmlformats.org/officeDocument/2006/math">
                    <m:sSup>
                      <m:sSupPr>
                        <m:ctrlPr>
                          <a:rPr lang="en-US" sz="1600" b="0" i="1" smtClean="0">
                            <a:latin typeface="Cambria Math" panose="02040503050406030204" pitchFamily="18" charset="0"/>
                          </a:rPr>
                        </m:ctrlPr>
                      </m:sSupPr>
                      <m:e>
                        <m:r>
                          <a:rPr lang="en-US" sz="1600" i="1">
                            <a:latin typeface="Cambria Math" panose="02040503050406030204" pitchFamily="18" charset="0"/>
                          </a:rPr>
                          <m:t>𝑇</m:t>
                        </m:r>
                      </m:e>
                      <m:sup>
                        <m:r>
                          <a:rPr lang="en-US" sz="1600" b="0" i="1" smtClean="0">
                            <a:latin typeface="Cambria Math" panose="02040503050406030204" pitchFamily="18" charset="0"/>
                          </a:rPr>
                          <m:t>−1</m:t>
                        </m:r>
                      </m:sup>
                    </m:sSup>
                  </m:oMath>
                </a14:m>
                <a:r>
                  <a:rPr lang="en-US" sz="1600" i="1" dirty="0">
                    <a:latin typeface="Candara" panose="020E0502030303020204" pitchFamily="34" charset="0"/>
                  </a:rPr>
                  <a:t>differentiable (diffeomorphism).</a:t>
                </a:r>
              </a:p>
              <a:p>
                <a:pPr>
                  <a:lnSpc>
                    <a:spcPct val="150000"/>
                  </a:lnSpc>
                  <a:spcAft>
                    <a:spcPts val="500"/>
                  </a:spcAft>
                </a:pPr>
                <a:r>
                  <a:rPr lang="en-US" sz="1600" dirty="0">
                    <a:latin typeface="Candara" panose="020E0502030303020204" pitchFamily="34" charset="0"/>
                  </a:rPr>
                  <a:t>The density of x is well-defined, and can be calculated by changing of variables:</a:t>
                </a:r>
                <a:endParaRPr lang="en-US" sz="1600" i="1" dirty="0">
                  <a:latin typeface="Candara" panose="020E0502030303020204" pitchFamily="34" charset="0"/>
                </a:endParaRPr>
              </a:p>
              <a:p>
                <a:pPr>
                  <a:lnSpc>
                    <a:spcPct val="150000"/>
                  </a:lnSpc>
                  <a:spcAft>
                    <a:spcPts val="500"/>
                  </a:spcAft>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𝑋</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𝑈</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m:t>
                          </m:r>
                        </m:e>
                      </m:d>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det</m:t>
                                  </m:r>
                                </m:fNa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𝑇</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m:t>
                                      </m:r>
                                    </m:e>
                                  </m:d>
                                </m:e>
                              </m:func>
                            </m:e>
                          </m:d>
                        </m:e>
                        <m:sup>
                          <m:r>
                            <a:rPr lang="en-US" sz="1600" b="0" i="1" smtClean="0">
                              <a:latin typeface="Cambria Math" panose="02040503050406030204" pitchFamily="18" charset="0"/>
                            </a:rPr>
                            <m:t>−1</m:t>
                          </m:r>
                        </m:sup>
                      </m:sSup>
                    </m:oMath>
                  </m:oMathPara>
                </a14:m>
                <a:endParaRPr lang="en-US" sz="2000" dirty="0">
                  <a:latin typeface="Candara" panose="020E0502030303020204" pitchFamily="34" charset="0"/>
                </a:endParaRPr>
              </a:p>
              <a:p>
                <a:pPr>
                  <a:lnSpc>
                    <a:spcPct val="150000"/>
                  </a:lnSpc>
                  <a:spcAft>
                    <a:spcPts val="500"/>
                  </a:spcAft>
                </a:pPr>
                <a:r>
                  <a:rPr lang="en-US" sz="2000" dirty="0">
                    <a:latin typeface="Candara" panose="020E0502030303020204" pitchFamily="34" charset="0"/>
                  </a:rPr>
                  <a:t>Normalizing Flow</a:t>
                </a:r>
              </a:p>
              <a:p>
                <a:pPr>
                  <a:lnSpc>
                    <a:spcPct val="150000"/>
                  </a:lnSpc>
                </a:pPr>
                <a:r>
                  <a:rPr lang="en-US" sz="1600" dirty="0">
                    <a:latin typeface="Candara" panose="020E0502030303020204" pitchFamily="34" charset="0"/>
                  </a:rPr>
                  <a:t>Construct a flow-based model by taking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𝑈</m:t>
                        </m:r>
                      </m:sub>
                    </m:sSub>
                    <m:d>
                      <m:dPr>
                        <m:ctrlPr>
                          <a:rPr lang="en-US" sz="1600" i="1">
                            <a:latin typeface="Cambria Math" panose="02040503050406030204" pitchFamily="18" charset="0"/>
                          </a:rPr>
                        </m:ctrlPr>
                      </m:dPr>
                      <m:e>
                        <m:r>
                          <a:rPr lang="en-US" sz="1600" i="1">
                            <a:latin typeface="Cambria Math" panose="02040503050406030204" pitchFamily="18" charset="0"/>
                          </a:rPr>
                          <m:t>𝑢</m:t>
                        </m:r>
                      </m:e>
                    </m:d>
                  </m:oMath>
                </a14:m>
                <a:r>
                  <a:rPr lang="en-US" sz="1600" dirty="0">
                    <a:latin typeface="Candara" panose="020E0502030303020204" pitchFamily="34" charset="0"/>
                  </a:rPr>
                  <a:t> to be a multivariate normal. </a:t>
                </a:r>
              </a:p>
            </p:txBody>
          </p:sp>
        </mc:Choice>
        <mc:Fallback xmlns="">
          <p:sp>
            <p:nvSpPr>
              <p:cNvPr id="3" name="TextBox 2">
                <a:extLst>
                  <a:ext uri="{FF2B5EF4-FFF2-40B4-BE49-F238E27FC236}">
                    <a16:creationId xmlns:a16="http://schemas.microsoft.com/office/drawing/2014/main" id="{75A2FB36-7266-424A-B164-B6844B9E5AFD}"/>
                  </a:ext>
                </a:extLst>
              </p:cNvPr>
              <p:cNvSpPr txBox="1">
                <a:spLocks noRot="1" noChangeAspect="1" noMove="1" noResize="1" noEditPoints="1" noAdjustHandles="1" noChangeArrowheads="1" noChangeShapeType="1" noTextEdit="1"/>
              </p:cNvSpPr>
              <p:nvPr/>
            </p:nvSpPr>
            <p:spPr>
              <a:xfrm>
                <a:off x="786740" y="1520490"/>
                <a:ext cx="10618520" cy="4093878"/>
              </a:xfrm>
              <a:prstGeom prst="rect">
                <a:avLst/>
              </a:prstGeom>
              <a:blipFill>
                <a:blip r:embed="rId3"/>
                <a:stretch>
                  <a:fillRect l="-574" t="-744"/>
                </a:stretch>
              </a:blipFill>
            </p:spPr>
            <p:txBody>
              <a:bodyPr/>
              <a:lstStyle/>
              <a:p>
                <a:r>
                  <a:rPr lang="en-US">
                    <a:noFill/>
                  </a:rPr>
                  <a:t> </a:t>
                </a:r>
              </a:p>
            </p:txBody>
          </p:sp>
        </mc:Fallback>
      </mc:AlternateContent>
    </p:spTree>
    <p:extLst>
      <p:ext uri="{BB962C8B-B14F-4D97-AF65-F5344CB8AC3E}">
        <p14:creationId xmlns:p14="http://schemas.microsoft.com/office/powerpoint/2010/main" val="107091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24E794-2165-4775-9D82-21B4BB6DF49B}"/>
              </a:ext>
            </a:extLst>
          </p:cNvPr>
          <p:cNvSpPr txBox="1">
            <a:spLocks/>
          </p:cNvSpPr>
          <p:nvPr/>
        </p:nvSpPr>
        <p:spPr>
          <a:xfrm>
            <a:off x="781793" y="339664"/>
            <a:ext cx="10618520" cy="58930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zh-CN" sz="3200" dirty="0">
                <a:latin typeface="Candara" panose="020E0502030303020204" pitchFamily="34" charset="0"/>
              </a:rPr>
              <a:t>Normalizing Flows</a:t>
            </a:r>
            <a:endParaRPr lang="en-US" sz="32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080F5F-722F-4BC7-AA95-209D30C2E1DA}"/>
                  </a:ext>
                </a:extLst>
              </p:cNvPr>
              <p:cNvSpPr txBox="1"/>
              <p:nvPr/>
            </p:nvSpPr>
            <p:spPr>
              <a:xfrm>
                <a:off x="781792" y="1414495"/>
                <a:ext cx="10618521" cy="4385047"/>
              </a:xfrm>
              <a:prstGeom prst="rect">
                <a:avLst/>
              </a:prstGeom>
              <a:noFill/>
            </p:spPr>
            <p:txBody>
              <a:bodyPr wrap="square" rtlCol="0">
                <a:spAutoFit/>
              </a:bodyPr>
              <a:lstStyle/>
              <a:p>
                <a:pPr>
                  <a:lnSpc>
                    <a:spcPct val="150000"/>
                  </a:lnSpc>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𝜃</m:t>
                        </m:r>
                      </m:e>
                    </m:d>
                  </m:oMath>
                </a14:m>
                <a:r>
                  <a:rPr lang="en-US" sz="1400" dirty="0">
                    <a:latin typeface="Candara" panose="020E0502030303020204" pitchFamily="34" charset="0"/>
                  </a:rPr>
                  <a:t>: Flow-based model, where </a:t>
                </a:r>
                <a14:m>
                  <m:oMath xmlns:m="http://schemas.openxmlformats.org/officeDocument/2006/math">
                    <m:r>
                      <a:rPr lang="en-US" sz="1400" b="0" i="1" smtClean="0">
                        <a:latin typeface="Cambria Math" panose="02040503050406030204" pitchFamily="18" charset="0"/>
                      </a:rPr>
                      <m:t>𝜃</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𝜙</m:t>
                        </m:r>
                        <m:r>
                          <a:rPr lang="en-US" sz="1400" b="0" i="1" smtClean="0">
                            <a:latin typeface="Cambria Math" panose="02040503050406030204" pitchFamily="18" charset="0"/>
                          </a:rPr>
                          <m:t>,</m:t>
                        </m:r>
                        <m:r>
                          <a:rPr lang="en-US" sz="1400" b="0" i="1" smtClean="0">
                            <a:latin typeface="Cambria Math" panose="02040503050406030204" pitchFamily="18" charset="0"/>
                          </a:rPr>
                          <m:t>𝜓</m:t>
                        </m:r>
                      </m:e>
                    </m:d>
                  </m:oMath>
                </a14:m>
                <a:r>
                  <a:rPr lang="en-US" sz="1400" dirty="0">
                    <a:latin typeface="Candara" panose="020E0502030303020204" pitchFamily="34" charset="0"/>
                  </a:rPr>
                  <a:t>,</a:t>
                </a:r>
                <a:r>
                  <a:rPr lang="en-US" sz="1400" dirty="0"/>
                  <a:t> </a:t>
                </a:r>
                <a14:m>
                  <m:oMath xmlns:m="http://schemas.openxmlformats.org/officeDocument/2006/math">
                    <m:r>
                      <a:rPr lang="en-US" sz="1400" i="1">
                        <a:latin typeface="Cambria Math" panose="02040503050406030204" pitchFamily="18" charset="0"/>
                      </a:rPr>
                      <m:t>𝜙</m:t>
                    </m:r>
                  </m:oMath>
                </a14:m>
                <a:r>
                  <a:rPr lang="en-US" sz="1400" dirty="0"/>
                  <a:t> and </a:t>
                </a:r>
                <a:r>
                  <a:rPr lang="el-GR" sz="1400" i="1" dirty="0">
                    <a:latin typeface="Cambria Math" panose="02040503050406030204" pitchFamily="18" charset="0"/>
                    <a:ea typeface="Cambria Math" panose="02040503050406030204" pitchFamily="18" charset="0"/>
                  </a:rPr>
                  <a:t>ψ</a:t>
                </a:r>
                <a:r>
                  <a:rPr lang="en-US" sz="1400" i="1" dirty="0">
                    <a:latin typeface="Cambria Math" panose="02040503050406030204" pitchFamily="18" charset="0"/>
                    <a:ea typeface="Cambria Math" panose="02040503050406030204" pitchFamily="18" charset="0"/>
                  </a:rPr>
                  <a:t> </a:t>
                </a:r>
                <a:r>
                  <a:rPr lang="en-US" sz="1400" dirty="0">
                    <a:latin typeface="Candara" panose="020E0502030303020204" pitchFamily="34" charset="0"/>
                    <a:ea typeface="Cambria Math" panose="02040503050406030204" pitchFamily="18" charset="0"/>
                  </a:rPr>
                  <a:t>are the parameters of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𝑇</m:t>
                    </m:r>
                  </m:oMath>
                </a14:m>
                <a:r>
                  <a:rPr lang="en-US" sz="1400" dirty="0">
                    <a:latin typeface="Candara" panose="020E0502030303020204" pitchFamily="34" charset="0"/>
                    <a:ea typeface="Cambria Math" panose="02040503050406030204" pitchFamily="18" charset="0"/>
                  </a:rPr>
                  <a:t> and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𝑈</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𝑢</m:t>
                    </m:r>
                    <m:r>
                      <a:rPr lang="en-US" sz="1400" b="0" i="1" smtClean="0">
                        <a:latin typeface="Cambria Math" panose="02040503050406030204" pitchFamily="18" charset="0"/>
                        <a:ea typeface="Cambria Math" panose="02040503050406030204" pitchFamily="18" charset="0"/>
                      </a:rPr>
                      <m:t>)</m:t>
                    </m:r>
                  </m:oMath>
                </a14:m>
                <a:r>
                  <a:rPr lang="en-US" sz="1400" dirty="0">
                    <a:latin typeface="Candara" panose="020E0502030303020204" pitchFamily="34" charset="0"/>
                    <a:ea typeface="Cambria Math" panose="02040503050406030204" pitchFamily="18" charset="0"/>
                  </a:rPr>
                  <a:t> respectively;</a:t>
                </a:r>
              </a:p>
              <a:p>
                <a:pPr>
                  <a:lnSpc>
                    <a:spcPct val="150000"/>
                  </a:lnSpc>
                </a:pPr>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up>
                        <m:r>
                          <a:rPr lang="en-US" sz="1400" b="0" i="1" smtClean="0">
                            <a:latin typeface="Cambria Math" panose="02040503050406030204" pitchFamily="18" charset="0"/>
                          </a:rPr>
                          <m:t>∗</m:t>
                        </m:r>
                      </m:sup>
                    </m:sSub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oMath>
                </a14:m>
                <a:r>
                  <a:rPr lang="en-US" sz="1400" dirty="0">
                    <a:latin typeface="Candara" panose="020E0502030303020204" pitchFamily="34" charset="0"/>
                  </a:rPr>
                  <a:t>: Target distribution.</a:t>
                </a:r>
              </a:p>
              <a:p>
                <a:pPr>
                  <a:lnSpc>
                    <a:spcPct val="150000"/>
                  </a:lnSpc>
                </a:pPr>
                <a:r>
                  <a:rPr lang="en-US" sz="1400" dirty="0">
                    <a:latin typeface="Candara" panose="020E0502030303020204" pitchFamily="34" charset="0"/>
                  </a:rPr>
                  <a:t>Fitting flows can be done by minimizing some divergence or discrepancy between them. </a:t>
                </a:r>
              </a:p>
              <a:p>
                <a:pPr>
                  <a:lnSpc>
                    <a:spcPct val="150000"/>
                  </a:lnSpc>
                </a:pPr>
                <a:endParaRPr lang="en-US" dirty="0">
                  <a:latin typeface="Candara" panose="020E0502030303020204" pitchFamily="34" charset="0"/>
                </a:endParaRPr>
              </a:p>
              <a:p>
                <a:pPr>
                  <a:lnSpc>
                    <a:spcPct val="150000"/>
                  </a:lnSpc>
                </a:pPr>
                <a:r>
                  <a:rPr lang="en-US" dirty="0" err="1">
                    <a:latin typeface="Candara" panose="020E0502030303020204" pitchFamily="34" charset="0"/>
                  </a:rPr>
                  <a:t>Kullback-Leibler</a:t>
                </a:r>
                <a:r>
                  <a:rPr lang="en-US" dirty="0">
                    <a:latin typeface="Candara" panose="020E0502030303020204" pitchFamily="34" charset="0"/>
                  </a:rPr>
                  <a:t>(KL) Divergence between </a:t>
                </a:r>
                <a14:m>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𝑝</m:t>
                        </m:r>
                      </m:e>
                      <m:sub>
                        <m:r>
                          <a:rPr lang="en-US" sz="1800" b="0" i="1" smtClean="0">
                            <a:latin typeface="Cambria Math" panose="02040503050406030204" pitchFamily="18" charset="0"/>
                          </a:rPr>
                          <m:t>𝑋</m:t>
                        </m:r>
                      </m:sub>
                      <m:sup>
                        <m:r>
                          <a:rPr lang="en-US" sz="1800" b="0" i="1" smtClean="0">
                            <a:latin typeface="Cambria Math" panose="02040503050406030204" pitchFamily="18" charset="0"/>
                          </a:rPr>
                          <m:t>∗</m:t>
                        </m:r>
                      </m:sup>
                    </m:sSub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oMath>
                </a14:m>
                <a:r>
                  <a:rPr lang="en-US" dirty="0">
                    <a:latin typeface="Candara" panose="020E0502030303020204" pitchFamily="34"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𝑋</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𝜃</m:t>
                        </m:r>
                      </m:e>
                    </m:d>
                  </m:oMath>
                </a14:m>
                <a:endParaRPr lang="en-US" dirty="0">
                  <a:latin typeface="Candara" panose="020E0502030303020204" pitchFamily="34" charset="0"/>
                </a:endParaRPr>
              </a:p>
              <a:p>
                <a:pPr>
                  <a:lnSpc>
                    <a:spcPct val="150000"/>
                  </a:lnSpc>
                </a:pPr>
                <a:r>
                  <a:rPr lang="en-US" sz="1400" dirty="0">
                    <a:latin typeface="Candara" panose="020E0502030303020204" pitchFamily="34" charset="0"/>
                  </a:rPr>
                  <a:t>Suitable for constructing a flow model with maximum likelihood estimation:</a:t>
                </a:r>
              </a:p>
              <a:p>
                <a:pPr>
                  <a:lnSpc>
                    <a:spcPct val="150000"/>
                  </a:lnSpc>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ℒ</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𝜃</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𝐾𝐿</m:t>
                          </m:r>
                        </m:sub>
                      </m:sSub>
                      <m:d>
                        <m:dPr>
                          <m:begChr m:val="["/>
                          <m:endChr m:val="]"/>
                          <m:ctrlPr>
                            <a:rPr lang="en-US" sz="1400" b="0" i="1" smtClean="0">
                              <a:latin typeface="Cambria Math" panose="02040503050406030204" pitchFamily="18" charset="0"/>
                            </a:rPr>
                          </m:ctrlPr>
                        </m:dPr>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up>
                              <m:r>
                                <a:rPr lang="en-US" sz="1400" b="0" i="1" smtClean="0">
                                  <a:latin typeface="Cambria Math" panose="02040503050406030204" pitchFamily="18" charset="0"/>
                                </a:rPr>
                                <m:t>∗</m:t>
                              </m:r>
                            </m:sup>
                          </m:sSub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𝜃</m:t>
                              </m:r>
                              <m:r>
                                <a:rPr lang="en-US" sz="1400" b="0" i="1" smtClean="0">
                                  <a:latin typeface="Cambria Math" panose="02040503050406030204" pitchFamily="18" charset="0"/>
                                </a:rPr>
                                <m:t>)</m:t>
                              </m:r>
                            </m:e>
                          </m:d>
                        </m:e>
                      </m:d>
                      <m:r>
                        <a:rPr lang="en-US" sz="1400" b="0" i="0" smtClean="0">
                          <a:latin typeface="Cambria Math" panose="02040503050406030204" pitchFamily="18" charset="0"/>
                        </a:rPr>
                        <m:t>.</m:t>
                      </m:r>
                    </m:oMath>
                  </m:oMathPara>
                </a14:m>
                <a:endParaRPr lang="en-US" sz="1400" b="0" dirty="0">
                  <a:latin typeface="Candara" panose="020E0502030303020204" pitchFamily="34" charset="0"/>
                </a:endParaRPr>
              </a:p>
              <a:p>
                <a:pPr>
                  <a:lnSpc>
                    <a:spcPct val="150000"/>
                  </a:lnSpc>
                </a:pPr>
                <a:r>
                  <a:rPr lang="en-US" sz="1400" dirty="0">
                    <a:latin typeface="Candara" panose="020E0502030303020204" pitchFamily="34" charset="0"/>
                  </a:rPr>
                  <a:t>Estimate the expectation over </a:t>
                </a:r>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up>
                        <m:r>
                          <a:rPr lang="en-US" sz="1400" b="0" i="1" smtClean="0">
                            <a:latin typeface="Cambria Math" panose="02040503050406030204" pitchFamily="18" charset="0"/>
                          </a:rPr>
                          <m:t>∗</m:t>
                        </m:r>
                      </m:sup>
                    </m:sSub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r>
                      <a:rPr lang="en-US" sz="1400" b="0" i="1" smtClean="0">
                        <a:latin typeface="Cambria Math" panose="02040503050406030204" pitchFamily="18" charset="0"/>
                      </a:rPr>
                      <m:t> </m:t>
                    </m:r>
                  </m:oMath>
                </a14:m>
                <a:r>
                  <a:rPr lang="en-US" sz="1400" b="0" dirty="0">
                    <a:latin typeface="Candara" panose="020E0502030303020204" pitchFamily="34" charset="0"/>
                  </a:rPr>
                  <a:t>by Monte Carlo:</a:t>
                </a:r>
              </a:p>
              <a:p>
                <a:pPr>
                  <a:lnSpc>
                    <a:spcPct val="150000"/>
                  </a:lnSpc>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𝜃</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𝑁</m:t>
                          </m:r>
                        </m:den>
                      </m:f>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𝑛</m:t>
                          </m:r>
                          <m:r>
                            <a:rPr lang="en-US" sz="1400" b="0" i="1" smtClean="0">
                              <a:latin typeface="Cambria Math" panose="02040503050406030204" pitchFamily="18" charset="0"/>
                            </a:rPr>
                            <m:t>=1</m:t>
                          </m:r>
                        </m:sub>
                        <m:sup>
                          <m:r>
                            <a:rPr lang="en-US" sz="1400" b="0" i="1" smtClean="0">
                              <a:latin typeface="Cambria Math" panose="02040503050406030204" pitchFamily="18" charset="0"/>
                            </a:rPr>
                            <m:t>𝑁</m:t>
                          </m:r>
                        </m:sup>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𝑈</m:t>
                                  </m:r>
                                </m:sub>
                              </m:sSub>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−1</m:t>
                                      </m:r>
                                    </m:sup>
                                  </m:sSup>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r>
                                        <a:rPr lang="en-US" sz="1400" b="0" i="1" smtClean="0">
                                          <a:latin typeface="Cambria Math" panose="02040503050406030204" pitchFamily="18" charset="0"/>
                                        </a:rPr>
                                        <m:t>𝜙</m:t>
                                      </m:r>
                                    </m:e>
                                  </m:d>
                                  <m:r>
                                    <a:rPr lang="en-US" sz="1400" b="0" i="1" smtClean="0">
                                      <a:latin typeface="Cambria Math" panose="02040503050406030204" pitchFamily="18" charset="0"/>
                                    </a:rPr>
                                    <m:t>;</m:t>
                                  </m:r>
                                  <m:r>
                                    <a:rPr lang="en-US" sz="1400" b="0" i="1" smtClean="0">
                                      <a:latin typeface="Cambria Math" panose="02040503050406030204" pitchFamily="18" charset="0"/>
                                    </a:rPr>
                                    <m:t>𝜓</m:t>
                                  </m:r>
                                </m:e>
                              </m:d>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begChr m:val="|"/>
                                      <m:endChr m:val="|"/>
                                      <m:ctrlPr>
                                        <a:rPr lang="en-US" sz="1400" b="0" i="1" smtClean="0">
                                          <a:latin typeface="Cambria Math" panose="02040503050406030204" pitchFamily="18" charset="0"/>
                                        </a:rPr>
                                      </m:ctrlPr>
                                    </m:d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det</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𝐽</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−1</m:t>
                                                  </m:r>
                                                </m:sup>
                                              </m:sSup>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r>
                                            <a:rPr lang="en-US" sz="1400" b="0" i="1" smtClean="0">
                                              <a:latin typeface="Cambria Math" panose="02040503050406030204" pitchFamily="18" charset="0"/>
                                            </a:rPr>
                                            <m:t>𝜙</m:t>
                                          </m:r>
                                          <m:r>
                                            <a:rPr lang="en-US" sz="1400" b="0" i="1" smtClean="0">
                                              <a:latin typeface="Cambria Math" panose="02040503050406030204" pitchFamily="18" charset="0"/>
                                            </a:rPr>
                                            <m:t>)</m:t>
                                          </m:r>
                                        </m:e>
                                      </m:func>
                                    </m:e>
                                  </m:d>
                                  <m:r>
                                    <a:rPr lang="en-US" sz="1400" b="0" i="1" smtClean="0">
                                      <a:latin typeface="Cambria Math" panose="02040503050406030204" pitchFamily="18" charset="0"/>
                                    </a:rPr>
                                    <m:t>+</m:t>
                                  </m:r>
                                  <m:r>
                                    <a:rPr lang="en-US" sz="1400" b="0" i="1" smtClean="0">
                                      <a:latin typeface="Cambria Math" panose="02040503050406030204" pitchFamily="18" charset="0"/>
                                    </a:rPr>
                                    <m:t>𝑐𝑜𝑛𝑠𝑡</m:t>
                                  </m:r>
                                </m:e>
                              </m:func>
                              <m:r>
                                <a:rPr lang="en-US" sz="1400" b="0" i="1" smtClean="0">
                                  <a:latin typeface="Cambria Math" panose="02040503050406030204" pitchFamily="18" charset="0"/>
                                </a:rPr>
                                <m:t>.</m:t>
                              </m:r>
                            </m:e>
                          </m:func>
                        </m:e>
                      </m:nary>
                    </m:oMath>
                  </m:oMathPara>
                </a14:m>
                <a:endParaRPr lang="en-US" sz="1400" dirty="0">
                  <a:latin typeface="Candara" panose="020E0502030303020204" pitchFamily="34" charset="0"/>
                </a:endParaRPr>
              </a:p>
              <a:p>
                <a:pPr marL="285750" indent="-285750">
                  <a:lnSpc>
                    <a:spcPct val="150000"/>
                  </a:lnSpc>
                  <a:buFont typeface="Arial" panose="020B0604020202020204" pitchFamily="34" charset="0"/>
                  <a:buChar char="•"/>
                </a:pPr>
                <a:r>
                  <a:rPr lang="en-US" sz="1400" dirty="0">
                    <a:latin typeface="Candara" panose="020E0502030303020204" pitchFamily="34" charset="0"/>
                  </a:rPr>
                  <a:t>Need to be able to compute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𝑈</m:t>
                        </m:r>
                      </m:sub>
                    </m:sSub>
                  </m:oMath>
                </a14:m>
                <a:r>
                  <a:rPr lang="en-US" sz="1400" dirty="0">
                    <a:latin typeface="Candara" panose="020E0502030303020204" pitchFamily="34" charset="0"/>
                  </a:rPr>
                  <a:t>,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−1</m:t>
                        </m:r>
                      </m:sup>
                    </m:sSup>
                  </m:oMath>
                </a14:m>
                <a:r>
                  <a:rPr lang="en-US" sz="1400" dirty="0">
                    <a:latin typeface="Candara" panose="020E0502030303020204" pitchFamily="34" charset="0"/>
                  </a:rPr>
                  <a:t>, </a:t>
                </a:r>
                <a14:m>
                  <m:oMath xmlns:m="http://schemas.openxmlformats.org/officeDocument/2006/math">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det</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𝐽</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−1</m:t>
                                </m:r>
                              </m:sup>
                            </m:sSup>
                          </m:sub>
                        </m:sSub>
                      </m:e>
                    </m:func>
                  </m:oMath>
                </a14:m>
                <a:r>
                  <a:rPr lang="en-US" sz="1400" dirty="0">
                    <a:latin typeface="Candara" panose="020E0502030303020204" pitchFamily="34" charset="0"/>
                  </a:rPr>
                  <a:t>;</a:t>
                </a:r>
              </a:p>
              <a:p>
                <a:pPr marL="285750" indent="-285750">
                  <a:lnSpc>
                    <a:spcPct val="150000"/>
                  </a:lnSpc>
                  <a:buFont typeface="Arial" panose="020B0604020202020204" pitchFamily="34" charset="0"/>
                  <a:buChar char="•"/>
                </a:pPr>
                <a:r>
                  <a:rPr lang="en-US" sz="1400" dirty="0">
                    <a:latin typeface="Candara" panose="020E0502030303020204" pitchFamily="34" charset="0"/>
                  </a:rPr>
                  <a:t>In practice, minimizing </a:t>
                </a:r>
                <a14:m>
                  <m:oMath xmlns:m="http://schemas.openxmlformats.org/officeDocument/2006/math">
                    <m:r>
                      <a:rPr lang="en-US" sz="1400" i="1" smtClean="0">
                        <a:latin typeface="Cambria Math" panose="02040503050406030204" pitchFamily="18" charset="0"/>
                      </a:rPr>
                      <m:t>ℒ</m:t>
                    </m:r>
                    <m:d>
                      <m:dPr>
                        <m:ctrlPr>
                          <a:rPr lang="en-US" sz="1400" i="1">
                            <a:latin typeface="Cambria Math" panose="02040503050406030204" pitchFamily="18" charset="0"/>
                          </a:rPr>
                        </m:ctrlPr>
                      </m:dPr>
                      <m:e>
                        <m:r>
                          <a:rPr lang="en-US" sz="1400" i="1">
                            <a:latin typeface="Cambria Math" panose="02040503050406030204" pitchFamily="18" charset="0"/>
                          </a:rPr>
                          <m:t>𝜃</m:t>
                        </m:r>
                      </m:e>
                    </m:d>
                  </m:oMath>
                </a14:m>
                <a:r>
                  <a:rPr lang="en-US" sz="1400" dirty="0">
                    <a:latin typeface="Candara" panose="020E0502030303020204" pitchFamily="34" charset="0"/>
                  </a:rPr>
                  <a:t> is done by stochastic gradient-based algorithms;</a:t>
                </a:r>
              </a:p>
            </p:txBody>
          </p:sp>
        </mc:Choice>
        <mc:Fallback xmlns="">
          <p:sp>
            <p:nvSpPr>
              <p:cNvPr id="4" name="TextBox 3">
                <a:extLst>
                  <a:ext uri="{FF2B5EF4-FFF2-40B4-BE49-F238E27FC236}">
                    <a16:creationId xmlns:a16="http://schemas.microsoft.com/office/drawing/2014/main" id="{85080F5F-722F-4BC7-AA95-209D30C2E1DA}"/>
                  </a:ext>
                </a:extLst>
              </p:cNvPr>
              <p:cNvSpPr txBox="1">
                <a:spLocks noRot="1" noChangeAspect="1" noMove="1" noResize="1" noEditPoints="1" noAdjustHandles="1" noChangeArrowheads="1" noChangeShapeType="1" noTextEdit="1"/>
              </p:cNvSpPr>
              <p:nvPr/>
            </p:nvSpPr>
            <p:spPr>
              <a:xfrm>
                <a:off x="781792" y="1414495"/>
                <a:ext cx="10618521" cy="4385047"/>
              </a:xfrm>
              <a:prstGeom prst="rect">
                <a:avLst/>
              </a:prstGeom>
              <a:blipFill>
                <a:blip r:embed="rId2"/>
                <a:stretch>
                  <a:fillRect l="-459" b="-695"/>
                </a:stretch>
              </a:blipFill>
            </p:spPr>
            <p:txBody>
              <a:bodyPr/>
              <a:lstStyle/>
              <a:p>
                <a:r>
                  <a:rPr lang="en-US">
                    <a:noFill/>
                  </a:rPr>
                  <a:t> </a:t>
                </a:r>
              </a:p>
            </p:txBody>
          </p:sp>
        </mc:Fallback>
      </mc:AlternateContent>
    </p:spTree>
    <p:extLst>
      <p:ext uri="{BB962C8B-B14F-4D97-AF65-F5344CB8AC3E}">
        <p14:creationId xmlns:p14="http://schemas.microsoft.com/office/powerpoint/2010/main" val="68988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24E794-2165-4775-9D82-21B4BB6DF49B}"/>
              </a:ext>
            </a:extLst>
          </p:cNvPr>
          <p:cNvSpPr txBox="1">
            <a:spLocks/>
          </p:cNvSpPr>
          <p:nvPr/>
        </p:nvSpPr>
        <p:spPr>
          <a:xfrm>
            <a:off x="781793" y="339664"/>
            <a:ext cx="10618520" cy="58930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zh-CN" sz="3200" dirty="0">
                <a:latin typeface="Candara" panose="020E0502030303020204" pitchFamily="34" charset="0"/>
              </a:rPr>
              <a:t>Mixture Normalizing Flows</a:t>
            </a:r>
            <a:endParaRPr lang="en-US" sz="32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080F5F-722F-4BC7-AA95-209D30C2E1DA}"/>
                  </a:ext>
                </a:extLst>
              </p:cNvPr>
              <p:cNvSpPr txBox="1"/>
              <p:nvPr/>
            </p:nvSpPr>
            <p:spPr>
              <a:xfrm>
                <a:off x="781792" y="1414495"/>
                <a:ext cx="10618521" cy="5416419"/>
              </a:xfrm>
              <a:prstGeom prst="rect">
                <a:avLst/>
              </a:prstGeom>
              <a:noFill/>
            </p:spPr>
            <p:txBody>
              <a:bodyPr wrap="square" rtlCol="0">
                <a:spAutoFit/>
              </a:bodyPr>
              <a:lstStyle/>
              <a:p>
                <a:pPr>
                  <a:lnSpc>
                    <a:spcPct val="150000"/>
                  </a:lnSpc>
                </a:pPr>
                <a:r>
                  <a:rPr lang="en-US" dirty="0">
                    <a:latin typeface="Candara" panose="020E0502030303020204" pitchFamily="34" charset="0"/>
                  </a:rPr>
                  <a:t>What if we have labels Y?</a:t>
                </a:r>
              </a:p>
              <a:p>
                <a:pPr>
                  <a:lnSpc>
                    <a:spcPct val="150000"/>
                  </a:lnSpc>
                </a:pPr>
                <a:r>
                  <a:rPr lang="en-US" sz="1400" dirty="0">
                    <a:latin typeface="Candara" panose="020E0502030303020204" pitchFamily="34" charset="0"/>
                  </a:rPr>
                  <a:t>We could build a flow-based model with labels! </a:t>
                </a:r>
                <a:r>
                  <a:rPr lang="en-US" sz="1400" b="0" dirty="0">
                    <a:latin typeface="Candara" panose="020E0502030303020204" pitchFamily="34" charset="0"/>
                  </a:rPr>
                  <a:t>B</a:t>
                </a:r>
                <a:r>
                  <a:rPr lang="en-US" sz="1400" dirty="0">
                    <a:latin typeface="Candara" panose="020E0502030303020204" pitchFamily="34" charset="0"/>
                  </a:rPr>
                  <a:t>y doing so, we could:</a:t>
                </a:r>
              </a:p>
              <a:p>
                <a:pPr marL="285750" indent="-285750">
                  <a:lnSpc>
                    <a:spcPct val="150000"/>
                  </a:lnSpc>
                  <a:buFont typeface="Arial" panose="020B0604020202020204" pitchFamily="34" charset="0"/>
                  <a:buChar char="•"/>
                </a:pPr>
                <a:r>
                  <a:rPr lang="en-US" sz="1600" dirty="0">
                    <a:latin typeface="Candara" panose="020E0502030303020204" pitchFamily="34" charset="0"/>
                  </a:rPr>
                  <a:t>Classification Tasks: </a:t>
                </a:r>
              </a:p>
              <a:p>
                <a:pPr>
                  <a:lnSpc>
                    <a:spcPct val="150000"/>
                  </a:lnSpc>
                </a:pPr>
                <a:r>
                  <a:rPr lang="en-US" sz="1400" dirty="0">
                    <a:latin typeface="Candara" panose="020E0502030303020204" pitchFamily="34" charset="0"/>
                  </a:rPr>
                  <a:t>Given unseen data </a:t>
                </a:r>
                <a14:m>
                  <m:oMath xmlns:m="http://schemas.openxmlformats.org/officeDocument/2006/math">
                    <m:r>
                      <a:rPr lang="en-US" sz="1400" i="1" dirty="0" smtClean="0">
                        <a:latin typeface="Cambria Math" panose="02040503050406030204" pitchFamily="18" charset="0"/>
                      </a:rPr>
                      <m:t>𝑥</m:t>
                    </m:r>
                  </m:oMath>
                </a14:m>
                <a:r>
                  <a:rPr lang="en-US" sz="1400" dirty="0">
                    <a:latin typeface="Candara" panose="020E0502030303020204" pitchFamily="34" charset="0"/>
                  </a:rPr>
                  <a:t>, </a:t>
                </a:r>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𝑎𝑟𝑔𝑚𝑎</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𝑌</m:t>
                        </m:r>
                      </m:sub>
                    </m:sSub>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e>
                      <m:e>
                        <m:r>
                          <a:rPr lang="en-US" sz="1400" b="0" i="1" smtClean="0">
                            <a:latin typeface="Cambria Math" panose="02040503050406030204" pitchFamily="18" charset="0"/>
                          </a:rPr>
                          <m:t>𝑋</m:t>
                        </m:r>
                        <m:r>
                          <a:rPr lang="en-US" sz="1400" b="0" i="1" smtClean="0">
                            <a:latin typeface="Cambria Math" panose="02040503050406030204" pitchFamily="18" charset="0"/>
                          </a:rPr>
                          <m:t>=</m:t>
                        </m:r>
                        <m:r>
                          <a:rPr lang="en-US" sz="1400" b="0" i="1" smtClean="0">
                            <a:latin typeface="Cambria Math" panose="02040503050406030204" pitchFamily="18" charset="0"/>
                          </a:rPr>
                          <m:t>𝑥</m:t>
                        </m:r>
                      </m:e>
                    </m:d>
                    <m:r>
                      <a:rPr lang="en-US" sz="1400" b="0" i="1" smtClean="0">
                        <a:latin typeface="Cambria Math" panose="02040503050406030204" pitchFamily="18" charset="0"/>
                      </a:rPr>
                      <m:t>=</m:t>
                    </m:r>
                    <m:r>
                      <a:rPr lang="en-US" sz="1400" b="0" i="1" smtClean="0">
                        <a:latin typeface="Cambria Math" panose="02040503050406030204" pitchFamily="18" charset="0"/>
                      </a:rPr>
                      <m:t>𝑎𝑟𝑔𝑚𝑎</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e>
                        <m:r>
                          <a:rPr lang="en-US" sz="1400" b="0" i="1" smtClean="0">
                            <a:latin typeface="Cambria Math" panose="02040503050406030204" pitchFamily="18" charset="0"/>
                          </a:rPr>
                          <m:t>𝑌</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e>
                    </m:d>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𝑌</m:t>
                        </m:r>
                      </m:sub>
                    </m:sSub>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oMath>
                </a14:m>
                <a:endParaRPr lang="en-US" sz="1400" b="0" dirty="0">
                  <a:latin typeface="Candara" panose="020E0502030303020204" pitchFamily="34" charset="0"/>
                </a:endParaRPr>
              </a:p>
              <a:p>
                <a:pPr marL="285750" indent="-285750">
                  <a:lnSpc>
                    <a:spcPct val="150000"/>
                  </a:lnSpc>
                  <a:buFont typeface="Arial" panose="020B0604020202020204" pitchFamily="34" charset="0"/>
                  <a:buChar char="•"/>
                </a:pPr>
                <a:r>
                  <a:rPr lang="en-US" sz="1600" b="0" dirty="0">
                    <a:latin typeface="Candara" panose="020E0502030303020204" pitchFamily="34" charset="0"/>
                  </a:rPr>
                  <a:t>Sampling Tasks: </a:t>
                </a:r>
              </a:p>
              <a:p>
                <a:pPr>
                  <a:lnSpc>
                    <a:spcPct val="150000"/>
                  </a:lnSpc>
                </a:pPr>
                <a:r>
                  <a:rPr lang="en-US" sz="1400" dirty="0">
                    <a:latin typeface="Candara" panose="020E0502030303020204" pitchFamily="34" charset="0"/>
                  </a:rPr>
                  <a:t>Given a label </a:t>
                </a:r>
                <a14:m>
                  <m:oMath xmlns:m="http://schemas.openxmlformats.org/officeDocument/2006/math">
                    <m:r>
                      <a:rPr lang="en-US" sz="1400" i="1" dirty="0" smtClean="0">
                        <a:latin typeface="Cambria Math" panose="02040503050406030204" pitchFamily="18" charset="0"/>
                      </a:rPr>
                      <m:t>𝑦</m:t>
                    </m:r>
                  </m:oMath>
                </a14:m>
                <a:r>
                  <a:rPr lang="en-US" sz="1400" dirty="0">
                    <a:latin typeface="Candara" panose="020E0502030303020204" pitchFamily="34" charset="0"/>
                  </a:rPr>
                  <a:t> or randomly pick the label </a:t>
                </a:r>
                <a14:m>
                  <m:oMath xmlns:m="http://schemas.openxmlformats.org/officeDocument/2006/math">
                    <m:r>
                      <a:rPr lang="en-US" sz="1400" i="1" dirty="0" smtClean="0">
                        <a:latin typeface="Cambria Math" panose="02040503050406030204" pitchFamily="18" charset="0"/>
                      </a:rPr>
                      <m:t>𝑦</m:t>
                    </m:r>
                  </m:oMath>
                </a14:m>
                <a:r>
                  <a:rPr lang="en-US" sz="1400" dirty="0">
                    <a:latin typeface="Candara" panose="020E0502030303020204" pitchFamily="34" charset="0"/>
                  </a:rPr>
                  <a:t> by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𝑌</m:t>
                        </m:r>
                      </m:sub>
                    </m:sSub>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oMath>
                </a14:m>
                <a:r>
                  <a:rPr lang="en-US" sz="1400" b="0" dirty="0">
                    <a:latin typeface="Candara" panose="020E0502030303020204" pitchFamily="34" charset="0"/>
                  </a:rPr>
                  <a:t>, we could sample </a:t>
                </a:r>
                <a14:m>
                  <m:oMath xmlns:m="http://schemas.openxmlformats.org/officeDocument/2006/math">
                    <m:r>
                      <a:rPr lang="en-US" sz="1400" b="0" i="1" smtClean="0">
                        <a:latin typeface="Cambria Math" panose="02040503050406030204" pitchFamily="18" charset="0"/>
                      </a:rPr>
                      <m:t>𝑢</m:t>
                    </m:r>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𝜇</m:t>
                        </m:r>
                      </m:e>
                      <m:sub>
                        <m:r>
                          <a:rPr lang="en-US" sz="1400" b="0" i="1" smtClean="0">
                            <a:latin typeface="Cambria Math" panose="02040503050406030204" pitchFamily="18" charset="0"/>
                          </a:rPr>
                          <m:t>𝑦</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Σ</m:t>
                        </m:r>
                      </m:e>
                      <m:sub>
                        <m:r>
                          <a:rPr lang="en-US" sz="1400" b="0" i="1" smtClean="0">
                            <a:latin typeface="Cambria Math" panose="02040503050406030204" pitchFamily="18" charset="0"/>
                          </a:rPr>
                          <m:t>𝑦</m:t>
                        </m:r>
                      </m:sub>
                    </m:sSub>
                    <m:r>
                      <a:rPr lang="en-US" sz="1400" b="0" i="1" smtClean="0">
                        <a:latin typeface="Cambria Math" panose="02040503050406030204" pitchFamily="18" charset="0"/>
                      </a:rPr>
                      <m:t>)</m:t>
                    </m:r>
                  </m:oMath>
                </a14:m>
                <a:r>
                  <a:rPr lang="en-US" sz="1400" b="0" dirty="0">
                    <a:latin typeface="Candara" panose="020E0502030303020204" pitchFamily="34" charset="0"/>
                  </a:rPr>
                  <a:t> and get </a:t>
                </a:r>
                <a14:m>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r>
                      <a:rPr lang="en-US" sz="1400" b="0" i="1" smtClean="0">
                        <a:latin typeface="Cambria Math" panose="02040503050406030204" pitchFamily="18" charset="0"/>
                      </a:rPr>
                      <m:t>𝑢</m:t>
                    </m:r>
                    <m:r>
                      <a:rPr lang="en-US" sz="1400" b="0" i="1" smtClean="0">
                        <a:latin typeface="Cambria Math" panose="02040503050406030204" pitchFamily="18" charset="0"/>
                      </a:rPr>
                      <m:t>)</m:t>
                    </m:r>
                  </m:oMath>
                </a14:m>
                <a:endParaRPr lang="en-US" sz="1400" b="0" dirty="0">
                  <a:latin typeface="Candara" panose="020E0502030303020204" pitchFamily="34" charset="0"/>
                </a:endParaRPr>
              </a:p>
              <a:p>
                <a:pPr marL="285750" indent="-285750">
                  <a:lnSpc>
                    <a:spcPct val="150000"/>
                  </a:lnSpc>
                  <a:buFont typeface="Arial" panose="020B0604020202020204" pitchFamily="34" charset="0"/>
                  <a:buChar char="•"/>
                </a:pPr>
                <a:r>
                  <a:rPr lang="en-US" sz="1600" b="0" dirty="0">
                    <a:latin typeface="Candara" panose="020E0502030303020204" pitchFamily="34" charset="0"/>
                  </a:rPr>
                  <a:t>Out-of-Distribution detection:</a:t>
                </a:r>
              </a:p>
              <a:p>
                <a:pPr>
                  <a:lnSpc>
                    <a:spcPct val="150000"/>
                  </a:lnSpc>
                </a:pPr>
                <a:r>
                  <a:rPr lang="en-US" sz="1400" dirty="0">
                    <a:latin typeface="Candara" panose="020E0502030303020204" pitchFamily="34" charset="0"/>
                  </a:rPr>
                  <a:t>Given unseen data x, evaluate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𝐶</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e>
                    </m:nary>
                    <m:r>
                      <a:rPr lang="en-US" sz="1400" b="0" i="1" smtClean="0">
                        <a:latin typeface="Cambria Math" panose="02040503050406030204" pitchFamily="18" charset="0"/>
                      </a:rPr>
                      <m:t>=</m:t>
                    </m:r>
                  </m:oMath>
                </a14:m>
                <a:r>
                  <a:rPr lang="en-US" sz="1400" b="0" dirty="0"/>
                  <a:t> </a:t>
                </a:r>
                <a14:m>
                  <m:oMath xmlns:m="http://schemas.openxmlformats.org/officeDocument/2006/math">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𝑛</m:t>
                        </m:r>
                        <m:r>
                          <a:rPr lang="en-US" sz="1400" b="0" i="1" smtClean="0">
                            <a:latin typeface="Cambria Math" panose="02040503050406030204" pitchFamily="18" charset="0"/>
                          </a:rPr>
                          <m:t>=1</m:t>
                        </m:r>
                      </m:sub>
                      <m:sup>
                        <m:r>
                          <a:rPr lang="en-US" sz="1400" b="0" i="1" smtClean="0">
                            <a:latin typeface="Cambria Math" panose="02040503050406030204" pitchFamily="18" charset="0"/>
                          </a:rPr>
                          <m:t>𝑁</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𝑈</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𝑢</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e>
                        </m:d>
                        <m:sSup>
                          <m:sSupPr>
                            <m:ctrlPr>
                              <a:rPr lang="en-US" sz="1400" b="0" i="1" smtClean="0">
                                <a:latin typeface="Cambria Math" panose="02040503050406030204" pitchFamily="18" charset="0"/>
                              </a:rPr>
                            </m:ctrlPr>
                          </m:sSupPr>
                          <m:e>
                            <m:d>
                              <m:dPr>
                                <m:begChr m:val="|"/>
                                <m:endChr m:val="|"/>
                                <m:ctrlPr>
                                  <a:rPr lang="en-US" sz="1400" b="0" i="1" smtClean="0">
                                    <a:latin typeface="Cambria Math" panose="02040503050406030204" pitchFamily="18" charset="0"/>
                                  </a:rPr>
                                </m:ctrlPr>
                              </m:d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det</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𝐽</m:t>
                                        </m:r>
                                      </m:e>
                                      <m:sub>
                                        <m:r>
                                          <a:rPr lang="en-US" sz="1400" b="0" i="1" smtClean="0">
                                            <a:latin typeface="Cambria Math" panose="02040503050406030204" pitchFamily="18" charset="0"/>
                                          </a:rPr>
                                          <m:t>𝑇</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𝑢</m:t>
                                        </m:r>
                                      </m:e>
                                    </m:d>
                                  </m:e>
                                </m:func>
                              </m:e>
                            </m:d>
                          </m:e>
                          <m:sup>
                            <m:r>
                              <a:rPr lang="en-US" sz="1400" b="0" i="1" smtClean="0">
                                <a:latin typeface="Cambria Math" panose="02040503050406030204" pitchFamily="18" charset="0"/>
                              </a:rPr>
                              <m:t>−1</m:t>
                            </m:r>
                          </m:sup>
                        </m:sSup>
                      </m:e>
                    </m:nary>
                  </m:oMath>
                </a14:m>
                <a:endParaRPr lang="en-US" sz="1400" b="0" dirty="0">
                  <a:latin typeface="Candara" panose="020E0502030303020204" pitchFamily="34" charset="0"/>
                </a:endParaRPr>
              </a:p>
              <a:p>
                <a:pPr>
                  <a:lnSpc>
                    <a:spcPct val="150000"/>
                  </a:lnSpc>
                </a:pPr>
                <a:endParaRPr lang="en-US" sz="1400" dirty="0">
                  <a:latin typeface="Candara" panose="020E0502030303020204" pitchFamily="34" charset="0"/>
                </a:endParaRPr>
              </a:p>
              <a:p>
                <a:pPr>
                  <a:lnSpc>
                    <a:spcPct val="150000"/>
                  </a:lnSpc>
                </a:pPr>
                <a:r>
                  <a:rPr lang="en-US" dirty="0">
                    <a:latin typeface="Candara" panose="020E0502030303020204" pitchFamily="34" charset="0"/>
                  </a:rPr>
                  <a:t>Learning</a:t>
                </a:r>
              </a:p>
              <a:p>
                <a:pPr>
                  <a:lnSpc>
                    <a:spcPct val="150000"/>
                  </a:lnSpc>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ℒ</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𝜃</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𝐾𝐿</m:t>
                          </m:r>
                        </m:sub>
                      </m:sSub>
                      <m:d>
                        <m:dPr>
                          <m:begChr m:val="["/>
                          <m:endChr m:val="]"/>
                          <m:ctrlPr>
                            <a:rPr lang="en-US" sz="1400" b="0" i="1" smtClean="0">
                              <a:latin typeface="Cambria Math" panose="02040503050406030204" pitchFamily="18" charset="0"/>
                            </a:rPr>
                          </m:ctrlPr>
                        </m:dPr>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up>
                              <m:r>
                                <a:rPr lang="en-US" sz="1400" b="0" i="1" smtClean="0">
                                  <a:latin typeface="Cambria Math" panose="02040503050406030204" pitchFamily="18" charset="0"/>
                                </a:rPr>
                                <m:t>∗</m:t>
                              </m:r>
                            </m:sup>
                          </m:sSub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𝜃</m:t>
                                  </m:r>
                                </m:e>
                                <m:sub>
                                  <m:r>
                                    <a:rPr lang="en-US" sz="1400" b="0" i="1" smtClean="0">
                                      <a:latin typeface="Cambria Math" panose="02040503050406030204" pitchFamily="18" charset="0"/>
                                    </a:rPr>
                                    <m:t>𝑦</m:t>
                                  </m:r>
                                </m:sub>
                              </m:sSub>
                              <m:r>
                                <a:rPr lang="en-US" sz="1400" b="0" i="1" smtClean="0">
                                  <a:latin typeface="Cambria Math" panose="02040503050406030204" pitchFamily="18" charset="0"/>
                                </a:rPr>
                                <m:t>)</m:t>
                              </m:r>
                            </m:e>
                          </m:d>
                        </m:e>
                      </m:d>
                      <m:r>
                        <a:rPr lang="en-US" sz="1400" b="0" i="0" smtClean="0">
                          <a:latin typeface="Cambria Math" panose="02040503050406030204" pitchFamily="18" charset="0"/>
                        </a:rPr>
                        <m:t>.</m:t>
                      </m:r>
                    </m:oMath>
                  </m:oMathPara>
                </a14:m>
                <a:endParaRPr lang="en-US" sz="1400" dirty="0">
                  <a:latin typeface="Candara" panose="020E0502030303020204" pitchFamily="34"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𝜃</m:t>
                          </m:r>
                        </m:e>
                        <m:sub>
                          <m:r>
                            <a:rPr lang="en-US" sz="1400" b="0" i="1" smtClean="0">
                              <a:latin typeface="Cambria Math" panose="02040503050406030204" pitchFamily="18" charset="0"/>
                            </a:rPr>
                            <m:t>𝑦</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𝑁</m:t>
                          </m:r>
                        </m:den>
                      </m:f>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𝑛</m:t>
                          </m:r>
                          <m:r>
                            <a:rPr lang="en-US" sz="1400" b="0" i="1" smtClean="0">
                              <a:latin typeface="Cambria Math" panose="02040503050406030204" pitchFamily="18" charset="0"/>
                            </a:rPr>
                            <m:t>=1</m:t>
                          </m:r>
                        </m:sub>
                        <m:sup>
                          <m:r>
                            <a:rPr lang="en-US" sz="1400" b="0" i="1" smtClean="0">
                              <a:latin typeface="Cambria Math" panose="02040503050406030204" pitchFamily="18" charset="0"/>
                            </a:rPr>
                            <m:t>𝑁</m:t>
                          </m:r>
                        </m:sup>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𝑈</m:t>
                                  </m:r>
                                </m:sub>
                              </m:sSub>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−1</m:t>
                                      </m:r>
                                    </m:sup>
                                  </m:sSup>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r>
                                        <a:rPr lang="en-US" sz="1400" b="0" i="1" smtClean="0">
                                          <a:latin typeface="Cambria Math" panose="02040503050406030204" pitchFamily="18" charset="0"/>
                                        </a:rPr>
                                        <m:t>𝜙</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r>
                                    <a:rPr lang="en-US" sz="1400" b="0" i="1" smtClean="0">
                                      <a:latin typeface="Cambria Math" panose="02040503050406030204" pitchFamily="18" charset="0"/>
                                    </a:rPr>
                                    <m:t>𝜓</m:t>
                                  </m:r>
                                </m:e>
                              </m:d>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begChr m:val="|"/>
                                      <m:endChr m:val="|"/>
                                      <m:ctrlPr>
                                        <a:rPr lang="en-US" sz="1400" b="0" i="1" smtClean="0">
                                          <a:latin typeface="Cambria Math" panose="02040503050406030204" pitchFamily="18" charset="0"/>
                                        </a:rPr>
                                      </m:ctrlPr>
                                    </m:d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det</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𝐽</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−1</m:t>
                                                  </m:r>
                                                </m:sup>
                                              </m:sSup>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r>
                                            <a:rPr lang="en-US" sz="1400" b="0" i="1" smtClean="0">
                                              <a:latin typeface="Cambria Math" panose="02040503050406030204" pitchFamily="18" charset="0"/>
                                            </a:rPr>
                                            <m:t>𝜙</m:t>
                                          </m:r>
                                          <m:r>
                                            <a:rPr lang="en-US" sz="1400" b="0" i="1" smtClean="0">
                                              <a:latin typeface="Cambria Math" panose="02040503050406030204" pitchFamily="18" charset="0"/>
                                            </a:rPr>
                                            <m:t>)</m:t>
                                          </m:r>
                                        </m:e>
                                      </m:func>
                                    </m:e>
                                  </m:d>
                                  <m:r>
                                    <a:rPr lang="en-US" sz="1400" b="0" i="1" smtClean="0">
                                      <a:latin typeface="Cambria Math" panose="02040503050406030204" pitchFamily="18" charset="0"/>
                                    </a:rPr>
                                    <m:t>+</m:t>
                                  </m:r>
                                  <m:r>
                                    <a:rPr lang="en-US" sz="1400" b="0" i="1" smtClean="0">
                                      <a:latin typeface="Cambria Math" panose="02040503050406030204" pitchFamily="18" charset="0"/>
                                    </a:rPr>
                                    <m:t>𝑐𝑜𝑛𝑠𝑡</m:t>
                                  </m:r>
                                </m:e>
                              </m:func>
                              <m:r>
                                <a:rPr lang="en-US" sz="1400" b="0" i="1" smtClean="0">
                                  <a:latin typeface="Cambria Math" panose="02040503050406030204" pitchFamily="18" charset="0"/>
                                </a:rPr>
                                <m:t>.</m:t>
                              </m:r>
                            </m:e>
                          </m:func>
                        </m:e>
                      </m:nary>
                    </m:oMath>
                  </m:oMathPara>
                </a14:m>
                <a:endParaRPr lang="en-US" sz="1400" b="0" dirty="0">
                  <a:latin typeface="Candara" panose="020E0502030303020204" pitchFamily="34" charset="0"/>
                </a:endParaRPr>
              </a:p>
              <a:p>
                <a:pPr>
                  <a:lnSpc>
                    <a:spcPct val="150000"/>
                  </a:lnSpc>
                </a:pPr>
                <a:endParaRPr lang="en-US" sz="1400" b="0"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85080F5F-722F-4BC7-AA95-209D30C2E1DA}"/>
                  </a:ext>
                </a:extLst>
              </p:cNvPr>
              <p:cNvSpPr txBox="1">
                <a:spLocks noRot="1" noChangeAspect="1" noMove="1" noResize="1" noEditPoints="1" noAdjustHandles="1" noChangeArrowheads="1" noChangeShapeType="1" noTextEdit="1"/>
              </p:cNvSpPr>
              <p:nvPr/>
            </p:nvSpPr>
            <p:spPr>
              <a:xfrm>
                <a:off x="781792" y="1414495"/>
                <a:ext cx="10618521" cy="5416419"/>
              </a:xfrm>
              <a:prstGeom prst="rect">
                <a:avLst/>
              </a:prstGeom>
              <a:blipFill>
                <a:blip r:embed="rId2"/>
                <a:stretch>
                  <a:fillRect l="-45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76F73474-EDB4-4634-969A-5C3775F6F8F7}"/>
              </a:ext>
            </a:extLst>
          </p:cNvPr>
          <p:cNvGrpSpPr/>
          <p:nvPr/>
        </p:nvGrpSpPr>
        <p:grpSpPr>
          <a:xfrm>
            <a:off x="9462654" y="1925204"/>
            <a:ext cx="1199408" cy="2280062"/>
            <a:chOff x="10070275" y="1039091"/>
            <a:chExt cx="1199408" cy="2280062"/>
          </a:xfrm>
        </p:grpSpPr>
        <p:sp>
          <p:nvSpPr>
            <p:cNvPr id="11" name="Rectangle 10">
              <a:extLst>
                <a:ext uri="{FF2B5EF4-FFF2-40B4-BE49-F238E27FC236}">
                  <a16:creationId xmlns:a16="http://schemas.microsoft.com/office/drawing/2014/main" id="{3ECD7ADE-6A7D-4CCD-A361-DA73DFEF6B73}"/>
                </a:ext>
              </a:extLst>
            </p:cNvPr>
            <p:cNvSpPr/>
            <p:nvPr/>
          </p:nvSpPr>
          <p:spPr>
            <a:xfrm>
              <a:off x="10070275" y="1039091"/>
              <a:ext cx="1199408" cy="22800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b"/>
            <a:lstStyle/>
            <a:p>
              <a:pPr algn="r"/>
              <a:r>
                <a:rPr lang="en-US" dirty="0">
                  <a:solidFill>
                    <a:schemeClr val="tx1"/>
                  </a:solidFill>
                </a:rPr>
                <a:t>N</a:t>
              </a:r>
            </a:p>
          </p:txBody>
        </p:sp>
        <p:sp>
          <p:nvSpPr>
            <p:cNvPr id="2" name="Oval 1">
              <a:extLst>
                <a:ext uri="{FF2B5EF4-FFF2-40B4-BE49-F238E27FC236}">
                  <a16:creationId xmlns:a16="http://schemas.microsoft.com/office/drawing/2014/main" id="{11E2E2A4-B942-4896-86E9-20B43E985524}"/>
                </a:ext>
              </a:extLst>
            </p:cNvPr>
            <p:cNvSpPr/>
            <p:nvPr/>
          </p:nvSpPr>
          <p:spPr>
            <a:xfrm>
              <a:off x="10346377" y="1200074"/>
              <a:ext cx="632361" cy="6406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 name="Oval 4">
              <a:extLst>
                <a:ext uri="{FF2B5EF4-FFF2-40B4-BE49-F238E27FC236}">
                  <a16:creationId xmlns:a16="http://schemas.microsoft.com/office/drawing/2014/main" id="{6125F8B3-BA96-48A3-8A5C-C662DE290F76}"/>
                </a:ext>
              </a:extLst>
            </p:cNvPr>
            <p:cNvSpPr/>
            <p:nvPr/>
          </p:nvSpPr>
          <p:spPr>
            <a:xfrm>
              <a:off x="10346376" y="2391564"/>
              <a:ext cx="632361" cy="6406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9" name="Straight Arrow Connector 8">
              <a:extLst>
                <a:ext uri="{FF2B5EF4-FFF2-40B4-BE49-F238E27FC236}">
                  <a16:creationId xmlns:a16="http://schemas.microsoft.com/office/drawing/2014/main" id="{008A7294-C6EE-4877-8216-B4371704ADC3}"/>
                </a:ext>
              </a:extLst>
            </p:cNvPr>
            <p:cNvCxnSpPr>
              <a:stCxn id="5" idx="0"/>
              <a:endCxn id="2" idx="4"/>
            </p:cNvCxnSpPr>
            <p:nvPr/>
          </p:nvCxnSpPr>
          <p:spPr>
            <a:xfrm flipV="1">
              <a:off x="10662557" y="1840676"/>
              <a:ext cx="1" cy="550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558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24E794-2165-4775-9D82-21B4BB6DF49B}"/>
              </a:ext>
            </a:extLst>
          </p:cNvPr>
          <p:cNvSpPr txBox="1">
            <a:spLocks/>
          </p:cNvSpPr>
          <p:nvPr/>
        </p:nvSpPr>
        <p:spPr>
          <a:xfrm>
            <a:off x="781793" y="339664"/>
            <a:ext cx="10618520" cy="58930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3200" dirty="0">
                <a:latin typeface="Candara" panose="020E0502030303020204" pitchFamily="34" charset="0"/>
              </a:rPr>
              <a:t>Problem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080F5F-722F-4BC7-AA95-209D30C2E1DA}"/>
                  </a:ext>
                </a:extLst>
              </p:cNvPr>
              <p:cNvSpPr txBox="1"/>
              <p:nvPr/>
            </p:nvSpPr>
            <p:spPr>
              <a:xfrm>
                <a:off x="781792" y="1414495"/>
                <a:ext cx="10618521" cy="3147465"/>
              </a:xfrm>
              <a:prstGeom prst="rect">
                <a:avLst/>
              </a:prstGeom>
              <a:noFill/>
            </p:spPr>
            <p:txBody>
              <a:bodyPr wrap="square" rtlCol="0">
                <a:spAutoFit/>
              </a:bodyPr>
              <a:lstStyle/>
              <a:p>
                <a:pPr>
                  <a:lnSpc>
                    <a:spcPct val="150000"/>
                  </a:lnSpc>
                </a:pPr>
                <a:r>
                  <a:rPr lang="en-US" sz="1400" dirty="0">
                    <a:latin typeface="Candara" panose="020E0502030303020204" pitchFamily="34" charset="0"/>
                  </a:rPr>
                  <a:t>We don’t have constraint for describing the relationships between different Gaussian. The results shows that all the gaussian after training have similar </a:t>
                </a:r>
                <a14:m>
                  <m:oMath xmlns:m="http://schemas.openxmlformats.org/officeDocument/2006/math">
                    <m:r>
                      <a:rPr lang="en-US" sz="1400" b="0" i="1" smtClean="0">
                        <a:latin typeface="Cambria Math" panose="02040503050406030204" pitchFamily="18" charset="0"/>
                      </a:rPr>
                      <m:t>𝜇</m:t>
                    </m:r>
                  </m:oMath>
                </a14:m>
                <a:r>
                  <a:rPr lang="en-US" sz="1400" b="0" dirty="0">
                    <a:latin typeface="Candara" panose="020E0502030303020204" pitchFamily="34" charset="0"/>
                  </a:rPr>
                  <a:t> and </a:t>
                </a:r>
                <a14:m>
                  <m:oMath xmlns:m="http://schemas.openxmlformats.org/officeDocument/2006/math">
                    <m:r>
                      <m:rPr>
                        <m:sty m:val="p"/>
                      </m:rPr>
                      <a:rPr lang="en-US" sz="1400" b="0" i="0" smtClean="0">
                        <a:latin typeface="Cambria Math" panose="02040503050406030204" pitchFamily="18" charset="0"/>
                      </a:rPr>
                      <m:t>Σ</m:t>
                    </m:r>
                  </m:oMath>
                </a14:m>
                <a:r>
                  <a:rPr lang="en-US" sz="1400" dirty="0">
                    <a:latin typeface="Candara" panose="020E0502030303020204" pitchFamily="34" charset="0"/>
                  </a:rPr>
                  <a:t>, and the model failed to do classification tasks.</a:t>
                </a:r>
              </a:p>
              <a:p>
                <a:pPr>
                  <a:lnSpc>
                    <a:spcPct val="150000"/>
                  </a:lnSpc>
                </a:pPr>
                <a:endParaRPr lang="en-US" sz="1400" b="0" dirty="0">
                  <a:latin typeface="Candara" panose="020E0502030303020204" pitchFamily="34" charset="0"/>
                </a:endParaRPr>
              </a:p>
              <a:p>
                <a:pPr>
                  <a:lnSpc>
                    <a:spcPct val="150000"/>
                  </a:lnSpc>
                </a:pPr>
                <a:r>
                  <a:rPr lang="en-US" sz="1400" dirty="0">
                    <a:latin typeface="Candara" panose="020E0502030303020204" pitchFamily="34" charset="0"/>
                  </a:rPr>
                  <a:t>One possible improvement:</a:t>
                </a:r>
              </a:p>
              <a:p>
                <a:pPr>
                  <a:lnSpc>
                    <a:spcPct val="150000"/>
                  </a:lnSpc>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𝑎𝑟𝑔𝑚𝑖𝑛</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𝐾𝐿</m:t>
                          </m:r>
                        </m:sub>
                      </m:sSub>
                      <m:d>
                        <m:dPr>
                          <m:begChr m:val="["/>
                          <m:endChr m:val="]"/>
                          <m:ctrlPr>
                            <a:rPr lang="en-US" sz="1400" b="0" i="1" smtClean="0">
                              <a:latin typeface="Cambria Math" panose="02040503050406030204" pitchFamily="18" charset="0"/>
                            </a:rPr>
                          </m:ctrlPr>
                        </m:dPr>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up>
                              <m:r>
                                <a:rPr lang="en-US" sz="1400" b="0" i="1" smtClean="0">
                                  <a:latin typeface="Cambria Math" panose="02040503050406030204" pitchFamily="18" charset="0"/>
                                </a:rPr>
                                <m:t>∗</m:t>
                              </m:r>
                            </m:sup>
                          </m:sSub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𝜃</m:t>
                              </m:r>
                              <m:r>
                                <a:rPr lang="en-US" sz="1400" b="0" i="1" smtClean="0">
                                  <a:latin typeface="Cambria Math" panose="02040503050406030204" pitchFamily="18" charset="0"/>
                                </a:rPr>
                                <m:t>)</m:t>
                              </m:r>
                            </m:e>
                          </m:d>
                        </m:e>
                      </m:d>
                    </m:oMath>
                  </m:oMathPara>
                </a14:m>
                <a:endParaRPr lang="en-US" sz="1400" b="0" dirty="0">
                  <a:latin typeface="Candara" panose="020E0502030303020204" pitchFamily="34" charset="0"/>
                </a:endParaRPr>
              </a:p>
              <a:p>
                <a:pPr>
                  <a:lnSpc>
                    <a:spcPct val="150000"/>
                  </a:lnSpc>
                </a:pPr>
                <a:endParaRPr lang="en-US" sz="1400" b="0" dirty="0">
                  <a:latin typeface="Candara" panose="020E0502030303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𝑎𝑟𝑔𝑚𝑖𝑛</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𝐾𝐿</m:t>
                          </m:r>
                        </m:sub>
                      </m:sSub>
                      <m:d>
                        <m:dPr>
                          <m:begChr m:val="["/>
                          <m:endChr m:val="]"/>
                          <m:ctrlPr>
                            <a:rPr lang="en-US" sz="1400" b="0" i="1" smtClean="0">
                              <a:latin typeface="Cambria Math" panose="02040503050406030204" pitchFamily="18" charset="0"/>
                            </a:rPr>
                          </m:ctrlPr>
                        </m:dPr>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up>
                              <m:r>
                                <a:rPr lang="en-US" sz="1400" b="0" i="1" smtClean="0">
                                  <a:latin typeface="Cambria Math" panose="02040503050406030204" pitchFamily="18" charset="0"/>
                                </a:rPr>
                                <m:t>∗</m:t>
                              </m:r>
                            </m:sup>
                          </m:sSub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𝜃</m:t>
                              </m:r>
                              <m:r>
                                <a:rPr lang="en-US" sz="1400" b="0" i="1" smtClean="0">
                                  <a:latin typeface="Cambria Math" panose="02040503050406030204" pitchFamily="18" charset="0"/>
                                </a:rPr>
                                <m:t>)</m:t>
                              </m:r>
                            </m:e>
                          </m:d>
                        </m:e>
                      </m:d>
                      <m:r>
                        <a:rPr lang="en-US" sz="1400" b="0" i="1" smtClean="0">
                          <a:latin typeface="Cambria Math" panose="02040503050406030204" pitchFamily="18" charset="0"/>
                        </a:rPr>
                        <m:t>−</m:t>
                      </m:r>
                      <m:r>
                        <a:rPr lang="en-US" sz="1400" b="0" i="1" smtClean="0">
                          <a:latin typeface="Cambria Math" panose="02040503050406030204" pitchFamily="18" charset="0"/>
                        </a:rPr>
                        <m:t>𝜆</m:t>
                      </m:r>
                      <m:nary>
                        <m:naryPr>
                          <m:chr m:val="∑"/>
                          <m:supHide m:val="on"/>
                          <m:ctrlPr>
                            <a:rPr lang="en-US" sz="1400" b="0" i="1" smtClean="0">
                              <a:latin typeface="Cambria Math" panose="02040503050406030204" pitchFamily="18" charset="0"/>
                            </a:rPr>
                          </m:ctrlPr>
                        </m:naryPr>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𝑦</m:t>
                          </m: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𝐾𝐿</m:t>
                              </m:r>
                            </m:sub>
                          </m:sSub>
                          <m:d>
                            <m:dPr>
                              <m:begChr m:val="["/>
                              <m:endChr m:val="]"/>
                              <m:ctrlPr>
                                <a:rPr lang="en-US" sz="1400" b="0" i="1" smtClean="0">
                                  <a:latin typeface="Cambria Math" panose="02040503050406030204" pitchFamily="18" charset="0"/>
                                </a:rPr>
                              </m:ctrlPr>
                            </m:dPr>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up>
                                  <m:r>
                                    <a:rPr lang="en-US" sz="1400" b="0" i="1" smtClean="0">
                                      <a:latin typeface="Cambria Math" panose="02040503050406030204" pitchFamily="18" charset="0"/>
                                    </a:rPr>
                                    <m:t>∗</m:t>
                                  </m:r>
                                </m:sup>
                              </m:sSub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𝑋</m:t>
                                      </m:r>
                                    </m:sub>
                                  </m:sSub>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𝜃</m:t>
                                  </m:r>
                                  <m:r>
                                    <a:rPr lang="en-US" sz="1400" b="0" i="1" smtClean="0">
                                      <a:latin typeface="Cambria Math" panose="02040503050406030204" pitchFamily="18" charset="0"/>
                                    </a:rPr>
                                    <m:t>)</m:t>
                                  </m:r>
                                </m:e>
                              </m:d>
                            </m:e>
                          </m:d>
                        </m:e>
                      </m:nary>
                    </m:oMath>
                  </m:oMathPara>
                </a14:m>
                <a:endParaRPr lang="en-US" sz="1400" b="0" dirty="0">
                  <a:latin typeface="Candara" panose="020E0502030303020204" pitchFamily="34" charset="0"/>
                </a:endParaRPr>
              </a:p>
              <a:p>
                <a:pPr>
                  <a:lnSpc>
                    <a:spcPct val="150000"/>
                  </a:lnSpc>
                </a:pPr>
                <a:endParaRPr lang="en-US" sz="1400" b="0"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85080F5F-722F-4BC7-AA95-209D30C2E1DA}"/>
                  </a:ext>
                </a:extLst>
              </p:cNvPr>
              <p:cNvSpPr txBox="1">
                <a:spLocks noRot="1" noChangeAspect="1" noMove="1" noResize="1" noEditPoints="1" noAdjustHandles="1" noChangeArrowheads="1" noChangeShapeType="1" noTextEdit="1"/>
              </p:cNvSpPr>
              <p:nvPr/>
            </p:nvSpPr>
            <p:spPr>
              <a:xfrm>
                <a:off x="781792" y="1414495"/>
                <a:ext cx="10618521" cy="3147465"/>
              </a:xfrm>
              <a:prstGeom prst="rect">
                <a:avLst/>
              </a:prstGeom>
              <a:blipFill>
                <a:blip r:embed="rId2"/>
                <a:stretch>
                  <a:fillRect l="-172"/>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CEFAD49F-DD0B-4664-968F-3D56BBC973C0}"/>
              </a:ext>
            </a:extLst>
          </p:cNvPr>
          <p:cNvSpPr/>
          <p:nvPr/>
        </p:nvSpPr>
        <p:spPr>
          <a:xfrm>
            <a:off x="5969330" y="3280558"/>
            <a:ext cx="243444" cy="2968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90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24E794-2165-4775-9D82-21B4BB6DF49B}"/>
              </a:ext>
            </a:extLst>
          </p:cNvPr>
          <p:cNvSpPr txBox="1">
            <a:spLocks/>
          </p:cNvSpPr>
          <p:nvPr/>
        </p:nvSpPr>
        <p:spPr>
          <a:xfrm>
            <a:off x="786740" y="3134348"/>
            <a:ext cx="10618520" cy="58930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200" dirty="0">
                <a:latin typeface="Candara" panose="020E0502030303020204" pitchFamily="34" charset="0"/>
              </a:rPr>
              <a:t>Q &amp; A</a:t>
            </a:r>
          </a:p>
        </p:txBody>
      </p:sp>
    </p:spTree>
    <p:extLst>
      <p:ext uri="{BB962C8B-B14F-4D97-AF65-F5344CB8AC3E}">
        <p14:creationId xmlns:p14="http://schemas.microsoft.com/office/powerpoint/2010/main" val="398169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359C9319C06F408C99CA828EAFBED8" ma:contentTypeVersion="7" ma:contentTypeDescription="Create a new document." ma:contentTypeScope="" ma:versionID="f7245fa846eae2901ca97d4e3d139d98">
  <xsd:schema xmlns:xsd="http://www.w3.org/2001/XMLSchema" xmlns:xs="http://www.w3.org/2001/XMLSchema" xmlns:p="http://schemas.microsoft.com/office/2006/metadata/properties" xmlns:ns3="0200ff49-21f0-435b-ac43-4d77f35382d1" xmlns:ns4="044cf30c-0a17-4132-b6ab-ae8081db50d1" targetNamespace="http://schemas.microsoft.com/office/2006/metadata/properties" ma:root="true" ma:fieldsID="bf941feb3ae7eaafcb406219b8401fba" ns3:_="" ns4:_="">
    <xsd:import namespace="0200ff49-21f0-435b-ac43-4d77f35382d1"/>
    <xsd:import namespace="044cf30c-0a17-4132-b6ab-ae8081db50d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00ff49-21f0-435b-ac43-4d77f35382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4cf30c-0a17-4132-b6ab-ae8081db50d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D2DE7E-F72F-46FC-B7E0-648A855C1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00ff49-21f0-435b-ac43-4d77f35382d1"/>
    <ds:schemaRef ds:uri="044cf30c-0a17-4132-b6ab-ae8081db50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C52918-0C7D-46A7-90C7-273255E67BB0}">
  <ds:schemaRefs>
    <ds:schemaRef ds:uri="http://schemas.microsoft.com/sharepoint/v3/contenttype/forms"/>
  </ds:schemaRefs>
</ds:datastoreItem>
</file>

<file path=customXml/itemProps3.xml><?xml version="1.0" encoding="utf-8"?>
<ds:datastoreItem xmlns:ds="http://schemas.openxmlformats.org/officeDocument/2006/customXml" ds:itemID="{0EBC7A75-5E43-4F34-B353-81EDDB425BB7}">
  <ds:schemaRefs>
    <ds:schemaRef ds:uri="http://schemas.microsoft.com/office/2006/metadata/properties"/>
    <ds:schemaRef ds:uri="http://purl.org/dc/terms/"/>
    <ds:schemaRef ds:uri="044cf30c-0a17-4132-b6ab-ae8081db50d1"/>
    <ds:schemaRef ds:uri="0200ff49-21f0-435b-ac43-4d77f35382d1"/>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77</TotalTime>
  <Words>863</Words>
  <Application>Microsoft Office PowerPoint</Application>
  <PresentationFormat>Widescreen</PresentationFormat>
  <Paragraphs>57</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Candara</vt:lpstr>
      <vt:lpstr>Office Theme</vt:lpstr>
      <vt:lpstr>Mixture Flows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Normalizing Flow</dc:title>
  <dc:creator>Ruqi Bai</dc:creator>
  <cp:lastModifiedBy>Ruqi Bai</cp:lastModifiedBy>
  <cp:revision>9</cp:revision>
  <dcterms:created xsi:type="dcterms:W3CDTF">2021-04-26T13:42:04Z</dcterms:created>
  <dcterms:modified xsi:type="dcterms:W3CDTF">2021-04-26T15:01:58Z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0x0101006D359C9319C06F408C99CA828EAFBED8</vt:lpwstr>
  </property>
</Properties>
</file>