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257" r:id="rId6"/>
    <p:sldId id="267" r:id="rId7"/>
    <p:sldId id="268" r:id="rId8"/>
    <p:sldId id="269" r:id="rId9"/>
    <p:sldId id="270" r:id="rId10"/>
    <p:sldId id="273" r:id="rId11"/>
    <p:sldId id="271" r:id="rId12"/>
    <p:sldId id="276" r:id="rId13"/>
    <p:sldId id="275" r:id="rId14"/>
    <p:sldId id="274" r:id="rId15"/>
    <p:sldId id="277" r:id="rId1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17DA11-C303-4A04-9AF2-EF24B1E87EB5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531EA-3B14-40B9-94EF-FFD37E10845B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53190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DCCDE4-FD8A-43B2-8197-BFE9DD7FC968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33D7A2-C585-48BF-BF8C-C21FDC051F77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13332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10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408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11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706837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12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210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3924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0441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5205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081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39303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6744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953000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ru-RU" noProof="1" dirty="0" smtClean="0"/>
              <a:t>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219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D3DB482-F95D-48D6-B851-CB0BBBBB19A9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 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 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CDC9F1-268A-4091-BAC6-2494ACC909FC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B3565-1F76-420A-B78B-C2C9097FF6FB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4D125-5C3A-41D5-90C4-866B6664178E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C327E36-CB2D-4A1C-8C2B-9983D24B7C7D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7" name="Полилиния 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88400-CDC8-4849-A72E-926264E26C00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9CBAE-AF0A-42A3-BDB4-1438573F8ABA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284DF-F3AE-4C6D-B27A-5F5A94BB17DE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E0A4B-A8AC-45B6-9A53-81E2E3636ED8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E424DF1-A180-4FEF-B716-7D70235CFA39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9" name="Прямоугольник 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5A7CB3-46D4-4B4A-A661-60E13D0BC640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9" name="Прямоугольник 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48AAA74-EBDF-4065-BA01-EAD1E46D84DC}" type="datetime1">
              <a:rPr lang="ru-RU" noProof="1" smtClean="0"/>
              <a:t>10.03.2024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38A25AE-7B44-4EC1-BC0C-CF0FFF03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4" r="3354"/>
          <a:stretch/>
        </p:blipFill>
        <p:spPr>
          <a:xfrm>
            <a:off x="202020" y="0"/>
            <a:ext cx="12191980" cy="6857990"/>
          </a:xfrm>
          <a:prstGeom prst="rect">
            <a:avLst/>
          </a:prstGeom>
        </p:spPr>
      </p:pic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 rtlCol="0">
            <a:normAutofit/>
          </a:bodyPr>
          <a:lstStyle/>
          <a:p>
            <a:pPr algn="l"/>
            <a:r>
              <a:rPr lang="ru-RU" sz="3200" noProof="1">
                <a:solidFill>
                  <a:srgbClr val="FFFFFF"/>
                </a:solidFill>
              </a:rPr>
              <a:t>степь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 rtlCol="0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ru-RU" sz="1800" noProof="1">
                <a:solidFill>
                  <a:srgbClr val="FFFFFF"/>
                </a:solidFill>
              </a:rPr>
              <a:t>Природная зона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Задания ВПР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7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3F9D3-6404-4941-87E3-D972871C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62" y="2426893"/>
            <a:ext cx="7611148" cy="3876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D270C-EB54-498A-82CA-A74B31F9A374}"/>
              </a:ext>
            </a:extLst>
          </p:cNvPr>
          <p:cNvSpPr txBox="1"/>
          <p:nvPr/>
        </p:nvSpPr>
        <p:spPr>
          <a:xfrm>
            <a:off x="4953370" y="6373555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 заданию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D1EF0-F756-4A6B-A7DB-5C913CF306C7}"/>
              </a:ext>
            </a:extLst>
          </p:cNvPr>
          <p:cNvSpPr txBox="1"/>
          <p:nvPr/>
        </p:nvSpPr>
        <p:spPr>
          <a:xfrm>
            <a:off x="2061706" y="1987034"/>
            <a:ext cx="891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Города: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Архангельск, Волгоград, Калининград,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Ростов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-на-Дону, Москва, Улан-Удэ.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20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Задания ВПР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7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3F9D3-6404-4941-87E3-D972871C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62" y="2426893"/>
            <a:ext cx="7611148" cy="3876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D270C-EB54-498A-82CA-A74B31F9A374}"/>
              </a:ext>
            </a:extLst>
          </p:cNvPr>
          <p:cNvSpPr txBox="1"/>
          <p:nvPr/>
        </p:nvSpPr>
        <p:spPr>
          <a:xfrm>
            <a:off x="4953370" y="6373555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 заданию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D1EF0-F756-4A6B-A7DB-5C913CF306C7}"/>
              </a:ext>
            </a:extLst>
          </p:cNvPr>
          <p:cNvSpPr txBox="1"/>
          <p:nvPr/>
        </p:nvSpPr>
        <p:spPr>
          <a:xfrm>
            <a:off x="2061706" y="1987034"/>
            <a:ext cx="891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Города: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Архангельск, Волгоград, Калининград,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Ростов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-на-Дону, Москва, Улан-Удэ.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03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Задания ВПР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7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Карта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93F9D3-6404-4941-87E3-D972871C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62" y="2426893"/>
            <a:ext cx="7611148" cy="3876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D270C-EB54-498A-82CA-A74B31F9A374}"/>
              </a:ext>
            </a:extLst>
          </p:cNvPr>
          <p:cNvSpPr txBox="1"/>
          <p:nvPr/>
        </p:nvSpPr>
        <p:spPr>
          <a:xfrm>
            <a:off x="4953370" y="6373555"/>
            <a:ext cx="276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 заданию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D1EF0-F756-4A6B-A7DB-5C913CF306C7}"/>
              </a:ext>
            </a:extLst>
          </p:cNvPr>
          <p:cNvSpPr txBox="1"/>
          <p:nvPr/>
        </p:nvSpPr>
        <p:spPr>
          <a:xfrm>
            <a:off x="2061706" y="1987034"/>
            <a:ext cx="891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Города: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Архангельск, Волгоград, Калининград,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Ростов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-на-Дону, Москва, Улан-Удэ.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320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Географическое положение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D601D1-083A-4C68-927B-D09FCE0CD634}"/>
              </a:ext>
            </a:extLst>
          </p:cNvPr>
          <p:cNvSpPr/>
          <p:nvPr/>
        </p:nvSpPr>
        <p:spPr>
          <a:xfrm>
            <a:off x="1417107" y="2171700"/>
            <a:ext cx="3761318" cy="39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9071B889-D8B6-494E-ABF9-951CA3658362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Юг Восточно-Европейской равнины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D46037-7DD7-4B7F-B5D1-ED129CC3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9823">
            <a:off x="6634854" y="2286846"/>
            <a:ext cx="4675255" cy="311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85CA246E-FAFC-408F-A07F-A336D16ECDE4}"/>
              </a:ext>
            </a:extLst>
          </p:cNvPr>
          <p:cNvSpPr/>
          <p:nvPr/>
        </p:nvSpPr>
        <p:spPr>
          <a:xfrm>
            <a:off x="2722033" y="3269445"/>
            <a:ext cx="3450167" cy="39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9934E407-E92B-47A9-AA80-1B1DC20E0CBF}"/>
              </a:ext>
            </a:extLst>
          </p:cNvPr>
          <p:cNvSpPr txBox="1">
            <a:spLocks/>
          </p:cNvSpPr>
          <p:nvPr/>
        </p:nvSpPr>
        <p:spPr>
          <a:xfrm>
            <a:off x="2501711" y="3269445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Кавказские и Крымские горы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5B62AE1-C049-43A9-8DFF-5D13B306819C}"/>
              </a:ext>
            </a:extLst>
          </p:cNvPr>
          <p:cNvSpPr/>
          <p:nvPr/>
        </p:nvSpPr>
        <p:spPr>
          <a:xfrm>
            <a:off x="1371600" y="4352800"/>
            <a:ext cx="3450167" cy="423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3DE63A68-97B2-4483-B6E8-BD2D377F8FBA}"/>
              </a:ext>
            </a:extLst>
          </p:cNvPr>
          <p:cNvSpPr txBox="1">
            <a:spLocks/>
          </p:cNvSpPr>
          <p:nvPr/>
        </p:nvSpPr>
        <p:spPr>
          <a:xfrm>
            <a:off x="1170516" y="4367190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Юг Западно-Сибирской равнины</a:t>
            </a:r>
          </a:p>
        </p:txBody>
      </p:sp>
      <p:pic>
        <p:nvPicPr>
          <p:cNvPr id="20" name="Рисунок 19" descr="Земной шар: Азия со сплошной заливкой">
            <a:extLst>
              <a:ext uri="{FF2B5EF4-FFF2-40B4-BE49-F238E27FC236}">
                <a16:creationId xmlns:a16="http://schemas.microsoft.com/office/drawing/2014/main" id="{40ACE9FA-E2E1-4D48-AE6F-7D3D2101C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37128">
            <a:off x="10801280" y="5715000"/>
            <a:ext cx="914400" cy="914400"/>
          </a:xfrm>
          <a:prstGeom prst="rect">
            <a:avLst/>
          </a:prstGeom>
        </p:spPr>
      </p:pic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1EACA67-AA02-4763-967C-438799702732}"/>
              </a:ext>
            </a:extLst>
          </p:cNvPr>
          <p:cNvSpPr/>
          <p:nvPr/>
        </p:nvSpPr>
        <p:spPr>
          <a:xfrm>
            <a:off x="3085722" y="5554645"/>
            <a:ext cx="3450167" cy="423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3E063CDB-25F0-4DB4-8C5B-DA3D746EF392}"/>
              </a:ext>
            </a:extLst>
          </p:cNvPr>
          <p:cNvSpPr txBox="1">
            <a:spLocks/>
          </p:cNvSpPr>
          <p:nvPr/>
        </p:nvSpPr>
        <p:spPr>
          <a:xfrm>
            <a:off x="2884638" y="5574032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От Черного моря до Забайкалья</a:t>
            </a:r>
          </a:p>
        </p:txBody>
      </p:sp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Климат </a:t>
            </a:r>
          </a:p>
        </p:txBody>
      </p:sp>
      <p:pic>
        <p:nvPicPr>
          <p:cNvPr id="19" name="Рисунок 18" descr="Маркер со сплошной заливкой">
            <a:extLst>
              <a:ext uri="{FF2B5EF4-FFF2-40B4-BE49-F238E27FC236}">
                <a16:creationId xmlns:a16="http://schemas.microsoft.com/office/drawing/2014/main" id="{E0051047-7B36-4861-834E-24EA48AF3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130" y="2780850"/>
            <a:ext cx="1380067" cy="1380067"/>
          </a:xfrm>
          <a:prstGeom prst="rect">
            <a:avLst/>
          </a:prstGeom>
        </p:spPr>
      </p:pic>
      <p:pic>
        <p:nvPicPr>
          <p:cNvPr id="20" name="Рисунок 19" descr="Маркер со сплошной заливкой">
            <a:extLst>
              <a:ext uri="{FF2B5EF4-FFF2-40B4-BE49-F238E27FC236}">
                <a16:creationId xmlns:a16="http://schemas.microsoft.com/office/drawing/2014/main" id="{6CD845A7-456C-4F65-9EAB-87E5DDF58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8932" y="2738965"/>
            <a:ext cx="1380067" cy="1380067"/>
          </a:xfrm>
          <a:prstGeom prst="rect">
            <a:avLst/>
          </a:prstGeom>
        </p:spPr>
      </p:pic>
      <p:pic>
        <p:nvPicPr>
          <p:cNvPr id="21" name="Рисунок 20" descr="Маркер со сплошной заливкой">
            <a:extLst>
              <a:ext uri="{FF2B5EF4-FFF2-40B4-BE49-F238E27FC236}">
                <a16:creationId xmlns:a16="http://schemas.microsoft.com/office/drawing/2014/main" id="{50F41D4D-1A85-45A1-9D55-2AB3ECB2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5734" y="2735602"/>
            <a:ext cx="1380067" cy="13800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3513F5-6FE6-422B-8283-D1D9DCFF70E8}"/>
              </a:ext>
            </a:extLst>
          </p:cNvPr>
          <p:cNvSpPr txBox="1"/>
          <p:nvPr/>
        </p:nvSpPr>
        <p:spPr>
          <a:xfrm>
            <a:off x="1509941" y="4195229"/>
            <a:ext cx="286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Большая амплитуда температур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F356E-3509-41C1-B758-1B94688504DB}"/>
              </a:ext>
            </a:extLst>
          </p:cNvPr>
          <p:cNvSpPr txBox="1"/>
          <p:nvPr/>
        </p:nvSpPr>
        <p:spPr>
          <a:xfrm>
            <a:off x="2538849" y="484156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До 80℃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CE8838-46DE-4858-BE76-9E4705B97615}"/>
              </a:ext>
            </a:extLst>
          </p:cNvPr>
          <p:cNvSpPr txBox="1"/>
          <p:nvPr/>
        </p:nvSpPr>
        <p:spPr>
          <a:xfrm>
            <a:off x="5168898" y="4195229"/>
            <a:ext cx="276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Засушливое, очень жаркое лето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65107-0F07-4A0E-B23C-86254A17D596}"/>
              </a:ext>
            </a:extLst>
          </p:cNvPr>
          <p:cNvSpPr txBox="1"/>
          <p:nvPr/>
        </p:nvSpPr>
        <p:spPr>
          <a:xfrm>
            <a:off x="6172200" y="484156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До +40℃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15CFA-0911-479F-822F-203E722DB241}"/>
              </a:ext>
            </a:extLst>
          </p:cNvPr>
          <p:cNvSpPr txBox="1"/>
          <p:nvPr/>
        </p:nvSpPr>
        <p:spPr>
          <a:xfrm>
            <a:off x="8639696" y="4195229"/>
            <a:ext cx="303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Умеренно-континентальный тип климата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7AC80-1767-422E-AEE0-C32E234591E0}"/>
              </a:ext>
            </a:extLst>
          </p:cNvPr>
          <p:cNvSpPr txBox="1"/>
          <p:nvPr/>
        </p:nvSpPr>
        <p:spPr>
          <a:xfrm>
            <a:off x="8775697" y="4841560"/>
            <a:ext cx="276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Южная часть умеренного климатического пояса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BA66360-F10F-4EA1-B422-CAE57BCB5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35293">
            <a:off x="8563212" y="278089"/>
            <a:ext cx="2055749" cy="2055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2833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Ужасно жаркий…</a:t>
            </a:r>
          </a:p>
        </p:txBody>
      </p:sp>
    </p:spTree>
    <p:extLst>
      <p:ext uri="{BB962C8B-B14F-4D97-AF65-F5344CB8AC3E}">
        <p14:creationId xmlns:p14="http://schemas.microsoft.com/office/powerpoint/2010/main" val="125509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Растительность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D601D1-083A-4C68-927B-D09FCE0CD634}"/>
              </a:ext>
            </a:extLst>
          </p:cNvPr>
          <p:cNvSpPr/>
          <p:nvPr/>
        </p:nvSpPr>
        <p:spPr>
          <a:xfrm rot="21341019">
            <a:off x="3085667" y="5974291"/>
            <a:ext cx="2085218" cy="39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9071B889-D8B6-494E-ABF9-951CA3658362}"/>
              </a:ext>
            </a:extLst>
          </p:cNvPr>
          <p:cNvSpPr txBox="1">
            <a:spLocks/>
          </p:cNvSpPr>
          <p:nvPr/>
        </p:nvSpPr>
        <p:spPr>
          <a:xfrm rot="21348712">
            <a:off x="2085263" y="5960534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Ковыль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E520C22-F850-48DF-91C6-1D6B43C23132}"/>
              </a:ext>
            </a:extLst>
          </p:cNvPr>
          <p:cNvSpPr/>
          <p:nvPr/>
        </p:nvSpPr>
        <p:spPr>
          <a:xfrm rot="690853">
            <a:off x="8976767" y="4066801"/>
            <a:ext cx="2085218" cy="39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8FDC33D0-C50E-41B4-8469-902E55DB9B62}"/>
              </a:ext>
            </a:extLst>
          </p:cNvPr>
          <p:cNvSpPr txBox="1">
            <a:spLocks/>
          </p:cNvSpPr>
          <p:nvPr/>
        </p:nvSpPr>
        <p:spPr>
          <a:xfrm rot="716214">
            <a:off x="8010659" y="4053044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Типчак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04B5A-C1C5-4307-92B2-13AF4D704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1383">
            <a:off x="1369262" y="2610135"/>
            <a:ext cx="4983192" cy="33091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5D3BC6-6725-4D66-B0DE-5EB8A0CB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60034">
            <a:off x="9172017" y="1452785"/>
            <a:ext cx="2479330" cy="2479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CBB2F-425D-4B47-90B1-EBF09B1C397A}"/>
              </a:ext>
            </a:extLst>
          </p:cNvPr>
          <p:cNvSpPr txBox="1"/>
          <p:nvPr/>
        </p:nvSpPr>
        <p:spPr>
          <a:xfrm>
            <a:off x="1371600" y="1261656"/>
            <a:ext cx="323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Около 4 тысяч видов растений</a:t>
            </a:r>
          </a:p>
        </p:txBody>
      </p:sp>
    </p:spTree>
    <p:extLst>
      <p:ext uri="{BB962C8B-B14F-4D97-AF65-F5344CB8AC3E}">
        <p14:creationId xmlns:p14="http://schemas.microsoft.com/office/powerpoint/2010/main" val="199495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Животный мир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D601D1-083A-4C68-927B-D09FCE0CD634}"/>
              </a:ext>
            </a:extLst>
          </p:cNvPr>
          <p:cNvSpPr/>
          <p:nvPr/>
        </p:nvSpPr>
        <p:spPr>
          <a:xfrm rot="21341019">
            <a:off x="2968820" y="5954410"/>
            <a:ext cx="2085218" cy="39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9071B889-D8B6-494E-ABF9-951CA3658362}"/>
              </a:ext>
            </a:extLst>
          </p:cNvPr>
          <p:cNvSpPr txBox="1">
            <a:spLocks/>
          </p:cNvSpPr>
          <p:nvPr/>
        </p:nvSpPr>
        <p:spPr>
          <a:xfrm rot="21348712">
            <a:off x="2085263" y="5960534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Суслик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E520C22-F850-48DF-91C6-1D6B43C23132}"/>
              </a:ext>
            </a:extLst>
          </p:cNvPr>
          <p:cNvSpPr/>
          <p:nvPr/>
        </p:nvSpPr>
        <p:spPr>
          <a:xfrm rot="690853">
            <a:off x="7907093" y="5075449"/>
            <a:ext cx="2085218" cy="3958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8FDC33D0-C50E-41B4-8469-902E55DB9B62}"/>
              </a:ext>
            </a:extLst>
          </p:cNvPr>
          <p:cNvSpPr txBox="1">
            <a:spLocks/>
          </p:cNvSpPr>
          <p:nvPr/>
        </p:nvSpPr>
        <p:spPr>
          <a:xfrm rot="716214">
            <a:off x="7023536" y="5080121"/>
            <a:ext cx="3852333" cy="423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Горностай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CBB2F-425D-4B47-90B1-EBF09B1C397A}"/>
              </a:ext>
            </a:extLst>
          </p:cNvPr>
          <p:cNvSpPr txBox="1"/>
          <p:nvPr/>
        </p:nvSpPr>
        <p:spPr>
          <a:xfrm>
            <a:off x="1371600" y="1261656"/>
            <a:ext cx="369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Около 300 видов разных животных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2D6D8D-4F42-49D0-B29E-C6CF249D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0372">
            <a:off x="2055451" y="2301287"/>
            <a:ext cx="3569898" cy="3569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C025E1-8C31-431F-92FB-2EFBAAC7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94856">
            <a:off x="7710379" y="1814839"/>
            <a:ext cx="3172380" cy="3172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104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Деятельность человека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3513F5-6FE6-422B-8283-D1D9DCFF70E8}"/>
              </a:ext>
            </a:extLst>
          </p:cNvPr>
          <p:cNvSpPr txBox="1"/>
          <p:nvPr/>
        </p:nvSpPr>
        <p:spPr>
          <a:xfrm>
            <a:off x="3169406" y="4195229"/>
            <a:ext cx="286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Животноводство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7F356E-3509-41C1-B758-1B94688504DB}"/>
              </a:ext>
            </a:extLst>
          </p:cNvPr>
          <p:cNvSpPr txBox="1"/>
          <p:nvPr/>
        </p:nvSpPr>
        <p:spPr>
          <a:xfrm>
            <a:off x="3415990" y="4577081"/>
            <a:ext cx="237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Обычно разводят крупный рогатый скот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15CFA-0911-479F-822F-203E722DB241}"/>
              </a:ext>
            </a:extLst>
          </p:cNvPr>
          <p:cNvSpPr txBox="1"/>
          <p:nvPr/>
        </p:nvSpPr>
        <p:spPr>
          <a:xfrm>
            <a:off x="6569594" y="4195229"/>
            <a:ext cx="303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Растениеводство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7AC80-1767-422E-AEE0-C32E234591E0}"/>
              </a:ext>
            </a:extLst>
          </p:cNvPr>
          <p:cNvSpPr txBox="1"/>
          <p:nvPr/>
        </p:nvSpPr>
        <p:spPr>
          <a:xfrm>
            <a:off x="6705595" y="4579950"/>
            <a:ext cx="276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Почвы в степях очень плодородны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346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Чернозем здесь – не редкость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: 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B2C254-43EC-485D-8F7F-9D11D9F00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0064">
            <a:off x="9152593" y="514130"/>
            <a:ext cx="2241607" cy="2241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Корова со сплошной заливкой">
            <a:extLst>
              <a:ext uri="{FF2B5EF4-FFF2-40B4-BE49-F238E27FC236}">
                <a16:creationId xmlns:a16="http://schemas.microsoft.com/office/drawing/2014/main" id="{93111F22-9555-4535-A309-053CC2A9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0502" y="2853266"/>
            <a:ext cx="1151468" cy="1151468"/>
          </a:xfrm>
          <a:prstGeom prst="rect">
            <a:avLst/>
          </a:prstGeom>
        </p:spPr>
      </p:pic>
      <p:pic>
        <p:nvPicPr>
          <p:cNvPr id="8" name="Рисунок 7" descr="Цветок без стебля со сплошной заливкой">
            <a:extLst>
              <a:ext uri="{FF2B5EF4-FFF2-40B4-BE49-F238E27FC236}">
                <a16:creationId xmlns:a16="http://schemas.microsoft.com/office/drawing/2014/main" id="{CBFF1064-FAA6-45CF-B675-6073E6E8D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927" y="2853266"/>
            <a:ext cx="1151467" cy="1151467"/>
          </a:xfrm>
          <a:prstGeom prst="rect">
            <a:avLst/>
          </a:prstGeom>
        </p:spPr>
      </p:pic>
      <p:pic>
        <p:nvPicPr>
          <p:cNvPr id="10" name="Рисунок 9" descr="Мужчина со сплошной заливкой">
            <a:extLst>
              <a:ext uri="{FF2B5EF4-FFF2-40B4-BE49-F238E27FC236}">
                <a16:creationId xmlns:a16="http://schemas.microsoft.com/office/drawing/2014/main" id="{E724E796-3681-48D6-A389-A277B6F04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866" y="5952066"/>
            <a:ext cx="643467" cy="6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Задания ВПР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Тип 6.1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C1ADD-C09A-4A69-B7B4-C268D35BCDB4}"/>
              </a:ext>
            </a:extLst>
          </p:cNvPr>
          <p:cNvSpPr txBox="1"/>
          <p:nvPr/>
        </p:nvSpPr>
        <p:spPr>
          <a:xfrm>
            <a:off x="5196459" y="5039628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Перейти к карте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03DD74-17CD-420B-9AAF-FA052D6D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7" y="1777280"/>
            <a:ext cx="110849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Группа туристов отправилась в путешествие по России. На карте отмечены буквами опорные точки их маршрута, которые являются крупными городами: центрами субъектов Российской Федерации (республик, краёв, областей) и/или городами федерального значения. Проследите по карте маршрут туристов и выполните задания.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Выберите из приведённого списка названия городов  — опорных точек маршрута, и заполните таблицу. Города: Архангельск, Волгоград, Калининград,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Ростов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-на-Дону, Москва, Улан-Удэ.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492FE8-BE40-4C2F-8014-341182338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84" y="3680497"/>
            <a:ext cx="3734832" cy="6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9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Задания ВПР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Тип 6.2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2E152A-2BF4-4ED7-8C3D-1D484B336A4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9200" y="1671187"/>
            <a:ext cx="10972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 точки А в точку Б туристы решили добраться на самолёте. Заполните пропуски в авиабилете: впишите названия пункта вылета, пункта назначения и время прилёта в пункт назначения (местное время).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Время запишите в формате: 12:00.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6A4131-B7E5-41EE-8CF9-DDFFEE26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85" y="2765403"/>
            <a:ext cx="5401429" cy="1629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DC1ADD-C09A-4A69-B7B4-C268D35BCDB4}"/>
              </a:ext>
            </a:extLst>
          </p:cNvPr>
          <p:cNvSpPr txBox="1"/>
          <p:nvPr/>
        </p:nvSpPr>
        <p:spPr>
          <a:xfrm>
            <a:off x="5272658" y="5098894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Перейти к карте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160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Задания ВПР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DB1DCE-4154-469D-AE11-B7EC1C57C879}"/>
              </a:ext>
            </a:extLst>
          </p:cNvPr>
          <p:cNvSpPr txBox="1"/>
          <p:nvPr/>
        </p:nvSpPr>
        <p:spPr>
          <a:xfrm>
            <a:off x="1371600" y="1249400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Тип 6.2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C1ADD-C09A-4A69-B7B4-C268D35BCDB4}"/>
              </a:ext>
            </a:extLst>
          </p:cNvPr>
          <p:cNvSpPr txBox="1"/>
          <p:nvPr/>
        </p:nvSpPr>
        <p:spPr>
          <a:xfrm>
            <a:off x="5492793" y="6449505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Перейти к карте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DAD132-0BFC-4626-8EF9-F82D470D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5" y="1629429"/>
            <a:ext cx="112747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Путь от точки Б до точки В туристы преодолевали на поезде, автомобиле и речном теплоходе. По пути они делали фотографии и записи в дневнике. Рассмотрите фотографии, прочитайте записи туристов и ответьте на вопросы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E90551-50F3-4947-B53B-29D57971D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18" y="2249907"/>
            <a:ext cx="4401164" cy="156231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0C4574E-A2D4-4EC2-A2B0-F88D9CA7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5" y="3877731"/>
            <a:ext cx="112747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Мы начали свой путь в самом крупном городе России. Выехав за его пределы, мы ещё долго наблюдали из окна поезда плотную промышленную, транспортную и жилую застройку, полностью вытеснившую естественную растительность. Наш путь лежал на север, к берегам моря, которое вплоть до XVII века называли Студёным. Постепенно городской ландшафт сменялся природным. Среди массивов смешанных лесов встречались населённые пункты и сельскохозяйственные угодья. Вскоре мы подъехали к берегам Рыбинского водохранилища. При его строительстве были затоплены большие площади лесов, под водой остались несколько городов и сотни деревень. На противоположном берегу водохранилища расположен крупный промышленный город Череповец с развитой металлургической и химической промышленностью. Мы ехали по дороге, окружённой лесом и обширными заливными лугами, раскинувшимися по берегам рек. Эти луга с их сочными травами являются богатыми пастбищами, здесь разводят крупный рогатый скот, и регион славится производством молока, масла и сыра. Добравшись до города Великий Устюг, где реки Сухона и Юг, сливаясь, дают начало Северной Двине, мы продолжили свой путь на речном теплоходе. Берега реки занимают густые хвойные леса, в которых активно ведутся вырубки. Мы увидели, как брёвна собирают в плоты, и специальные суда буксируют их по воде. Вдоль реки то и дело появлялись небольшие поселения и поля, на которых высевают овёс, ячмень, рожь и знаменитый «северный шёлк»  — лён. Так мы добрались до устья реки, в город, где находится самый старый морской порт России.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Какие виды сельскохозяйственной деятельности зафиксировали туристы на территории, по которой проходил маршрут?</a:t>
            </a:r>
          </a:p>
        </p:txBody>
      </p:sp>
    </p:spTree>
    <p:extLst>
      <p:ext uri="{BB962C8B-B14F-4D97-AF65-F5344CB8AC3E}">
        <p14:creationId xmlns:p14="http://schemas.microsoft.com/office/powerpoint/2010/main" val="148246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40_TF34357615.potx" id="{A206F92C-1067-42D6-A79D-E07CC9D7BC98}" vid="{699DF033-0BBC-4BA3-8BC5-A5FE19D29BA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603</Words>
  <Application>Microsoft Office PowerPoint</Application>
  <PresentationFormat>Широкоэкранный</PresentationFormat>
  <Paragraphs>69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Franklin Gothic Book</vt:lpstr>
      <vt:lpstr>Уголки</vt:lpstr>
      <vt:lpstr>степь</vt:lpstr>
      <vt:lpstr>Географическое положение</vt:lpstr>
      <vt:lpstr>Климат </vt:lpstr>
      <vt:lpstr>Растительность</vt:lpstr>
      <vt:lpstr>Животный мир</vt:lpstr>
      <vt:lpstr>Деятельность человека</vt:lpstr>
      <vt:lpstr>Задания ВПР</vt:lpstr>
      <vt:lpstr>Задания ВПР</vt:lpstr>
      <vt:lpstr>Задания ВПР</vt:lpstr>
      <vt:lpstr>Задания ВПР</vt:lpstr>
      <vt:lpstr>Задания ВПР</vt:lpstr>
      <vt:lpstr>Задания ВПР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степь</dc:title>
  <dc:creator>morda К</dc:creator>
  <cp:lastModifiedBy>morda К</cp:lastModifiedBy>
  <cp:revision>11</cp:revision>
  <dcterms:created xsi:type="dcterms:W3CDTF">2024-03-10T07:32:21Z</dcterms:created>
  <dcterms:modified xsi:type="dcterms:W3CDTF">2024-03-10T09:46:28Z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