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9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72" r:id="rId6"/>
    <p:sldId id="273" r:id="rId7"/>
    <p:sldId id="274" r:id="rId8"/>
    <p:sldId id="268" r:id="rId9"/>
    <p:sldId id="267" r:id="rId10"/>
    <p:sldId id="266" r:id="rId11"/>
    <p:sldId id="275" r:id="rId12"/>
    <p:sldId id="276" r:id="rId13"/>
    <p:sldId id="277" r:id="rId14"/>
    <p:sldId id="27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980E3-08BB-47E9-9CBB-D936AB2D3D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584E2F-1DA7-4B84-BC7D-8CFC8562384B}">
      <dgm:prSet/>
      <dgm:spPr/>
      <dgm:t>
        <a:bodyPr/>
        <a:lstStyle/>
        <a:p>
          <a:r>
            <a:rPr lang="en-US"/>
            <a:t>PocketGuard	</a:t>
          </a:r>
        </a:p>
      </dgm:t>
    </dgm:pt>
    <dgm:pt modelId="{C883278B-ACD2-4D55-AE31-18D35A7DF7AD}" type="parTrans" cxnId="{606E25E8-C0E9-438B-B56F-27F6632DAED2}">
      <dgm:prSet/>
      <dgm:spPr/>
      <dgm:t>
        <a:bodyPr/>
        <a:lstStyle/>
        <a:p>
          <a:endParaRPr lang="en-US"/>
        </a:p>
      </dgm:t>
    </dgm:pt>
    <dgm:pt modelId="{D6CB3720-A70F-4E28-9CF2-BBA7B1CD2D21}" type="sibTrans" cxnId="{606E25E8-C0E9-438B-B56F-27F6632DAED2}">
      <dgm:prSet/>
      <dgm:spPr/>
      <dgm:t>
        <a:bodyPr/>
        <a:lstStyle/>
        <a:p>
          <a:endParaRPr lang="en-US"/>
        </a:p>
      </dgm:t>
    </dgm:pt>
    <dgm:pt modelId="{B8EFDED5-3089-49B6-9FEC-D6FFA5A2E006}">
      <dgm:prSet/>
      <dgm:spPr/>
      <dgm:t>
        <a:bodyPr/>
        <a:lstStyle/>
        <a:p>
          <a:r>
            <a:rPr lang="en-US"/>
            <a:t>Day-to-Day Expenses</a:t>
          </a:r>
        </a:p>
      </dgm:t>
    </dgm:pt>
    <dgm:pt modelId="{E4E884F6-3DD3-45AB-872B-6CFD25C1B310}" type="parTrans" cxnId="{2B867DA0-4391-440A-A3F6-10AB90DEB150}">
      <dgm:prSet/>
      <dgm:spPr/>
      <dgm:t>
        <a:bodyPr/>
        <a:lstStyle/>
        <a:p>
          <a:endParaRPr lang="en-US"/>
        </a:p>
      </dgm:t>
    </dgm:pt>
    <dgm:pt modelId="{6BDB4132-F51E-4219-AAD9-B0A67215EF02}" type="sibTrans" cxnId="{2B867DA0-4391-440A-A3F6-10AB90DEB150}">
      <dgm:prSet/>
      <dgm:spPr/>
      <dgm:t>
        <a:bodyPr/>
        <a:lstStyle/>
        <a:p>
          <a:endParaRPr lang="en-US"/>
        </a:p>
      </dgm:t>
    </dgm:pt>
    <dgm:pt modelId="{093A7DAC-13E7-4388-AB24-4F14FE256DED}">
      <dgm:prSet/>
      <dgm:spPr/>
      <dgm:t>
        <a:bodyPr/>
        <a:lstStyle/>
        <a:p>
          <a:r>
            <a:rPr lang="en-US"/>
            <a:t>Spending Tracker</a:t>
          </a:r>
        </a:p>
      </dgm:t>
    </dgm:pt>
    <dgm:pt modelId="{4C47F4C2-C8E6-4210-819B-A0A2932AF0EC}" type="parTrans" cxnId="{31A6134E-6E5B-40F7-98CA-9DD09D7E9D5A}">
      <dgm:prSet/>
      <dgm:spPr/>
      <dgm:t>
        <a:bodyPr/>
        <a:lstStyle/>
        <a:p>
          <a:endParaRPr lang="en-US"/>
        </a:p>
      </dgm:t>
    </dgm:pt>
    <dgm:pt modelId="{D679074F-EED1-47C6-B45A-960C159BB92C}" type="sibTrans" cxnId="{31A6134E-6E5B-40F7-98CA-9DD09D7E9D5A}">
      <dgm:prSet/>
      <dgm:spPr/>
      <dgm:t>
        <a:bodyPr/>
        <a:lstStyle/>
        <a:p>
          <a:endParaRPr lang="en-US"/>
        </a:p>
      </dgm:t>
    </dgm:pt>
    <dgm:pt modelId="{BCDB550A-A7D7-4B03-90B2-64E3CA79A239}">
      <dgm:prSet/>
      <dgm:spPr/>
      <dgm:t>
        <a:bodyPr/>
        <a:lstStyle/>
        <a:p>
          <a:r>
            <a:rPr lang="ro-RO"/>
            <a:t>Money Manager</a:t>
          </a:r>
          <a:endParaRPr lang="en-US"/>
        </a:p>
      </dgm:t>
    </dgm:pt>
    <dgm:pt modelId="{716442F1-482B-4840-8855-B5A6386DD4ED}" type="parTrans" cxnId="{30E8AD5D-2376-42A7-9A82-D97225DB8A91}">
      <dgm:prSet/>
      <dgm:spPr/>
      <dgm:t>
        <a:bodyPr/>
        <a:lstStyle/>
        <a:p>
          <a:endParaRPr lang="en-US"/>
        </a:p>
      </dgm:t>
    </dgm:pt>
    <dgm:pt modelId="{E28A7363-997B-431B-BADC-90E38075BCC0}" type="sibTrans" cxnId="{30E8AD5D-2376-42A7-9A82-D97225DB8A91}">
      <dgm:prSet/>
      <dgm:spPr/>
      <dgm:t>
        <a:bodyPr/>
        <a:lstStyle/>
        <a:p>
          <a:endParaRPr lang="en-US"/>
        </a:p>
      </dgm:t>
    </dgm:pt>
    <dgm:pt modelId="{FB04AD38-7888-4BD6-937E-2ACF12281B7D}" type="pres">
      <dgm:prSet presAssocID="{DB7980E3-08BB-47E9-9CBB-D936AB2D3D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8FC20D-6023-4F34-AEA1-4C6EFF0FA6D5}" type="pres">
      <dgm:prSet presAssocID="{6A584E2F-1DA7-4B84-BC7D-8CFC8562384B}" presName="hierRoot1" presStyleCnt="0"/>
      <dgm:spPr/>
    </dgm:pt>
    <dgm:pt modelId="{E16FF5C4-41A0-491C-832B-D5341BBB3D02}" type="pres">
      <dgm:prSet presAssocID="{6A584E2F-1DA7-4B84-BC7D-8CFC8562384B}" presName="composite" presStyleCnt="0"/>
      <dgm:spPr/>
    </dgm:pt>
    <dgm:pt modelId="{8E50CFC0-46D9-45A7-A060-039047A8DB02}" type="pres">
      <dgm:prSet presAssocID="{6A584E2F-1DA7-4B84-BC7D-8CFC8562384B}" presName="background" presStyleLbl="node0" presStyleIdx="0" presStyleCnt="4"/>
      <dgm:spPr/>
    </dgm:pt>
    <dgm:pt modelId="{B51894E4-9ED4-4EF1-A9CA-9B0C3FF257D5}" type="pres">
      <dgm:prSet presAssocID="{6A584E2F-1DA7-4B84-BC7D-8CFC8562384B}" presName="text" presStyleLbl="fgAcc0" presStyleIdx="0" presStyleCnt="4">
        <dgm:presLayoutVars>
          <dgm:chPref val="3"/>
        </dgm:presLayoutVars>
      </dgm:prSet>
      <dgm:spPr/>
    </dgm:pt>
    <dgm:pt modelId="{04CAC86F-6627-40E9-AEF1-DE567D4DF0D1}" type="pres">
      <dgm:prSet presAssocID="{6A584E2F-1DA7-4B84-BC7D-8CFC8562384B}" presName="hierChild2" presStyleCnt="0"/>
      <dgm:spPr/>
    </dgm:pt>
    <dgm:pt modelId="{DB926276-F504-4561-B152-41F3A85BD30A}" type="pres">
      <dgm:prSet presAssocID="{B8EFDED5-3089-49B6-9FEC-D6FFA5A2E006}" presName="hierRoot1" presStyleCnt="0"/>
      <dgm:spPr/>
    </dgm:pt>
    <dgm:pt modelId="{43D9162E-7B3F-4D5D-B30D-6F065B152866}" type="pres">
      <dgm:prSet presAssocID="{B8EFDED5-3089-49B6-9FEC-D6FFA5A2E006}" presName="composite" presStyleCnt="0"/>
      <dgm:spPr/>
    </dgm:pt>
    <dgm:pt modelId="{1C966C56-0875-4BBD-8BC8-3A700EB93647}" type="pres">
      <dgm:prSet presAssocID="{B8EFDED5-3089-49B6-9FEC-D6FFA5A2E006}" presName="background" presStyleLbl="node0" presStyleIdx="1" presStyleCnt="4"/>
      <dgm:spPr/>
    </dgm:pt>
    <dgm:pt modelId="{2C5AD7CA-F992-4179-A21A-D19984D46F36}" type="pres">
      <dgm:prSet presAssocID="{B8EFDED5-3089-49B6-9FEC-D6FFA5A2E006}" presName="text" presStyleLbl="fgAcc0" presStyleIdx="1" presStyleCnt="4" custLinFactNeighborX="5730" custLinFactNeighborY="-6275">
        <dgm:presLayoutVars>
          <dgm:chPref val="3"/>
        </dgm:presLayoutVars>
      </dgm:prSet>
      <dgm:spPr/>
    </dgm:pt>
    <dgm:pt modelId="{5A84A3E8-A6C1-44FD-A7F8-4350AED0BA1E}" type="pres">
      <dgm:prSet presAssocID="{B8EFDED5-3089-49B6-9FEC-D6FFA5A2E006}" presName="hierChild2" presStyleCnt="0"/>
      <dgm:spPr/>
    </dgm:pt>
    <dgm:pt modelId="{FAEA2BC6-68CD-4C2E-9185-5295FBC376CB}" type="pres">
      <dgm:prSet presAssocID="{093A7DAC-13E7-4388-AB24-4F14FE256DED}" presName="hierRoot1" presStyleCnt="0"/>
      <dgm:spPr/>
    </dgm:pt>
    <dgm:pt modelId="{CDF65D36-887D-4E2B-87D8-1E9E00A5C793}" type="pres">
      <dgm:prSet presAssocID="{093A7DAC-13E7-4388-AB24-4F14FE256DED}" presName="composite" presStyleCnt="0"/>
      <dgm:spPr/>
    </dgm:pt>
    <dgm:pt modelId="{6F8C1C11-2283-48C4-8204-14107F73E120}" type="pres">
      <dgm:prSet presAssocID="{093A7DAC-13E7-4388-AB24-4F14FE256DED}" presName="background" presStyleLbl="node0" presStyleIdx="2" presStyleCnt="4"/>
      <dgm:spPr/>
    </dgm:pt>
    <dgm:pt modelId="{AD059986-C014-4C24-9A2A-C5FCC9D7FDE2}" type="pres">
      <dgm:prSet presAssocID="{093A7DAC-13E7-4388-AB24-4F14FE256DED}" presName="text" presStyleLbl="fgAcc0" presStyleIdx="2" presStyleCnt="4">
        <dgm:presLayoutVars>
          <dgm:chPref val="3"/>
        </dgm:presLayoutVars>
      </dgm:prSet>
      <dgm:spPr/>
    </dgm:pt>
    <dgm:pt modelId="{B17EF3BB-2FAB-4C5F-8107-FE95C1F37EC3}" type="pres">
      <dgm:prSet presAssocID="{093A7DAC-13E7-4388-AB24-4F14FE256DED}" presName="hierChild2" presStyleCnt="0"/>
      <dgm:spPr/>
    </dgm:pt>
    <dgm:pt modelId="{77179141-0FCC-47FE-8F3A-47A08C08CF5C}" type="pres">
      <dgm:prSet presAssocID="{BCDB550A-A7D7-4B03-90B2-64E3CA79A239}" presName="hierRoot1" presStyleCnt="0"/>
      <dgm:spPr/>
    </dgm:pt>
    <dgm:pt modelId="{01409EAA-1DC2-4D34-91F8-BA970773921A}" type="pres">
      <dgm:prSet presAssocID="{BCDB550A-A7D7-4B03-90B2-64E3CA79A239}" presName="composite" presStyleCnt="0"/>
      <dgm:spPr/>
    </dgm:pt>
    <dgm:pt modelId="{09187F3A-84D5-43EE-B24A-3F44AABAC2EB}" type="pres">
      <dgm:prSet presAssocID="{BCDB550A-A7D7-4B03-90B2-64E3CA79A239}" presName="background" presStyleLbl="node0" presStyleIdx="3" presStyleCnt="4"/>
      <dgm:spPr/>
    </dgm:pt>
    <dgm:pt modelId="{2C741585-C529-492E-B8FA-13268664E08C}" type="pres">
      <dgm:prSet presAssocID="{BCDB550A-A7D7-4B03-90B2-64E3CA79A239}" presName="text" presStyleLbl="fgAcc0" presStyleIdx="3" presStyleCnt="4">
        <dgm:presLayoutVars>
          <dgm:chPref val="3"/>
        </dgm:presLayoutVars>
      </dgm:prSet>
      <dgm:spPr/>
    </dgm:pt>
    <dgm:pt modelId="{4CEC02D9-915C-4E72-B870-B4C2A193AB6B}" type="pres">
      <dgm:prSet presAssocID="{BCDB550A-A7D7-4B03-90B2-64E3CA79A239}" presName="hierChild2" presStyleCnt="0"/>
      <dgm:spPr/>
    </dgm:pt>
  </dgm:ptLst>
  <dgm:cxnLst>
    <dgm:cxn modelId="{30E8AD5D-2376-42A7-9A82-D97225DB8A91}" srcId="{DB7980E3-08BB-47E9-9CBB-D936AB2D3D72}" destId="{BCDB550A-A7D7-4B03-90B2-64E3CA79A239}" srcOrd="3" destOrd="0" parTransId="{716442F1-482B-4840-8855-B5A6386DD4ED}" sibTransId="{E28A7363-997B-431B-BADC-90E38075BCC0}"/>
    <dgm:cxn modelId="{31A6134E-6E5B-40F7-98CA-9DD09D7E9D5A}" srcId="{DB7980E3-08BB-47E9-9CBB-D936AB2D3D72}" destId="{093A7DAC-13E7-4388-AB24-4F14FE256DED}" srcOrd="2" destOrd="0" parTransId="{4C47F4C2-C8E6-4210-819B-A0A2932AF0EC}" sibTransId="{D679074F-EED1-47C6-B45A-960C159BB92C}"/>
    <dgm:cxn modelId="{03E4FF84-A097-4699-A300-AEDC143C5B40}" type="presOf" srcId="{B8EFDED5-3089-49B6-9FEC-D6FFA5A2E006}" destId="{2C5AD7CA-F992-4179-A21A-D19984D46F36}" srcOrd="0" destOrd="0" presId="urn:microsoft.com/office/officeart/2005/8/layout/hierarchy1"/>
    <dgm:cxn modelId="{2B867DA0-4391-440A-A3F6-10AB90DEB150}" srcId="{DB7980E3-08BB-47E9-9CBB-D936AB2D3D72}" destId="{B8EFDED5-3089-49B6-9FEC-D6FFA5A2E006}" srcOrd="1" destOrd="0" parTransId="{E4E884F6-3DD3-45AB-872B-6CFD25C1B310}" sibTransId="{6BDB4132-F51E-4219-AAD9-B0A67215EF02}"/>
    <dgm:cxn modelId="{BFA67DB7-50B6-442E-8172-5E91F640DE6D}" type="presOf" srcId="{DB7980E3-08BB-47E9-9CBB-D936AB2D3D72}" destId="{FB04AD38-7888-4BD6-937E-2ACF12281B7D}" srcOrd="0" destOrd="0" presId="urn:microsoft.com/office/officeart/2005/8/layout/hierarchy1"/>
    <dgm:cxn modelId="{015FA6CB-A3D5-41E1-A2E5-B17710D98ECC}" type="presOf" srcId="{BCDB550A-A7D7-4B03-90B2-64E3CA79A239}" destId="{2C741585-C529-492E-B8FA-13268664E08C}" srcOrd="0" destOrd="0" presId="urn:microsoft.com/office/officeart/2005/8/layout/hierarchy1"/>
    <dgm:cxn modelId="{48D0F1CD-06CD-4251-93F1-E9F84648A5E2}" type="presOf" srcId="{093A7DAC-13E7-4388-AB24-4F14FE256DED}" destId="{AD059986-C014-4C24-9A2A-C5FCC9D7FDE2}" srcOrd="0" destOrd="0" presId="urn:microsoft.com/office/officeart/2005/8/layout/hierarchy1"/>
    <dgm:cxn modelId="{606E25E8-C0E9-438B-B56F-27F6632DAED2}" srcId="{DB7980E3-08BB-47E9-9CBB-D936AB2D3D72}" destId="{6A584E2F-1DA7-4B84-BC7D-8CFC8562384B}" srcOrd="0" destOrd="0" parTransId="{C883278B-ACD2-4D55-AE31-18D35A7DF7AD}" sibTransId="{D6CB3720-A70F-4E28-9CF2-BBA7B1CD2D21}"/>
    <dgm:cxn modelId="{8ED736E9-F2E3-444F-BD7A-1E16D6A70A39}" type="presOf" srcId="{6A584E2F-1DA7-4B84-BC7D-8CFC8562384B}" destId="{B51894E4-9ED4-4EF1-A9CA-9B0C3FF257D5}" srcOrd="0" destOrd="0" presId="urn:microsoft.com/office/officeart/2005/8/layout/hierarchy1"/>
    <dgm:cxn modelId="{38DD431D-F231-47F9-906B-26AE7CBCECF2}" type="presParOf" srcId="{FB04AD38-7888-4BD6-937E-2ACF12281B7D}" destId="{518FC20D-6023-4F34-AEA1-4C6EFF0FA6D5}" srcOrd="0" destOrd="0" presId="urn:microsoft.com/office/officeart/2005/8/layout/hierarchy1"/>
    <dgm:cxn modelId="{AA42EFE3-9DA8-4469-9608-620DA0A6E820}" type="presParOf" srcId="{518FC20D-6023-4F34-AEA1-4C6EFF0FA6D5}" destId="{E16FF5C4-41A0-491C-832B-D5341BBB3D02}" srcOrd="0" destOrd="0" presId="urn:microsoft.com/office/officeart/2005/8/layout/hierarchy1"/>
    <dgm:cxn modelId="{E1540010-17BF-45FD-A340-786C895E4F57}" type="presParOf" srcId="{E16FF5C4-41A0-491C-832B-D5341BBB3D02}" destId="{8E50CFC0-46D9-45A7-A060-039047A8DB02}" srcOrd="0" destOrd="0" presId="urn:microsoft.com/office/officeart/2005/8/layout/hierarchy1"/>
    <dgm:cxn modelId="{FE5D2772-0D31-45D1-820C-653B25764BF6}" type="presParOf" srcId="{E16FF5C4-41A0-491C-832B-D5341BBB3D02}" destId="{B51894E4-9ED4-4EF1-A9CA-9B0C3FF257D5}" srcOrd="1" destOrd="0" presId="urn:microsoft.com/office/officeart/2005/8/layout/hierarchy1"/>
    <dgm:cxn modelId="{5E9AF242-D63C-416F-A6B8-F1F79DBDC799}" type="presParOf" srcId="{518FC20D-6023-4F34-AEA1-4C6EFF0FA6D5}" destId="{04CAC86F-6627-40E9-AEF1-DE567D4DF0D1}" srcOrd="1" destOrd="0" presId="urn:microsoft.com/office/officeart/2005/8/layout/hierarchy1"/>
    <dgm:cxn modelId="{38A683B7-3090-45C0-9744-C8D6A9C25144}" type="presParOf" srcId="{FB04AD38-7888-4BD6-937E-2ACF12281B7D}" destId="{DB926276-F504-4561-B152-41F3A85BD30A}" srcOrd="1" destOrd="0" presId="urn:microsoft.com/office/officeart/2005/8/layout/hierarchy1"/>
    <dgm:cxn modelId="{846BEC1A-ED87-4063-8D75-8834C6B510A2}" type="presParOf" srcId="{DB926276-F504-4561-B152-41F3A85BD30A}" destId="{43D9162E-7B3F-4D5D-B30D-6F065B152866}" srcOrd="0" destOrd="0" presId="urn:microsoft.com/office/officeart/2005/8/layout/hierarchy1"/>
    <dgm:cxn modelId="{B3439C4D-C900-48A0-BA11-4D69483EE709}" type="presParOf" srcId="{43D9162E-7B3F-4D5D-B30D-6F065B152866}" destId="{1C966C56-0875-4BBD-8BC8-3A700EB93647}" srcOrd="0" destOrd="0" presId="urn:microsoft.com/office/officeart/2005/8/layout/hierarchy1"/>
    <dgm:cxn modelId="{DC4A2863-1705-4401-9D5A-9A4393DED402}" type="presParOf" srcId="{43D9162E-7B3F-4D5D-B30D-6F065B152866}" destId="{2C5AD7CA-F992-4179-A21A-D19984D46F36}" srcOrd="1" destOrd="0" presId="urn:microsoft.com/office/officeart/2005/8/layout/hierarchy1"/>
    <dgm:cxn modelId="{28A18DE7-6EF1-42E7-878A-1795D6004FDB}" type="presParOf" srcId="{DB926276-F504-4561-B152-41F3A85BD30A}" destId="{5A84A3E8-A6C1-44FD-A7F8-4350AED0BA1E}" srcOrd="1" destOrd="0" presId="urn:microsoft.com/office/officeart/2005/8/layout/hierarchy1"/>
    <dgm:cxn modelId="{409C5B8E-0075-4682-8910-B2C3728DDD68}" type="presParOf" srcId="{FB04AD38-7888-4BD6-937E-2ACF12281B7D}" destId="{FAEA2BC6-68CD-4C2E-9185-5295FBC376CB}" srcOrd="2" destOrd="0" presId="urn:microsoft.com/office/officeart/2005/8/layout/hierarchy1"/>
    <dgm:cxn modelId="{6A5E1D2C-A496-463A-B75F-72840BD0D78E}" type="presParOf" srcId="{FAEA2BC6-68CD-4C2E-9185-5295FBC376CB}" destId="{CDF65D36-887D-4E2B-87D8-1E9E00A5C793}" srcOrd="0" destOrd="0" presId="urn:microsoft.com/office/officeart/2005/8/layout/hierarchy1"/>
    <dgm:cxn modelId="{B01EBDE1-A62E-4B19-B79B-0DE826867C20}" type="presParOf" srcId="{CDF65D36-887D-4E2B-87D8-1E9E00A5C793}" destId="{6F8C1C11-2283-48C4-8204-14107F73E120}" srcOrd="0" destOrd="0" presId="urn:microsoft.com/office/officeart/2005/8/layout/hierarchy1"/>
    <dgm:cxn modelId="{90D86539-2F50-4FD4-91C6-EDDD937D4E4E}" type="presParOf" srcId="{CDF65D36-887D-4E2B-87D8-1E9E00A5C793}" destId="{AD059986-C014-4C24-9A2A-C5FCC9D7FDE2}" srcOrd="1" destOrd="0" presId="urn:microsoft.com/office/officeart/2005/8/layout/hierarchy1"/>
    <dgm:cxn modelId="{F5BB8988-478E-4127-AAAA-7843364A0E1F}" type="presParOf" srcId="{FAEA2BC6-68CD-4C2E-9185-5295FBC376CB}" destId="{B17EF3BB-2FAB-4C5F-8107-FE95C1F37EC3}" srcOrd="1" destOrd="0" presId="urn:microsoft.com/office/officeart/2005/8/layout/hierarchy1"/>
    <dgm:cxn modelId="{97D1E897-A6D6-493D-A8AA-C71671E29887}" type="presParOf" srcId="{FB04AD38-7888-4BD6-937E-2ACF12281B7D}" destId="{77179141-0FCC-47FE-8F3A-47A08C08CF5C}" srcOrd="3" destOrd="0" presId="urn:microsoft.com/office/officeart/2005/8/layout/hierarchy1"/>
    <dgm:cxn modelId="{D8C351D8-B7A2-42A9-B8D5-40ED515F4254}" type="presParOf" srcId="{77179141-0FCC-47FE-8F3A-47A08C08CF5C}" destId="{01409EAA-1DC2-4D34-91F8-BA970773921A}" srcOrd="0" destOrd="0" presId="urn:microsoft.com/office/officeart/2005/8/layout/hierarchy1"/>
    <dgm:cxn modelId="{3EA72957-BB5C-4F84-8254-EF174B304FB1}" type="presParOf" srcId="{01409EAA-1DC2-4D34-91F8-BA970773921A}" destId="{09187F3A-84D5-43EE-B24A-3F44AABAC2EB}" srcOrd="0" destOrd="0" presId="urn:microsoft.com/office/officeart/2005/8/layout/hierarchy1"/>
    <dgm:cxn modelId="{17427BDF-13A0-4BE0-8C4D-539CEFC94E27}" type="presParOf" srcId="{01409EAA-1DC2-4D34-91F8-BA970773921A}" destId="{2C741585-C529-492E-B8FA-13268664E08C}" srcOrd="1" destOrd="0" presId="urn:microsoft.com/office/officeart/2005/8/layout/hierarchy1"/>
    <dgm:cxn modelId="{4F2B8B22-C98D-48E0-9A5D-33B233C19A1A}" type="presParOf" srcId="{77179141-0FCC-47FE-8F3A-47A08C08CF5C}" destId="{4CEC02D9-915C-4E72-B870-B4C2A193AB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0CFC0-46D9-45A7-A060-039047A8DB02}">
      <dsp:nvSpPr>
        <dsp:cNvPr id="0" name=""/>
        <dsp:cNvSpPr/>
      </dsp:nvSpPr>
      <dsp:spPr>
        <a:xfrm>
          <a:off x="2358" y="1146294"/>
          <a:ext cx="1683655" cy="1069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894E4-9ED4-4EF1-A9CA-9B0C3FF257D5}">
      <dsp:nvSpPr>
        <dsp:cNvPr id="0" name=""/>
        <dsp:cNvSpPr/>
      </dsp:nvSpPr>
      <dsp:spPr>
        <a:xfrm>
          <a:off x="189430" y="1324014"/>
          <a:ext cx="1683655" cy="1069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PocketGuard	</a:t>
          </a:r>
        </a:p>
      </dsp:txBody>
      <dsp:txXfrm>
        <a:off x="220743" y="1355327"/>
        <a:ext cx="1621029" cy="1006494"/>
      </dsp:txXfrm>
    </dsp:sp>
    <dsp:sp modelId="{1C966C56-0875-4BBD-8BC8-3A700EB93647}">
      <dsp:nvSpPr>
        <dsp:cNvPr id="0" name=""/>
        <dsp:cNvSpPr/>
      </dsp:nvSpPr>
      <dsp:spPr>
        <a:xfrm>
          <a:off x="2156632" y="1079207"/>
          <a:ext cx="1683655" cy="1069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AD7CA-F992-4179-A21A-D19984D46F36}">
      <dsp:nvSpPr>
        <dsp:cNvPr id="0" name=""/>
        <dsp:cNvSpPr/>
      </dsp:nvSpPr>
      <dsp:spPr>
        <a:xfrm>
          <a:off x="2343704" y="1256926"/>
          <a:ext cx="1683655" cy="1069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Day-to-Day Expenses</a:t>
          </a:r>
        </a:p>
      </dsp:txBody>
      <dsp:txXfrm>
        <a:off x="2375017" y="1288239"/>
        <a:ext cx="1621029" cy="1006494"/>
      </dsp:txXfrm>
    </dsp:sp>
    <dsp:sp modelId="{6F8C1C11-2283-48C4-8204-14107F73E120}">
      <dsp:nvSpPr>
        <dsp:cNvPr id="0" name=""/>
        <dsp:cNvSpPr/>
      </dsp:nvSpPr>
      <dsp:spPr>
        <a:xfrm>
          <a:off x="4117959" y="1146294"/>
          <a:ext cx="1683655" cy="1069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59986-C014-4C24-9A2A-C5FCC9D7FDE2}">
      <dsp:nvSpPr>
        <dsp:cNvPr id="0" name=""/>
        <dsp:cNvSpPr/>
      </dsp:nvSpPr>
      <dsp:spPr>
        <a:xfrm>
          <a:off x="4305032" y="1324014"/>
          <a:ext cx="1683655" cy="1069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Spending Tracker</a:t>
          </a:r>
        </a:p>
      </dsp:txBody>
      <dsp:txXfrm>
        <a:off x="4336345" y="1355327"/>
        <a:ext cx="1621029" cy="1006494"/>
      </dsp:txXfrm>
    </dsp:sp>
    <dsp:sp modelId="{09187F3A-84D5-43EE-B24A-3F44AABAC2EB}">
      <dsp:nvSpPr>
        <dsp:cNvPr id="0" name=""/>
        <dsp:cNvSpPr/>
      </dsp:nvSpPr>
      <dsp:spPr>
        <a:xfrm>
          <a:off x="6175760" y="1146294"/>
          <a:ext cx="1683655" cy="1069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41585-C529-492E-B8FA-13268664E08C}">
      <dsp:nvSpPr>
        <dsp:cNvPr id="0" name=""/>
        <dsp:cNvSpPr/>
      </dsp:nvSpPr>
      <dsp:spPr>
        <a:xfrm>
          <a:off x="6362832" y="1324014"/>
          <a:ext cx="1683655" cy="1069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Money Manager</a:t>
          </a:r>
          <a:endParaRPr lang="en-US" sz="2000" kern="1200"/>
        </a:p>
      </dsp:txBody>
      <dsp:txXfrm>
        <a:off x="6394145" y="1355327"/>
        <a:ext cx="1621029" cy="1006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C4061-780F-49FE-805F-A05C851B5454}" type="datetimeFigureOut">
              <a:rPr lang="ro-RO" smtClean="0"/>
              <a:t>16.07.2024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4375-22E4-4606-AAA5-B44B630E3D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72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4375-22E4-4606-AAA5-B44B630E3DA1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173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8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8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5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56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47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0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5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8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45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F42DE408-BB8B-C766-A3EC-3D1E53579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02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7B32D694-2F66-1E75-BE15-55C1DDC3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23" y="2243097"/>
            <a:ext cx="4923859" cy="236909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b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Aplicaţie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dispozitive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mobile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destinată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gestion</a:t>
            </a:r>
            <a:r>
              <a:rPr lang="ro-RO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ării</a:t>
            </a:r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 și monitorizării bugetului personal</a:t>
            </a:r>
            <a:endParaRPr lang="ro-R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DBCBFFA-3751-8123-60FD-CB847BAB84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97684" y="5170971"/>
            <a:ext cx="4923859" cy="1096901"/>
          </a:xfrm>
        </p:spPr>
        <p:txBody>
          <a:bodyPr>
            <a:normAutofit/>
          </a:bodyPr>
          <a:lstStyle/>
          <a:p>
            <a:pPr algn="l"/>
            <a:r>
              <a:rPr lang="en-RO" b="1" dirty="0">
                <a:latin typeface="Arial" panose="020B0604020202020204" pitchFamily="34" charset="0"/>
                <a:cs typeface="Arial" panose="020B0604020202020204" pitchFamily="34" charset="0"/>
              </a:rPr>
              <a:t>Conducător:</a:t>
            </a:r>
            <a:r>
              <a:rPr lang="en-RO" dirty="0">
                <a:latin typeface="Arial" panose="020B0604020202020204" pitchFamily="34" charset="0"/>
                <a:cs typeface="Arial" panose="020B0604020202020204" pitchFamily="34" charset="0"/>
              </a:rPr>
              <a:t> Șl.dr.ing. Ligia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CHIOREAN</a:t>
            </a:r>
          </a:p>
          <a:p>
            <a:pPr algn="l"/>
            <a:r>
              <a:rPr lang="en-RO" b="1" dirty="0">
                <a:latin typeface="Arial" panose="020B0604020202020204" pitchFamily="34" charset="0"/>
                <a:cs typeface="Arial" panose="020B0604020202020204" pitchFamily="34" charset="0"/>
              </a:rPr>
              <a:t>Absolvent:</a:t>
            </a:r>
            <a:r>
              <a:rPr lang="en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Rebeca-Emanuela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endParaRPr lang="en-R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sz="1600" dirty="0"/>
          </a:p>
        </p:txBody>
      </p:sp>
      <p:cxnSp>
        <p:nvCxnSpPr>
          <p:cNvPr id="94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9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10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10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0CF3FA85-BC33-8BD0-F1B9-FA7160073D61}"/>
              </a:ext>
            </a:extLst>
          </p:cNvPr>
          <p:cNvSpPr txBox="1"/>
          <p:nvPr/>
        </p:nvSpPr>
        <p:spPr>
          <a:xfrm>
            <a:off x="735307" y="1096492"/>
            <a:ext cx="5199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 DE DIPLOMĂ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Imagine 52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E316194-858C-E827-7AA7-F4F089E6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2" y="101335"/>
            <a:ext cx="1552575" cy="1518377"/>
          </a:xfrm>
          <a:prstGeom prst="rect">
            <a:avLst/>
          </a:prstGeom>
        </p:spPr>
      </p:pic>
      <p:pic>
        <p:nvPicPr>
          <p:cNvPr id="73" name="Imagine 72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3832133-63D3-27DA-97BC-01A2C29A8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067" y="5528931"/>
            <a:ext cx="1200691" cy="12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4" name="Titlu 1">
            <a:extLst>
              <a:ext uri="{FF2B5EF4-FFF2-40B4-BE49-F238E27FC236}">
                <a16:creationId xmlns:a16="http://schemas.microsoft.com/office/drawing/2014/main" id="{51C68C1B-24EB-FA3D-B729-AA851B40C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92" y="223283"/>
            <a:ext cx="8190355" cy="1063551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Rezultate experimentale</a:t>
            </a:r>
          </a:p>
        </p:txBody>
      </p:sp>
      <p:sp>
        <p:nvSpPr>
          <p:cNvPr id="6" name="Subtitlu 2">
            <a:extLst>
              <a:ext uri="{FF2B5EF4-FFF2-40B4-BE49-F238E27FC236}">
                <a16:creationId xmlns:a16="http://schemas.microsoft.com/office/drawing/2014/main" id="{7E7B97DA-C16A-38E2-C29F-BF0F2C178AF4}"/>
              </a:ext>
            </a:extLst>
          </p:cNvPr>
          <p:cNvSpPr txBox="1">
            <a:spLocks/>
          </p:cNvSpPr>
          <p:nvPr/>
        </p:nvSpPr>
        <p:spPr>
          <a:xfrm>
            <a:off x="668404" y="1604462"/>
            <a:ext cx="4191984" cy="633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o-RO" sz="2400" b="1" dirty="0">
                <a:latin typeface="Arial" panose="020B0604020202020204" pitchFamily="34" charset="0"/>
                <a:cs typeface="Arial" panose="020B0604020202020204" pitchFamily="34" charset="0"/>
              </a:rPr>
              <a:t>Înregistrare în aplicație</a:t>
            </a:r>
          </a:p>
        </p:txBody>
      </p:sp>
      <p:pic>
        <p:nvPicPr>
          <p:cNvPr id="9" name="Imagine 8" descr="O imagine care conține text, Font, captură de ecran&#10;&#10;Descriere generată automat">
            <a:extLst>
              <a:ext uri="{FF2B5EF4-FFF2-40B4-BE49-F238E27FC236}">
                <a16:creationId xmlns:a16="http://schemas.microsoft.com/office/drawing/2014/main" id="{42FE239C-4775-FE52-F59D-4CD3ACFB6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40" y="2083240"/>
            <a:ext cx="2207214" cy="4551477"/>
          </a:xfrm>
          <a:prstGeom prst="rect">
            <a:avLst/>
          </a:prstGeom>
        </p:spPr>
      </p:pic>
      <p:pic>
        <p:nvPicPr>
          <p:cNvPr id="11" name="Imagine 10" descr="O imagine care conține text, captură de ecran, număr, proiectare&#10;&#10;Descriere generată automat">
            <a:extLst>
              <a:ext uri="{FF2B5EF4-FFF2-40B4-BE49-F238E27FC236}">
                <a16:creationId xmlns:a16="http://schemas.microsoft.com/office/drawing/2014/main" id="{40A483F3-CCBF-E9F2-32B8-995453F7B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505" y="2036776"/>
            <a:ext cx="2196167" cy="4551477"/>
          </a:xfrm>
          <a:prstGeom prst="rect">
            <a:avLst/>
          </a:prstGeom>
        </p:spPr>
      </p:pic>
      <p:pic>
        <p:nvPicPr>
          <p:cNvPr id="13" name="Imagine 12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C3D9C49B-743A-1992-45D5-DFEF08869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423" y="2067326"/>
            <a:ext cx="2196167" cy="4567391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5F32359F-1944-8515-C0C5-405E26E9B2B4}"/>
              </a:ext>
            </a:extLst>
          </p:cNvPr>
          <p:cNvSpPr txBox="1"/>
          <p:nvPr/>
        </p:nvSpPr>
        <p:spPr>
          <a:xfrm>
            <a:off x="9622466" y="6088728"/>
            <a:ext cx="140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10/15</a:t>
            </a:r>
          </a:p>
        </p:txBody>
      </p:sp>
    </p:spTree>
    <p:extLst>
      <p:ext uri="{BB962C8B-B14F-4D97-AF65-F5344CB8AC3E}">
        <p14:creationId xmlns:p14="http://schemas.microsoft.com/office/powerpoint/2010/main" val="350636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56" y="320007"/>
            <a:ext cx="8115398" cy="935275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Rezultate experimentale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15241" y="1478776"/>
            <a:ext cx="4191984" cy="6334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2400" b="1" dirty="0">
                <a:latin typeface="Arial" panose="020B0604020202020204" pitchFamily="34" charset="0"/>
                <a:cs typeface="Arial" panose="020B0604020202020204" pitchFamily="34" charset="0"/>
              </a:rPr>
              <a:t>Monitorizare cheltuieli</a:t>
            </a: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pic>
        <p:nvPicPr>
          <p:cNvPr id="6" name="Imagine 5" descr="O imagine care conține text, captură de ecran, multimedia, Telefon mobil&#10;&#10;Descriere generată automat">
            <a:extLst>
              <a:ext uri="{FF2B5EF4-FFF2-40B4-BE49-F238E27FC236}">
                <a16:creationId xmlns:a16="http://schemas.microsoft.com/office/drawing/2014/main" id="{364D2D5D-C547-BFFE-8F0D-2FF2A4E9E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735" y="2403925"/>
            <a:ext cx="1967205" cy="4089716"/>
          </a:xfrm>
          <a:prstGeom prst="rect">
            <a:avLst/>
          </a:prstGeom>
        </p:spPr>
      </p:pic>
      <p:pic>
        <p:nvPicPr>
          <p:cNvPr id="9" name="Imagine 8" descr="O imagine care conține text, captură de ecran, multimedia, software&#10;&#10;Descriere generată automat">
            <a:extLst>
              <a:ext uri="{FF2B5EF4-FFF2-40B4-BE49-F238E27FC236}">
                <a16:creationId xmlns:a16="http://schemas.microsoft.com/office/drawing/2014/main" id="{642DC8FA-108A-A41B-6B86-E1DCF65D1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40" y="2410335"/>
            <a:ext cx="1924149" cy="3988005"/>
          </a:xfrm>
          <a:prstGeom prst="rect">
            <a:avLst/>
          </a:prstGeom>
        </p:spPr>
      </p:pic>
      <p:pic>
        <p:nvPicPr>
          <p:cNvPr id="11" name="Imagine 10" descr="O imagine care conține text, captură de ecran, multimedia, software&#10;&#10;Descriere generată automat">
            <a:extLst>
              <a:ext uri="{FF2B5EF4-FFF2-40B4-BE49-F238E27FC236}">
                <a16:creationId xmlns:a16="http://schemas.microsoft.com/office/drawing/2014/main" id="{FC6B15EC-36E5-5AF6-9FD8-69F612FA9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157" y="2410335"/>
            <a:ext cx="1930499" cy="3972106"/>
          </a:xfrm>
          <a:prstGeom prst="rect">
            <a:avLst/>
          </a:prstGeom>
        </p:spPr>
      </p:pic>
      <p:pic>
        <p:nvPicPr>
          <p:cNvPr id="13" name="Imagine 12" descr="O imagine care conține text, electronice, captură de ecran, Telefon mobil&#10;&#10;Descriere generată automat">
            <a:extLst>
              <a:ext uri="{FF2B5EF4-FFF2-40B4-BE49-F238E27FC236}">
                <a16:creationId xmlns:a16="http://schemas.microsoft.com/office/drawing/2014/main" id="{752834A2-5E1B-5308-E506-7BE583267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324" y="2418285"/>
            <a:ext cx="1967205" cy="4054706"/>
          </a:xfrm>
          <a:prstGeom prst="rect">
            <a:avLst/>
          </a:prstGeom>
        </p:spPr>
      </p:pic>
      <p:pic>
        <p:nvPicPr>
          <p:cNvPr id="15" name="Imagine 14" descr="O imagine care conține text, captură de ecran, Telefon mobil, multimedia&#10;&#10;Descriere generată automat">
            <a:extLst>
              <a:ext uri="{FF2B5EF4-FFF2-40B4-BE49-F238E27FC236}">
                <a16:creationId xmlns:a16="http://schemas.microsoft.com/office/drawing/2014/main" id="{C4607A6B-D649-E853-1858-3A8CA5FF3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146" y="2382286"/>
            <a:ext cx="1998575" cy="4111355"/>
          </a:xfrm>
          <a:prstGeom prst="rect">
            <a:avLst/>
          </a:prstGeom>
        </p:spPr>
      </p:pic>
      <p:sp>
        <p:nvSpPr>
          <p:cNvPr id="16" name="CasetăText 15">
            <a:extLst>
              <a:ext uri="{FF2B5EF4-FFF2-40B4-BE49-F238E27FC236}">
                <a16:creationId xmlns:a16="http://schemas.microsoft.com/office/drawing/2014/main" id="{4B77D9EB-A58D-2658-C066-453BFD475E3E}"/>
              </a:ext>
            </a:extLst>
          </p:cNvPr>
          <p:cNvSpPr txBox="1"/>
          <p:nvPr/>
        </p:nvSpPr>
        <p:spPr>
          <a:xfrm>
            <a:off x="9622466" y="6088728"/>
            <a:ext cx="140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11/15</a:t>
            </a:r>
          </a:p>
        </p:txBody>
      </p:sp>
    </p:spTree>
    <p:extLst>
      <p:ext uri="{BB962C8B-B14F-4D97-AF65-F5344CB8AC3E}">
        <p14:creationId xmlns:p14="http://schemas.microsoft.com/office/powerpoint/2010/main" val="373985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621" y="274498"/>
            <a:ext cx="8115398" cy="1105396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Rezultate experimentale</a:t>
            </a: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4" name="Subtitlu 2">
            <a:extLst>
              <a:ext uri="{FF2B5EF4-FFF2-40B4-BE49-F238E27FC236}">
                <a16:creationId xmlns:a16="http://schemas.microsoft.com/office/drawing/2014/main" id="{999FA67F-1EB2-3EFE-799A-B17167E3D7C2}"/>
              </a:ext>
            </a:extLst>
          </p:cNvPr>
          <p:cNvSpPr txBox="1">
            <a:spLocks/>
          </p:cNvSpPr>
          <p:nvPr/>
        </p:nvSpPr>
        <p:spPr>
          <a:xfrm>
            <a:off x="551446" y="1451675"/>
            <a:ext cx="4191984" cy="633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o-RO" sz="2400" b="1" dirty="0">
                <a:latin typeface="Arial" panose="020B0604020202020204" pitchFamily="34" charset="0"/>
                <a:cs typeface="Arial" panose="020B0604020202020204" pitchFamily="34" charset="0"/>
              </a:rPr>
              <a:t>Vizualizare rapoarte</a:t>
            </a:r>
          </a:p>
        </p:txBody>
      </p:sp>
      <p:pic>
        <p:nvPicPr>
          <p:cNvPr id="8" name="Imagine 7" descr="O imagine care conține text, captură de ecran, număr, Font&#10;&#10;Descriere generată automat">
            <a:extLst>
              <a:ext uri="{FF2B5EF4-FFF2-40B4-BE49-F238E27FC236}">
                <a16:creationId xmlns:a16="http://schemas.microsoft.com/office/drawing/2014/main" id="{6C806F8B-00B8-7BF3-8474-93C12CB0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20" y="2129490"/>
            <a:ext cx="2168297" cy="4454012"/>
          </a:xfrm>
          <a:prstGeom prst="rect">
            <a:avLst/>
          </a:prstGeom>
        </p:spPr>
      </p:pic>
      <p:pic>
        <p:nvPicPr>
          <p:cNvPr id="10" name="Imagine 9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3097DC5B-DEBE-7883-F0C4-8C9D5105C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778" y="2129490"/>
            <a:ext cx="2175765" cy="4454012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735726C1-26C1-C69F-F465-B31235348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304" y="2073921"/>
            <a:ext cx="2175765" cy="4565149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5613B1C4-ADA8-582E-9F58-FD910B170127}"/>
              </a:ext>
            </a:extLst>
          </p:cNvPr>
          <p:cNvSpPr txBox="1"/>
          <p:nvPr/>
        </p:nvSpPr>
        <p:spPr>
          <a:xfrm>
            <a:off x="9622466" y="6088728"/>
            <a:ext cx="140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12/15</a:t>
            </a:r>
          </a:p>
        </p:txBody>
      </p:sp>
    </p:spTree>
    <p:extLst>
      <p:ext uri="{BB962C8B-B14F-4D97-AF65-F5344CB8AC3E}">
        <p14:creationId xmlns:p14="http://schemas.microsoft.com/office/powerpoint/2010/main" val="251285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886" y="297662"/>
            <a:ext cx="8115398" cy="1243669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Rezultate experimentale</a:t>
            </a: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4" name="Subtitlu 2">
            <a:extLst>
              <a:ext uri="{FF2B5EF4-FFF2-40B4-BE49-F238E27FC236}">
                <a16:creationId xmlns:a16="http://schemas.microsoft.com/office/drawing/2014/main" id="{C7ECEEFA-1F87-092D-FA15-6CCE4481A0D6}"/>
              </a:ext>
            </a:extLst>
          </p:cNvPr>
          <p:cNvSpPr txBox="1">
            <a:spLocks/>
          </p:cNvSpPr>
          <p:nvPr/>
        </p:nvSpPr>
        <p:spPr>
          <a:xfrm>
            <a:off x="881056" y="1604462"/>
            <a:ext cx="4191984" cy="633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o-RO" sz="2400" b="1" dirty="0">
                <a:latin typeface="Arial" panose="020B0604020202020204" pitchFamily="34" charset="0"/>
                <a:cs typeface="Arial" panose="020B0604020202020204" pitchFamily="34" charset="0"/>
              </a:rPr>
              <a:t>Gestionare limite de cheltuieli</a:t>
            </a:r>
          </a:p>
        </p:txBody>
      </p:sp>
      <p:pic>
        <p:nvPicPr>
          <p:cNvPr id="8" name="Imagine 7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3776C214-FDE2-D0F8-FE64-F5138894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585" y="2237878"/>
            <a:ext cx="2106859" cy="4358234"/>
          </a:xfrm>
          <a:prstGeom prst="rect">
            <a:avLst/>
          </a:prstGeom>
        </p:spPr>
      </p:pic>
      <p:pic>
        <p:nvPicPr>
          <p:cNvPr id="12" name="Imagine 11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EB9781F6-DB20-66D0-3A3E-571B5F37C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52" y="2237878"/>
            <a:ext cx="2106859" cy="4322460"/>
          </a:xfrm>
          <a:prstGeom prst="rect">
            <a:avLst/>
          </a:prstGeom>
        </p:spPr>
      </p:pic>
      <p:pic>
        <p:nvPicPr>
          <p:cNvPr id="14" name="Imagine 13" descr="O imagine care conține text, captură de ecran, software, Font&#10;&#10;Descriere generată automat">
            <a:extLst>
              <a:ext uri="{FF2B5EF4-FFF2-40B4-BE49-F238E27FC236}">
                <a16:creationId xmlns:a16="http://schemas.microsoft.com/office/drawing/2014/main" id="{3FEBFB4C-E7BB-10C8-8AE8-596BC57AC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728" y="2237878"/>
            <a:ext cx="2106859" cy="4374174"/>
          </a:xfrm>
          <a:prstGeom prst="rect">
            <a:avLst/>
          </a:prstGeom>
        </p:spPr>
      </p:pic>
      <p:pic>
        <p:nvPicPr>
          <p:cNvPr id="16" name="Imagine 15" descr="O imagine care conține text, captură de ecran, Font, număr&#10;&#10;Descriere generată automat">
            <a:extLst>
              <a:ext uri="{FF2B5EF4-FFF2-40B4-BE49-F238E27FC236}">
                <a16:creationId xmlns:a16="http://schemas.microsoft.com/office/drawing/2014/main" id="{1597C5D2-B7A3-DAC2-9150-EF8D0E9E8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938" y="2208597"/>
            <a:ext cx="2099525" cy="4351741"/>
          </a:xfrm>
          <a:prstGeom prst="rect">
            <a:avLst/>
          </a:prstGeom>
        </p:spPr>
      </p:pic>
      <p:sp>
        <p:nvSpPr>
          <p:cNvPr id="17" name="CasetăText 16">
            <a:extLst>
              <a:ext uri="{FF2B5EF4-FFF2-40B4-BE49-F238E27FC236}">
                <a16:creationId xmlns:a16="http://schemas.microsoft.com/office/drawing/2014/main" id="{7CE39F64-D2F8-5433-1F4B-9F7FA15E3F6E}"/>
              </a:ext>
            </a:extLst>
          </p:cNvPr>
          <p:cNvSpPr txBox="1"/>
          <p:nvPr/>
        </p:nvSpPr>
        <p:spPr>
          <a:xfrm>
            <a:off x="9622466" y="6088728"/>
            <a:ext cx="140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13/15</a:t>
            </a:r>
          </a:p>
        </p:txBody>
      </p:sp>
    </p:spTree>
    <p:extLst>
      <p:ext uri="{BB962C8B-B14F-4D97-AF65-F5344CB8AC3E}">
        <p14:creationId xmlns:p14="http://schemas.microsoft.com/office/powerpoint/2010/main" val="167965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132" y="297662"/>
            <a:ext cx="8115398" cy="999070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Concluzii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8465" y="1403499"/>
            <a:ext cx="9750056" cy="5156840"/>
          </a:xfrm>
        </p:spPr>
        <p:txBody>
          <a:bodyPr>
            <a:norm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Aplicația dezvoltată reprezintă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suport în procesul de gestionare a bugetului personal și de monitorizare a cheltuielilor personale, raportate la venit.</a:t>
            </a:r>
            <a:endParaRPr lang="ro-R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Această aplicație </a:t>
            </a:r>
            <a:r>
              <a:rPr lang="ro-RO" sz="2400" dirty="0"/>
              <a:t>oferă 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rapoarte săptămânale, lunare și anuale, ce cuprind suma totală cheltuită în intervalul temporal respectiv, împreună cu o diagramă, ce cuprinde sumele totale cheltuite în acel interval, grupate pe categorii de cheltuieli, pentru o viziune mai clară asupra cheltuielilor respective.</a:t>
            </a:r>
          </a:p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Datorită funcționalității setării de limite de cheltuieli, utilizatorul va primi notificări, în cadrul aplicației, când acesta se apropie de limita setată pentru o anumită categorie. În acest mod, utilizatorul beneficiază de o gestionare mai eficientă a sumelor cheltuite, clasificate pe categorii, prevenind depășirea bugetului alocat anumitor categorii. </a:t>
            </a:r>
          </a:p>
          <a:p>
            <a:endParaRPr lang="ro-RO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582747CE-B803-9241-635F-AC46BDDD71EF}"/>
              </a:ext>
            </a:extLst>
          </p:cNvPr>
          <p:cNvSpPr txBox="1"/>
          <p:nvPr/>
        </p:nvSpPr>
        <p:spPr>
          <a:xfrm>
            <a:off x="9622466" y="6088728"/>
            <a:ext cx="140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14/15</a:t>
            </a:r>
          </a:p>
        </p:txBody>
      </p:sp>
    </p:spTree>
    <p:extLst>
      <p:ext uri="{BB962C8B-B14F-4D97-AF65-F5344CB8AC3E}">
        <p14:creationId xmlns:p14="http://schemas.microsoft.com/office/powerpoint/2010/main" val="181378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956" y="2340738"/>
            <a:ext cx="5999519" cy="1646302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Vă mulțumesc pentru atenție!</a:t>
            </a: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29276607-C395-D468-70CD-249C186323A7}"/>
              </a:ext>
            </a:extLst>
          </p:cNvPr>
          <p:cNvSpPr txBox="1"/>
          <p:nvPr/>
        </p:nvSpPr>
        <p:spPr>
          <a:xfrm>
            <a:off x="9622466" y="6088728"/>
            <a:ext cx="140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427082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336" y="507562"/>
            <a:ext cx="7766936" cy="1096900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Scopul lucrării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83907" y="2446758"/>
            <a:ext cx="7190365" cy="3669287"/>
          </a:xfrm>
        </p:spPr>
        <p:txBody>
          <a:bodyPr>
            <a:normAutofit/>
          </a:bodyPr>
          <a:lstStyle/>
          <a:p>
            <a:pPr algn="l"/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	Scopul lucrării a fost de a dezvolta o aplicație pentru dispozitivele mobile, care facilitează procesul de gestionare a bugetului și de monitorizare a cheltuielilor personale, prin oferirea de rapoarte săptămânale, lunare și anuale.</a:t>
            </a: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BD065330-E7E5-B176-08DD-DB140DA90DF4}"/>
              </a:ext>
            </a:extLst>
          </p:cNvPr>
          <p:cNvSpPr txBox="1"/>
          <p:nvPr/>
        </p:nvSpPr>
        <p:spPr>
          <a:xfrm>
            <a:off x="9739424" y="6088728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2/15</a:t>
            </a:r>
          </a:p>
        </p:txBody>
      </p:sp>
    </p:spTree>
    <p:extLst>
      <p:ext uri="{BB962C8B-B14F-4D97-AF65-F5344CB8AC3E}">
        <p14:creationId xmlns:p14="http://schemas.microsoft.com/office/powerpoint/2010/main" val="16646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FA844EB-B4EF-4B2F-95CF-9E5C16B5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1205C9-9B34-4789-AA9B-D7B86D3A1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1E24DB-0094-4D06-8F57-85C95C87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E703DF5-9BDF-42DB-9820-EDEAC68B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45EAFA8-4C32-4942-9360-AB2082086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CAD2203-A7B2-45D8-9240-A3542F0FD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DC5EF1D-D76F-48F5-ACAF-7F209B64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C021030B-EC50-4CBB-847B-BF6FA897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8ACDF8F-1AEB-4514-AC25-BDD3A54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D6FF1EB-A33A-4569-B7E2-09FD56D16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844DC64-9C05-463C-B2AB-40225DA81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423" y="570378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Cuprinsul prezentării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52974" y="771261"/>
            <a:ext cx="5793983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l">
              <a:buFont typeface="Wingdings 3" charset="2"/>
              <a:buChar char=""/>
            </a:pPr>
            <a:r>
              <a:rPr lang="en-US" sz="3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Stadiul</a:t>
            </a:r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actual</a:t>
            </a:r>
          </a:p>
          <a:p>
            <a:pPr marL="514350" indent="-514350" algn="l">
              <a:buFont typeface="Wingdings 3" charset="2"/>
              <a:buChar char=""/>
            </a:pPr>
            <a:r>
              <a:rPr lang="en-US" sz="3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Fundamentarea</a:t>
            </a:r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teoretică</a:t>
            </a:r>
            <a:endParaRPr lang="en-US" sz="3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Wingdings 3" charset="2"/>
              <a:buChar char=""/>
            </a:pPr>
            <a:r>
              <a:rPr lang="en-US" sz="3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Implementarea</a:t>
            </a:r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soluţiei</a:t>
            </a:r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adoptate</a:t>
            </a:r>
            <a:endParaRPr lang="en-US" sz="3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Wingdings 3" charset="2"/>
              <a:buChar char=""/>
            </a:pPr>
            <a:r>
              <a:rPr lang="en-US" sz="3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experimentale</a:t>
            </a:r>
            <a:endParaRPr lang="en-US" sz="3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Wingdings 3" charset="2"/>
              <a:buChar char=""/>
            </a:pPr>
            <a:r>
              <a:rPr lang="en-US" sz="3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Concluzii</a:t>
            </a:r>
            <a:endParaRPr lang="en-US" sz="3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pic>
        <p:nvPicPr>
          <p:cNvPr id="4" name="Imagine 3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5C0BF6-5608-036A-E651-75DCEBA4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361B5F32-58C0-E851-2DC8-EBB13A145152}"/>
              </a:ext>
            </a:extLst>
          </p:cNvPr>
          <p:cNvSpPr txBox="1"/>
          <p:nvPr/>
        </p:nvSpPr>
        <p:spPr>
          <a:xfrm>
            <a:off x="9739424" y="6088728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3/15</a:t>
            </a:r>
          </a:p>
        </p:txBody>
      </p:sp>
    </p:spTree>
    <p:extLst>
      <p:ext uri="{BB962C8B-B14F-4D97-AF65-F5344CB8AC3E}">
        <p14:creationId xmlns:p14="http://schemas.microsoft.com/office/powerpoint/2010/main" val="223052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439" y="233891"/>
            <a:ext cx="7766936" cy="1243669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Stadiul actual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76176" y="2061662"/>
            <a:ext cx="6422065" cy="745333"/>
          </a:xfrm>
        </p:spPr>
        <p:txBody>
          <a:bodyPr>
            <a:noAutofit/>
          </a:bodyPr>
          <a:lstStyle/>
          <a:p>
            <a:pPr algn="l"/>
            <a:r>
              <a:rPr lang="ro-RO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Aplicații de gestionare a bugetului</a:t>
            </a: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graphicFrame>
        <p:nvGraphicFramePr>
          <p:cNvPr id="9" name="CasetăText 3">
            <a:extLst>
              <a:ext uri="{FF2B5EF4-FFF2-40B4-BE49-F238E27FC236}">
                <a16:creationId xmlns:a16="http://schemas.microsoft.com/office/drawing/2014/main" id="{DE408D2B-2A83-F9FC-4ADF-429B1B6FD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298277"/>
              </p:ext>
            </p:extLst>
          </p:nvPr>
        </p:nvGraphicFramePr>
        <p:xfrm>
          <a:off x="776177" y="2349795"/>
          <a:ext cx="8048846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Imagine 11" descr="O imagine care conține simbol, captură de ecran, Grafică, Dreptunghi&#10;&#10;Descriere generată automat">
            <a:extLst>
              <a:ext uri="{FF2B5EF4-FFF2-40B4-BE49-F238E27FC236}">
                <a16:creationId xmlns:a16="http://schemas.microsoft.com/office/drawing/2014/main" id="{9D4BC6EB-AFE0-47EF-F3F0-4047FF9CAA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4807" y="4541380"/>
            <a:ext cx="984301" cy="971600"/>
          </a:xfrm>
          <a:prstGeom prst="rect">
            <a:avLst/>
          </a:prstGeom>
        </p:spPr>
      </p:pic>
      <p:pic>
        <p:nvPicPr>
          <p:cNvPr id="14" name="Imagine 13" descr="O imagine care conține accesoriu, Transport zilnic, piele, carcasă&#10;&#10;Descriere generată automat">
            <a:extLst>
              <a:ext uri="{FF2B5EF4-FFF2-40B4-BE49-F238E27FC236}">
                <a16:creationId xmlns:a16="http://schemas.microsoft.com/office/drawing/2014/main" id="{5AC2CF80-42D9-7EDE-FB7C-6EDB3B1D66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438147" y="4541381"/>
            <a:ext cx="1007940" cy="1007940"/>
          </a:xfrm>
          <a:prstGeom prst="rect">
            <a:avLst/>
          </a:prstGeom>
        </p:spPr>
      </p:pic>
      <p:pic>
        <p:nvPicPr>
          <p:cNvPr id="16" name="Imagine 15" descr="O imagine care conține clipart, pisică, desen, ilustrație&#10;&#10;Descriere generată automat">
            <a:extLst>
              <a:ext uri="{FF2B5EF4-FFF2-40B4-BE49-F238E27FC236}">
                <a16:creationId xmlns:a16="http://schemas.microsoft.com/office/drawing/2014/main" id="{39E56A49-C071-5C8B-31C5-15D2976BE0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506437" y="4541381"/>
            <a:ext cx="971600" cy="971600"/>
          </a:xfrm>
          <a:prstGeom prst="rect">
            <a:avLst/>
          </a:prstGeom>
        </p:spPr>
      </p:pic>
      <p:pic>
        <p:nvPicPr>
          <p:cNvPr id="18" name="Imagine 17" descr="O imagine care conține text, siglă, Font, simbol&#10;&#10;Descriere generată automat">
            <a:extLst>
              <a:ext uri="{FF2B5EF4-FFF2-40B4-BE49-F238E27FC236}">
                <a16:creationId xmlns:a16="http://schemas.microsoft.com/office/drawing/2014/main" id="{49F753C1-00FB-D85F-A7A3-264222CB9E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578" y="4541380"/>
            <a:ext cx="1549480" cy="819192"/>
          </a:xfrm>
          <a:prstGeom prst="rect">
            <a:avLst/>
          </a:prstGeom>
        </p:spPr>
      </p:pic>
      <p:sp>
        <p:nvSpPr>
          <p:cNvPr id="20" name="CasetăText 19">
            <a:extLst>
              <a:ext uri="{FF2B5EF4-FFF2-40B4-BE49-F238E27FC236}">
                <a16:creationId xmlns:a16="http://schemas.microsoft.com/office/drawing/2014/main" id="{2C6BD904-85A0-40F7-51F3-4A612EDF33C9}"/>
              </a:ext>
            </a:extLst>
          </p:cNvPr>
          <p:cNvSpPr txBox="1"/>
          <p:nvPr/>
        </p:nvSpPr>
        <p:spPr>
          <a:xfrm>
            <a:off x="9739424" y="6088728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4/15</a:t>
            </a:r>
          </a:p>
        </p:txBody>
      </p:sp>
    </p:spTree>
    <p:extLst>
      <p:ext uri="{BB962C8B-B14F-4D97-AF65-F5344CB8AC3E}">
        <p14:creationId xmlns:p14="http://schemas.microsoft.com/office/powerpoint/2010/main" val="333792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886" y="297662"/>
            <a:ext cx="8115398" cy="1243669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Fundamentare teoretică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28453" y="1689133"/>
            <a:ext cx="5467547" cy="649640"/>
          </a:xfrm>
        </p:spPr>
        <p:txBody>
          <a:bodyPr>
            <a:normAutofit/>
          </a:bodyPr>
          <a:lstStyle/>
          <a:p>
            <a:pPr algn="ctr"/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Sistemul de operare Android</a:t>
            </a: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44126165-CF68-BD3F-3060-80EADDBFDE41}"/>
              </a:ext>
            </a:extLst>
          </p:cNvPr>
          <p:cNvSpPr txBox="1"/>
          <p:nvPr/>
        </p:nvSpPr>
        <p:spPr>
          <a:xfrm>
            <a:off x="652524" y="2338773"/>
            <a:ext cx="9314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 sistem de operare este un software fundamental care gestionează resursele hardware ale</a:t>
            </a:r>
            <a:r>
              <a:rPr lang="en-US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unui computer și oferă o platformă pentru executarea programelor de tip aplicație. </a:t>
            </a:r>
            <a:endParaRPr lang="ro-RO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77CF7DA1-DC00-D97D-DDDB-7F955D760B09}"/>
              </a:ext>
            </a:extLst>
          </p:cNvPr>
          <p:cNvSpPr txBox="1"/>
          <p:nvPr/>
        </p:nvSpPr>
        <p:spPr>
          <a:xfrm>
            <a:off x="652524" y="4296443"/>
            <a:ext cx="93141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algn="l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XML - </a:t>
            </a:r>
            <a:r>
              <a:rPr lang="ro-RO" sz="2400" dirty="0" err="1"/>
              <a:t>Extensible</a:t>
            </a:r>
            <a:r>
              <a:rPr lang="ro-RO" sz="2400" dirty="0"/>
              <a:t> </a:t>
            </a:r>
            <a:r>
              <a:rPr lang="ro-RO" sz="2400" dirty="0" err="1"/>
              <a:t>Markup</a:t>
            </a:r>
            <a:r>
              <a:rPr lang="ro-RO" sz="2400" dirty="0"/>
              <a:t> </a:t>
            </a:r>
            <a:r>
              <a:rPr lang="ro-RO" sz="2400" dirty="0" err="1"/>
              <a:t>Language</a:t>
            </a:r>
            <a:endParaRPr lang="en-US" sz="2400" dirty="0"/>
          </a:p>
          <a:p>
            <a:pPr algn="l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SQL - </a:t>
            </a:r>
            <a:r>
              <a:rPr lang="ro-RO" sz="2400" dirty="0" err="1"/>
              <a:t>Structured</a:t>
            </a:r>
            <a:r>
              <a:rPr lang="ro-RO" sz="2400" dirty="0"/>
              <a:t> </a:t>
            </a:r>
            <a:r>
              <a:rPr lang="ro-RO" sz="2400" dirty="0" err="1"/>
              <a:t>Query</a:t>
            </a:r>
            <a:r>
              <a:rPr lang="ro-RO" sz="2400" dirty="0"/>
              <a:t> </a:t>
            </a:r>
            <a:r>
              <a:rPr lang="ro-RO" sz="2400" dirty="0" err="1"/>
              <a:t>Language</a:t>
            </a:r>
            <a:endParaRPr lang="en-US" sz="24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ro-RO" dirty="0"/>
          </a:p>
        </p:txBody>
      </p:sp>
      <p:sp>
        <p:nvSpPr>
          <p:cNvPr id="10" name="Subtitlu 2">
            <a:extLst>
              <a:ext uri="{FF2B5EF4-FFF2-40B4-BE49-F238E27FC236}">
                <a16:creationId xmlns:a16="http://schemas.microsoft.com/office/drawing/2014/main" id="{6BD58664-B6BE-FF17-BDF4-11876E39A692}"/>
              </a:ext>
            </a:extLst>
          </p:cNvPr>
          <p:cNvSpPr txBox="1">
            <a:spLocks/>
          </p:cNvSpPr>
          <p:nvPr/>
        </p:nvSpPr>
        <p:spPr>
          <a:xfrm>
            <a:off x="628453" y="3646803"/>
            <a:ext cx="5467547" cy="64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Limbaje utilizate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7E3E90A8-0C42-15C3-1066-6C19FD0ABE92}"/>
              </a:ext>
            </a:extLst>
          </p:cNvPr>
          <p:cNvSpPr txBox="1"/>
          <p:nvPr/>
        </p:nvSpPr>
        <p:spPr>
          <a:xfrm>
            <a:off x="9739424" y="6088728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5/15</a:t>
            </a:r>
          </a:p>
        </p:txBody>
      </p:sp>
    </p:spTree>
    <p:extLst>
      <p:ext uri="{BB962C8B-B14F-4D97-AF65-F5344CB8AC3E}">
        <p14:creationId xmlns:p14="http://schemas.microsoft.com/office/powerpoint/2010/main" val="7715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886" y="297662"/>
            <a:ext cx="8115398" cy="1243669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Fundamentare teoretică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5830" y="2594173"/>
            <a:ext cx="7766936" cy="1096899"/>
          </a:xfrm>
        </p:spPr>
        <p:txBody>
          <a:bodyPr/>
          <a:lstStyle/>
          <a:p>
            <a:pPr marL="0" indent="0" algn="l">
              <a:buNone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bază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locală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gestiune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bazelor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 date SQLite. </a:t>
            </a:r>
            <a:endParaRPr lang="ro-RO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4" name="Subtitlu 2">
            <a:extLst>
              <a:ext uri="{FF2B5EF4-FFF2-40B4-BE49-F238E27FC236}">
                <a16:creationId xmlns:a16="http://schemas.microsoft.com/office/drawing/2014/main" id="{73B5AD6D-AF35-2C27-AD59-832A3A7A4629}"/>
              </a:ext>
            </a:extLst>
          </p:cNvPr>
          <p:cNvSpPr txBox="1">
            <a:spLocks/>
          </p:cNvSpPr>
          <p:nvPr/>
        </p:nvSpPr>
        <p:spPr>
          <a:xfrm>
            <a:off x="329609" y="1821622"/>
            <a:ext cx="3812411" cy="649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de date</a:t>
            </a:r>
            <a:endParaRPr lang="ro-RO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u 2">
            <a:extLst>
              <a:ext uri="{FF2B5EF4-FFF2-40B4-BE49-F238E27FC236}">
                <a16:creationId xmlns:a16="http://schemas.microsoft.com/office/drawing/2014/main" id="{B8EE1092-FB12-DD1F-8D66-E876EA9A8ACB}"/>
              </a:ext>
            </a:extLst>
          </p:cNvPr>
          <p:cNvSpPr txBox="1">
            <a:spLocks/>
          </p:cNvSpPr>
          <p:nvPr/>
        </p:nvSpPr>
        <p:spPr>
          <a:xfrm>
            <a:off x="645830" y="3578841"/>
            <a:ext cx="5667155" cy="649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Biblioteca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MPAndroidChart</a:t>
            </a:r>
            <a:endParaRPr lang="ro-RO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u 2">
            <a:extLst>
              <a:ext uri="{FF2B5EF4-FFF2-40B4-BE49-F238E27FC236}">
                <a16:creationId xmlns:a16="http://schemas.microsoft.com/office/drawing/2014/main" id="{9C271F31-22A0-043B-7641-0A087561A037}"/>
              </a:ext>
            </a:extLst>
          </p:cNvPr>
          <p:cNvSpPr txBox="1">
            <a:spLocks/>
          </p:cNvSpPr>
          <p:nvPr/>
        </p:nvSpPr>
        <p:spPr>
          <a:xfrm>
            <a:off x="645830" y="439785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Caracteristicile principale ale bibliotecii </a:t>
            </a:r>
            <a:r>
              <a:rPr lang="ro-RO" sz="2200" dirty="0" err="1">
                <a:latin typeface="Arial" panose="020B0604020202020204" pitchFamily="34" charset="0"/>
                <a:cs typeface="Arial" panose="020B0604020202020204" pitchFamily="34" charset="0"/>
              </a:rPr>
              <a:t>MPAndroidChart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sunt: diversitate, interactivitate, performanță, personalizare și extensibilitate.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49A142A8-B751-7F2B-EB81-A3DB787EF604}"/>
              </a:ext>
            </a:extLst>
          </p:cNvPr>
          <p:cNvSpPr txBox="1"/>
          <p:nvPr/>
        </p:nvSpPr>
        <p:spPr>
          <a:xfrm>
            <a:off x="9739424" y="6088728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6/15</a:t>
            </a:r>
          </a:p>
        </p:txBody>
      </p:sp>
    </p:spTree>
    <p:extLst>
      <p:ext uri="{BB962C8B-B14F-4D97-AF65-F5344CB8AC3E}">
        <p14:creationId xmlns:p14="http://schemas.microsoft.com/office/powerpoint/2010/main" val="392136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253" y="212797"/>
            <a:ext cx="8115398" cy="1497471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Implementarea soluției adoptate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41253" y="4454957"/>
            <a:ext cx="7766936" cy="1641413"/>
          </a:xfrm>
        </p:spPr>
        <p:txBody>
          <a:bodyPr>
            <a:normAutofit/>
          </a:bodyPr>
          <a:lstStyle/>
          <a:p>
            <a:pPr algn="l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Crearea bazei de date și a tabelelor</a:t>
            </a:r>
          </a:p>
          <a:p>
            <a:pPr algn="l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Definirea interfeței aplicației</a:t>
            </a:r>
          </a:p>
          <a:p>
            <a:pPr algn="l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Implementarea funcționalităților</a:t>
            </a: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4" name="Subtitlu 2">
            <a:extLst>
              <a:ext uri="{FF2B5EF4-FFF2-40B4-BE49-F238E27FC236}">
                <a16:creationId xmlns:a16="http://schemas.microsoft.com/office/drawing/2014/main" id="{5B7FDDBE-D3E0-BD5D-A3B9-BC0482183244}"/>
              </a:ext>
            </a:extLst>
          </p:cNvPr>
          <p:cNvSpPr txBox="1">
            <a:spLocks/>
          </p:cNvSpPr>
          <p:nvPr/>
        </p:nvSpPr>
        <p:spPr>
          <a:xfrm>
            <a:off x="2283589" y="2691500"/>
            <a:ext cx="3812411" cy="839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o-RO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o-R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ro-R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u 2">
            <a:extLst>
              <a:ext uri="{FF2B5EF4-FFF2-40B4-BE49-F238E27FC236}">
                <a16:creationId xmlns:a16="http://schemas.microsoft.com/office/drawing/2014/main" id="{65D5F49F-1667-146D-083D-9CD1D90CFFEE}"/>
              </a:ext>
            </a:extLst>
          </p:cNvPr>
          <p:cNvSpPr txBox="1">
            <a:spLocks/>
          </p:cNvSpPr>
          <p:nvPr/>
        </p:nvSpPr>
        <p:spPr>
          <a:xfrm>
            <a:off x="1486541" y="1951544"/>
            <a:ext cx="3812411" cy="649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Medii de dezvoltare</a:t>
            </a:r>
          </a:p>
        </p:txBody>
      </p:sp>
      <p:sp>
        <p:nvSpPr>
          <p:cNvPr id="9" name="Subtitlu 2">
            <a:extLst>
              <a:ext uri="{FF2B5EF4-FFF2-40B4-BE49-F238E27FC236}">
                <a16:creationId xmlns:a16="http://schemas.microsoft.com/office/drawing/2014/main" id="{89AF08F0-8D6C-4A56-E228-D2340D6820EB}"/>
              </a:ext>
            </a:extLst>
          </p:cNvPr>
          <p:cNvSpPr txBox="1">
            <a:spLocks/>
          </p:cNvSpPr>
          <p:nvPr/>
        </p:nvSpPr>
        <p:spPr>
          <a:xfrm>
            <a:off x="1560229" y="3772330"/>
            <a:ext cx="4149456" cy="682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Etape de implementare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3D5177E5-442D-9330-BE1D-DD5BD6E18EE0}"/>
              </a:ext>
            </a:extLst>
          </p:cNvPr>
          <p:cNvSpPr txBox="1"/>
          <p:nvPr/>
        </p:nvSpPr>
        <p:spPr>
          <a:xfrm>
            <a:off x="9739424" y="6088728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7/15</a:t>
            </a:r>
          </a:p>
        </p:txBody>
      </p:sp>
      <p:pic>
        <p:nvPicPr>
          <p:cNvPr id="15" name="Imagine 14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4A2FBE40-D8E5-7EE1-7D01-D5B19786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44" y="1710268"/>
            <a:ext cx="3698965" cy="3584746"/>
          </a:xfrm>
          <a:prstGeom prst="rect">
            <a:avLst/>
          </a:prstGeom>
        </p:spPr>
      </p:pic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29C947F4-5B4C-49CE-7699-BB94D29AF60F}"/>
              </a:ext>
            </a:extLst>
          </p:cNvPr>
          <p:cNvCxnSpPr/>
          <p:nvPr/>
        </p:nvCxnSpPr>
        <p:spPr>
          <a:xfrm flipV="1">
            <a:off x="6177516" y="3009014"/>
            <a:ext cx="1249528" cy="1711842"/>
          </a:xfrm>
          <a:prstGeom prst="straightConnector1">
            <a:avLst/>
          </a:prstGeom>
          <a:ln w="57150"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7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252360-1F4F-2F85-2970-32B08385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9488" y="4333017"/>
            <a:ext cx="5550023" cy="731095"/>
          </a:xfrm>
        </p:spPr>
        <p:txBody>
          <a:bodyPr/>
          <a:lstStyle/>
          <a:p>
            <a:r>
              <a:rPr lang="ro-RO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funcțională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46298" y="2424224"/>
            <a:ext cx="4103832" cy="2541180"/>
          </a:xfrm>
        </p:spPr>
        <p:txBody>
          <a:bodyPr/>
          <a:lstStyle/>
          <a:p>
            <a:pPr marL="0" indent="0">
              <a:buNone/>
            </a:pP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Aplicația este construită din mai multe 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activități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care se succedă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o-RO" dirty="0"/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pic>
        <p:nvPicPr>
          <p:cNvPr id="9" name="Imagine 8" descr="O imagine care conține text, diagramă, origami, Plan&#10;&#10;Descriere generată automat">
            <a:extLst>
              <a:ext uri="{FF2B5EF4-FFF2-40B4-BE49-F238E27FC236}">
                <a16:creationId xmlns:a16="http://schemas.microsoft.com/office/drawing/2014/main" id="{FF37E874-189C-532E-D274-971BE8F8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35" y="406006"/>
            <a:ext cx="5029045" cy="6329053"/>
          </a:xfrm>
          <a:prstGeom prst="rect">
            <a:avLst/>
          </a:prstGeom>
        </p:spPr>
      </p:pic>
      <p:sp>
        <p:nvSpPr>
          <p:cNvPr id="10" name="Titlu 1">
            <a:extLst>
              <a:ext uri="{FF2B5EF4-FFF2-40B4-BE49-F238E27FC236}">
                <a16:creationId xmlns:a16="http://schemas.microsoft.com/office/drawing/2014/main" id="{32963C63-AE62-4FCB-58C0-5CD60C4BF4E9}"/>
              </a:ext>
            </a:extLst>
          </p:cNvPr>
          <p:cNvSpPr txBox="1">
            <a:spLocks/>
          </p:cNvSpPr>
          <p:nvPr/>
        </p:nvSpPr>
        <p:spPr>
          <a:xfrm>
            <a:off x="-159488" y="106991"/>
            <a:ext cx="7006855" cy="1497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Implementarea soluției adoptate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66F4D2AB-C7F9-2F0C-7F8B-3402AD4CAD6F}"/>
              </a:ext>
            </a:extLst>
          </p:cNvPr>
          <p:cNvSpPr txBox="1"/>
          <p:nvPr/>
        </p:nvSpPr>
        <p:spPr>
          <a:xfrm>
            <a:off x="9739424" y="6088728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8/15</a:t>
            </a:r>
          </a:p>
        </p:txBody>
      </p:sp>
    </p:spTree>
    <p:extLst>
      <p:ext uri="{BB962C8B-B14F-4D97-AF65-F5344CB8AC3E}">
        <p14:creationId xmlns:p14="http://schemas.microsoft.com/office/powerpoint/2010/main" val="13027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>
            <a:extLst>
              <a:ext uri="{FF2B5EF4-FFF2-40B4-BE49-F238E27FC236}">
                <a16:creationId xmlns:a16="http://schemas.microsoft.com/office/drawing/2014/main" id="{00AFE2EF-2871-998A-A92A-E7DA044DCA3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27322" y="2926278"/>
            <a:ext cx="8708065" cy="3189767"/>
          </a:xfrm>
        </p:spPr>
        <p:txBody>
          <a:bodyPr>
            <a:norm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Parola este stocată în memoria dispozitivului, folosind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o-RO" sz="2200" dirty="0" err="1">
                <a:latin typeface="Arial" panose="020B0604020202020204" pitchFamily="34" charset="0"/>
                <a:cs typeface="Arial" panose="020B0604020202020204" pitchFamily="34" charset="0"/>
              </a:rPr>
              <a:t>ționalitățile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oferite de interfața </a:t>
            </a:r>
            <a:r>
              <a:rPr lang="ro-RO" sz="2200" dirty="0" err="1">
                <a:latin typeface="Arial" panose="020B0604020202020204" pitchFamily="34" charset="0"/>
                <a:cs typeface="Arial" panose="020B0604020202020204" pitchFamily="34" charset="0"/>
              </a:rPr>
              <a:t>SharedPreferences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, din pachetul </a:t>
            </a:r>
            <a:r>
              <a:rPr lang="ro-RO" sz="2200" dirty="0" err="1">
                <a:latin typeface="Arial" panose="020B0604020202020204" pitchFamily="34" charset="0"/>
                <a:cs typeface="Arial" panose="020B0604020202020204" pitchFamily="34" charset="0"/>
              </a:rPr>
              <a:t>android.content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o-R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Pentru a asigura securitatea parolei, aceasta a fost criptată, folosind algoritmul de </a:t>
            </a:r>
            <a:r>
              <a:rPr lang="ro-RO" sz="2200" dirty="0" err="1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SHA-256. </a:t>
            </a:r>
            <a:r>
              <a:rPr lang="ro-RO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SHA-256 este o funcție de tip </a:t>
            </a:r>
            <a:r>
              <a:rPr lang="ro-RO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hash</a:t>
            </a:r>
            <a:r>
              <a:rPr lang="ro-RO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criptografică, care creează un șir unic de dimensiune fixă pe baza datelor de intrare.</a:t>
            </a:r>
          </a:p>
          <a:p>
            <a:endParaRPr lang="ro-RO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ine 4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09B967EA-CBBB-1E47-FE36-97DFDCCE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5" y="106990"/>
            <a:ext cx="1531199" cy="1497472"/>
          </a:xfrm>
          <a:prstGeom prst="rect">
            <a:avLst/>
          </a:prstGeom>
        </p:spPr>
      </p:pic>
      <p:pic>
        <p:nvPicPr>
          <p:cNvPr id="7" name="Imagine 6" descr="O imagine care conține text, Font, siglă, Grafică&#10;&#10;Descriere generată automat">
            <a:extLst>
              <a:ext uri="{FF2B5EF4-FFF2-40B4-BE49-F238E27FC236}">
                <a16:creationId xmlns:a16="http://schemas.microsoft.com/office/drawing/2014/main" id="{8D1C8EFF-B7E5-92BD-3FD3-13D685D2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35" y="5497032"/>
            <a:ext cx="1210758" cy="1238027"/>
          </a:xfrm>
          <a:prstGeom prst="rect">
            <a:avLst/>
          </a:prstGeom>
        </p:spPr>
      </p:pic>
      <p:sp>
        <p:nvSpPr>
          <p:cNvPr id="4" name="Titlu 1">
            <a:extLst>
              <a:ext uri="{FF2B5EF4-FFF2-40B4-BE49-F238E27FC236}">
                <a16:creationId xmlns:a16="http://schemas.microsoft.com/office/drawing/2014/main" id="{EF73C147-B5D3-934B-AEEC-42B0527C4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253" y="212797"/>
            <a:ext cx="8115398" cy="1497471"/>
          </a:xfrm>
        </p:spPr>
        <p:txBody>
          <a:bodyPr/>
          <a:lstStyle/>
          <a:p>
            <a:pPr algn="ctr"/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Implementarea soluției adoptate</a:t>
            </a:r>
          </a:p>
        </p:txBody>
      </p:sp>
      <p:sp>
        <p:nvSpPr>
          <p:cNvPr id="6" name="Subtitlu 2">
            <a:extLst>
              <a:ext uri="{FF2B5EF4-FFF2-40B4-BE49-F238E27FC236}">
                <a16:creationId xmlns:a16="http://schemas.microsoft.com/office/drawing/2014/main" id="{800A81F1-14F1-FA57-C4D6-CDA78D932461}"/>
              </a:ext>
            </a:extLst>
          </p:cNvPr>
          <p:cNvSpPr txBox="1">
            <a:spLocks/>
          </p:cNvSpPr>
          <p:nvPr/>
        </p:nvSpPr>
        <p:spPr>
          <a:xfrm>
            <a:off x="827322" y="2097042"/>
            <a:ext cx="3812411" cy="649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Stocarea parolei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3498A4FF-ED64-C2FE-5C65-9EA3B9E3CF14}"/>
              </a:ext>
            </a:extLst>
          </p:cNvPr>
          <p:cNvSpPr txBox="1"/>
          <p:nvPr/>
        </p:nvSpPr>
        <p:spPr>
          <a:xfrm>
            <a:off x="9739424" y="6088728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9/15</a:t>
            </a:r>
          </a:p>
        </p:txBody>
      </p:sp>
    </p:spTree>
    <p:extLst>
      <p:ext uri="{BB962C8B-B14F-4D97-AF65-F5344CB8AC3E}">
        <p14:creationId xmlns:p14="http://schemas.microsoft.com/office/powerpoint/2010/main" val="2516429596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463</Words>
  <Application>Microsoft Office PowerPoint</Application>
  <PresentationFormat>Ecran lat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23" baseType="lpstr">
      <vt:lpstr>Aptos</vt:lpstr>
      <vt:lpstr>Arial</vt:lpstr>
      <vt:lpstr>Courier New</vt:lpstr>
      <vt:lpstr>Times New Roman</vt:lpstr>
      <vt:lpstr>Trebuchet MS</vt:lpstr>
      <vt:lpstr>Wingdings</vt:lpstr>
      <vt:lpstr>Wingdings 3</vt:lpstr>
      <vt:lpstr>Fațetă</vt:lpstr>
      <vt:lpstr>  Aplicaţie pentru dispozitive mobile destinată gestionării și monitorizării bugetului personal</vt:lpstr>
      <vt:lpstr>Scopul lucrării</vt:lpstr>
      <vt:lpstr>Cuprinsul prezentării</vt:lpstr>
      <vt:lpstr>Stadiul actual</vt:lpstr>
      <vt:lpstr>Fundamentare teoretică</vt:lpstr>
      <vt:lpstr>Fundamentare teoretică</vt:lpstr>
      <vt:lpstr>Implementarea soluției adoptate</vt:lpstr>
      <vt:lpstr>Diagrama funcțională</vt:lpstr>
      <vt:lpstr>Implementarea soluției adoptate</vt:lpstr>
      <vt:lpstr>Rezultate experimentale</vt:lpstr>
      <vt:lpstr>Rezultate experimentale</vt:lpstr>
      <vt:lpstr>Rezultate experimentale</vt:lpstr>
      <vt:lpstr>Rezultate experimentale</vt:lpstr>
      <vt:lpstr>Concluzii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Rebeca Emanuela Rus</dc:creator>
  <cp:lastModifiedBy>Rebeca Emanuela Rus</cp:lastModifiedBy>
  <cp:revision>17</cp:revision>
  <dcterms:created xsi:type="dcterms:W3CDTF">2024-07-14T14:07:32Z</dcterms:created>
  <dcterms:modified xsi:type="dcterms:W3CDTF">2024-07-16T08:18:14Z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2024-07-14T14:46:35Z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bcb75c10-1925-4ff5-af7e-0c194095806b</vt:lpwstr>
  </property>
  <property fmtid="{D5CDD505-2E9C-101B-9397-08002B2CF9AE}" pid="8" name="MSIP_Label_5b58b62f-6f94-46bd-8089-18e64b0a9abb_ContentBits">
    <vt:lpwstr>0</vt:lpwstr>
  </property>
</Properties>
</file>