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75" r:id="rId3"/>
    <p:sldId id="271" r:id="rId4"/>
    <p:sldId id="272" r:id="rId5"/>
    <p:sldId id="273" r:id="rId6"/>
    <p:sldId id="274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D1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78" y="9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6252: Group 5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Predicting outcome of the single-family residential home for same year re-sales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Ruslan </a:t>
            </a:r>
            <a:r>
              <a:rPr lang="en-US" dirty="0" err="1"/>
              <a:t>Dubas</a:t>
            </a:r>
            <a:r>
              <a:rPr lang="en-US" dirty="0"/>
              <a:t>, Rohit Kumar, Stephanie Vellucci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03DF-C21E-E8CD-E2C4-8F7F872B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D728-154D-093D-F901-7A13FE3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YouTube link - https://youtu.be/dsfg9QTJ7S8</a:t>
            </a:r>
          </a:p>
          <a:p>
            <a:r>
              <a:rPr lang="en-US" sz="1500" dirty="0"/>
              <a:t>Full Report in MS Word and PDF formats</a:t>
            </a:r>
          </a:p>
          <a:p>
            <a:r>
              <a:rPr lang="en-US" sz="1500" dirty="0"/>
              <a:t>Data Source Descriptions in MS Excel, MS Word and PDF formats</a:t>
            </a:r>
          </a:p>
          <a:p>
            <a:r>
              <a:rPr lang="en-US" sz="1500" dirty="0"/>
              <a:t>Data Set Inputs: Full and 1000 records in CSV formats</a:t>
            </a:r>
          </a:p>
          <a:p>
            <a:r>
              <a:rPr lang="en-US" sz="1500" dirty="0" err="1"/>
              <a:t>Jupyter</a:t>
            </a:r>
            <a:r>
              <a:rPr lang="en-US" sz="1500" dirty="0"/>
              <a:t> Notebooks with Python code for Data Processing, Model Creation, Model Evaluations, Feature Importance</a:t>
            </a:r>
          </a:p>
          <a:p>
            <a:r>
              <a:rPr lang="en-US" sz="1500" dirty="0"/>
              <a:t>Git hub Repository -  https://github.com/RusUsf/Big_Data_Class_Group_5_Final_Project.git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3248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884" y="1384985"/>
            <a:ext cx="7886700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 marL="342900" lvl="1" indent="0">
              <a:buNone/>
            </a:pPr>
            <a:r>
              <a:rPr lang="en-US" sz="1800" dirty="0"/>
              <a:t>Can Loss or Profit outcome of same year Single Family Residential home re-sale be accurately predicted?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Goal: </a:t>
            </a:r>
            <a:r>
              <a:rPr lang="en-US" dirty="0"/>
              <a:t> “White-Box” explainable model which will outperform baseline accuracy of 78% and help derive insights on what influences Loss or Profit outcome of the same year SFR home re-sales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220-D226-75E6-3CAD-F26B7AAD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70E2-CC98-C9FA-DFE7-E08438F3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Source:</a:t>
            </a:r>
            <a:r>
              <a:rPr lang="en-US" dirty="0"/>
              <a:t> Florida’s Department of Revenue Assessment Rolls from 2009 to 2020</a:t>
            </a:r>
          </a:p>
          <a:p>
            <a:pPr marL="0" indent="0">
              <a:buNone/>
            </a:pPr>
            <a:r>
              <a:rPr lang="en-US" b="1" dirty="0"/>
              <a:t>Original Data set:</a:t>
            </a:r>
            <a:r>
              <a:rPr lang="en-US" dirty="0"/>
              <a:t> 16 columns and 401,723 rows</a:t>
            </a:r>
          </a:p>
          <a:p>
            <a:pPr marL="0" indent="0">
              <a:buNone/>
            </a:pPr>
            <a:r>
              <a:rPr lang="en-US" b="1" dirty="0"/>
              <a:t>Processed Data set:</a:t>
            </a:r>
            <a:r>
              <a:rPr lang="en-US" dirty="0"/>
              <a:t> 100,785 columns and 401,723 rows </a:t>
            </a:r>
          </a:p>
          <a:p>
            <a:pPr marL="0" indent="0">
              <a:buNone/>
            </a:pPr>
            <a:r>
              <a:rPr lang="en-US" b="1" dirty="0"/>
              <a:t>Target Variable: </a:t>
            </a:r>
            <a:r>
              <a:rPr lang="en-US" dirty="0"/>
              <a:t>Loss -1 or Profit -2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Methodology: </a:t>
            </a:r>
            <a:r>
              <a:rPr lang="en-US" dirty="0"/>
              <a:t>Machine Learning 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4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5EB3-2192-AEC8-A6DD-11A16AE1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CA65-65A1-34C4-CE49-0DA1FD40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Model:</a:t>
            </a:r>
            <a:r>
              <a:rPr lang="en-US" dirty="0"/>
              <a:t> Logistic Regression – Accuracy 76% on the Test Data set</a:t>
            </a:r>
          </a:p>
          <a:p>
            <a:r>
              <a:rPr lang="en-US" sz="1600" b="1" dirty="0"/>
              <a:t>Feature Importance: </a:t>
            </a:r>
          </a:p>
          <a:p>
            <a:pPr lvl="2"/>
            <a:r>
              <a:rPr lang="en-US" sz="1200" b="1" dirty="0"/>
              <a:t>Highest coefficient</a:t>
            </a:r>
            <a:r>
              <a:rPr lang="en-US" sz="1200" dirty="0"/>
              <a:t> – for variable Short Legal Description of Subdivision – 2.42 with Proportion of Loss outcomes of 0.92</a:t>
            </a:r>
          </a:p>
          <a:p>
            <a:pPr lvl="2"/>
            <a:r>
              <a:rPr lang="en-US" sz="1200" b="1" dirty="0"/>
              <a:t>Lowest coefficient – </a:t>
            </a:r>
            <a:r>
              <a:rPr lang="en-US" sz="1200" dirty="0"/>
              <a:t>for variable Deletion Value – (-16.75) with Proportion of Loss outcomes of 0</a:t>
            </a:r>
            <a:r>
              <a:rPr lang="en-US" sz="1200" b="1" dirty="0"/>
              <a:t> 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AD71-C21C-E0AB-7917-0F9B26A8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07B0-3056-0C8C-E981-83D863E3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700" b="1" dirty="0"/>
          </a:p>
          <a:p>
            <a:r>
              <a:rPr lang="en-US" sz="1700" b="1" dirty="0"/>
              <a:t>For investors with intent to buy SFR home and re-sale it within same year, to minimize chance of Loss outcome, recommendation is to focus on the increasing Deletion Value</a:t>
            </a:r>
          </a:p>
          <a:p>
            <a:pPr marL="0" indent="0">
              <a:buNone/>
            </a:pPr>
            <a:endParaRPr lang="en-US" sz="1700" b="1" dirty="0"/>
          </a:p>
          <a:p>
            <a:endParaRPr lang="en-US" sz="1700" b="1" dirty="0"/>
          </a:p>
          <a:p>
            <a:r>
              <a:rPr lang="en-US" sz="1700" b="1" dirty="0"/>
              <a:t>Deletion Value, in FDOR records, associated with renovations such as combining bedrooms, enclosing porch/patio/lanai and making it living area, converting garage to the living space (airconditioned area) </a:t>
            </a:r>
          </a:p>
          <a:p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405059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3097</TotalTime>
  <Words>343</Words>
  <Application>Microsoft Office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ISM 6252: Group 5 Project</vt:lpstr>
      <vt:lpstr>Git Hub Repository</vt:lpstr>
      <vt:lpstr>Objectives &amp; Goals</vt:lpstr>
      <vt:lpstr>Data Source</vt:lpstr>
      <vt:lpstr>Logistic Regression</vt:lpstr>
      <vt:lpstr>Conclusions &amp; 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Ruslan Dubas</cp:lastModifiedBy>
  <cp:revision>25</cp:revision>
  <dcterms:created xsi:type="dcterms:W3CDTF">2019-11-06T18:18:56Z</dcterms:created>
  <dcterms:modified xsi:type="dcterms:W3CDTF">2022-11-27T19:54:59Z</dcterms:modified>
</cp:coreProperties>
</file>