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28CC2-84C2-8C38-8FCC-E58FF0161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A5E42-F9E9-118E-90AE-01230C67F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F2FAB-BFF8-A6DA-3D8C-9A3353388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662C-CF42-4A51-A2C2-A5AFB47011E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CB45B-AB48-15F3-99DB-CF5EB561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480A2-81B0-912A-0ECD-990267DC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CB6D-5616-44AE-A7DA-DFCF97028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5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A69F-779B-72FF-6AA6-5DFD5C253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10B02-7294-8D34-D079-133817743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B77C4-B95A-5955-9932-DDB1F673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662C-CF42-4A51-A2C2-A5AFB47011E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6A230-B5A8-D7CB-0A44-6CE3AF1F0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C92-43F4-30CB-C1E3-1F2F2324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CB6D-5616-44AE-A7DA-DFCF97028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6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400A7-5E5B-9513-1523-F4B99F451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87C9F-24E0-4F10-F636-A2DBFDF3A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59988-5A6F-EDBC-D5C5-F6493548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662C-CF42-4A51-A2C2-A5AFB47011E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86580-29AD-62ED-7459-D5C4E39B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A0090-F06E-080C-8D44-CD6B007E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CB6D-5616-44AE-A7DA-DFCF97028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7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8B0D-AFB0-3211-9771-623A3792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2775A-685E-4F6B-96B1-38B6F71F4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57E53-4399-4D8B-A7C6-BC653A287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662C-CF42-4A51-A2C2-A5AFB47011E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9AE96-9BF4-A9B0-8E6D-F23CD25C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7A400-6BAB-3195-88C6-00EA2CCB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CB6D-5616-44AE-A7DA-DFCF97028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06B9F-0A19-B760-E8D4-9410CEF3C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EE04A-0596-ACE0-1601-97E7CA434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33893-0C8D-2DA7-B26E-10A5ACBD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662C-CF42-4A51-A2C2-A5AFB47011E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887BB-B8BB-B3D2-1379-4B77E6FA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1CA2B-1E4E-1ACF-869B-05DC8DC3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CB6D-5616-44AE-A7DA-DFCF97028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9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D8D45-0686-008F-FCE4-886895DF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CE690-6519-7F4D-5723-868B4CFB1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80C0A-24EE-6C13-C18C-8FD724895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FDEAD-F2A5-A033-CC58-6B421ECA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662C-CF42-4A51-A2C2-A5AFB47011E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81256-1776-8E1B-DF47-C02E689C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9743D-6D38-FA82-D229-8441206E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CB6D-5616-44AE-A7DA-DFCF97028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5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D636-F6E7-7F70-5B69-08CF9495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EC3D6-A823-B603-C591-D5EE15BA6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DE087-26F0-49E4-DCED-51C8F6C3F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D5D35A-4170-3556-77EE-CE4F926E1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A8DC1-EE50-74DF-EC14-49B30CF18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91C212-8ABE-8D6C-890B-CE392488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662C-CF42-4A51-A2C2-A5AFB47011E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6FDA43-BC67-3812-8083-EF2C9734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425FE2-DC77-AC54-9DC8-37F758C8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CB6D-5616-44AE-A7DA-DFCF97028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5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9E9D-C4C0-6A56-62CA-B47D50A2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847D8-35ED-301D-B99B-7C1F03CA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662C-CF42-4A51-A2C2-A5AFB47011E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E9928-5951-1983-D84F-C7958F2E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4AB4A-505E-4F15-54C6-D6601B6E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CB6D-5616-44AE-A7DA-DFCF97028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99131-A520-FFEB-18DE-A788D242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662C-CF42-4A51-A2C2-A5AFB47011E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45471-BA0A-C630-C7EF-71E7C718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E0D1D-BD2A-8F55-0EB4-D42F34C2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CB6D-5616-44AE-A7DA-DFCF97028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0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0BA5-9E7E-1490-358F-61C01904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35CF3-B719-91E1-244A-707E3C900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06CF2-C82B-DABC-4136-D3547596D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894AF-F259-50D7-DAEE-5F98B1AAF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662C-CF42-4A51-A2C2-A5AFB47011E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43500-39AD-9A2D-63A4-59D11DC7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25AF7-3330-166D-3BDD-7390C80E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CB6D-5616-44AE-A7DA-DFCF97028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9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9376-28C5-5AD8-D796-4DD869452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122165-D18C-B9BF-279C-4BC115578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AFD31-2980-308B-2290-C10F0CFDF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1E1D3-EDC4-323B-0128-5E231B844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662C-CF42-4A51-A2C2-A5AFB47011E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EF1E1-7686-8158-505E-3659AB64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622CB-9892-A898-5608-E06E8547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CB6D-5616-44AE-A7DA-DFCF97028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6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E631AB-88DB-2B3C-4A68-80A9AB45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E4FA0-6FE5-7523-EB1B-00E4525AF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1702B-1DB4-4F3F-BA21-DE33B0549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1662C-CF42-4A51-A2C2-A5AFB47011E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977BA-49E3-BECE-ADC9-13D8F7EEB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15469-CC3B-2872-6EDF-0D8222025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ACB6D-5616-44AE-A7DA-DFCF97028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7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0684-C4A4-30BB-79AB-E0D412333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b="1" kern="1400" cap="all" dirty="0">
                <a:solidFill>
                  <a:srgbClr val="1F497D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Integrative Program Project Summary</a:t>
            </a:r>
            <a:br>
              <a:rPr lang="en-US" sz="1800" b="1" kern="1400" cap="all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72727-B006-184E-1111-02FE153D6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65785" marR="570865" algn="ctr">
              <a:lnSpc>
                <a:spcPts val="309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pc="-7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Florida’s</a:t>
            </a:r>
            <a:r>
              <a:rPr lang="en-US" sz="1800" spc="-62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    </a:t>
            </a:r>
            <a:r>
              <a:rPr lang="en-US" sz="1800" spc="-5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Residential</a:t>
            </a:r>
            <a:r>
              <a:rPr lang="en-US" sz="1800" spc="-6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4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Single</a:t>
            </a:r>
            <a:r>
              <a:rPr lang="en-US" sz="1800" spc="-62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6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Family</a:t>
            </a:r>
            <a:r>
              <a:rPr lang="en-US" sz="1800" spc="-61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4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Home</a:t>
            </a:r>
            <a:endParaRPr lang="en-US" sz="18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565150" marR="570865" algn="ctr">
              <a:spcBef>
                <a:spcPts val="165"/>
              </a:spcBef>
              <a:spcAft>
                <a:spcPts val="0"/>
              </a:spcAft>
            </a:pPr>
            <a:r>
              <a:rPr lang="en-US" sz="1800" spc="-5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Re-sales</a:t>
            </a:r>
            <a:r>
              <a:rPr lang="en-US" sz="1800" spc="-36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5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Review</a:t>
            </a:r>
            <a:endParaRPr lang="en-US" sz="18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1165225" marR="570865" algn="ctr">
              <a:spcBef>
                <a:spcPts val="135"/>
              </a:spcBef>
              <a:spcAft>
                <a:spcPts val="0"/>
              </a:spcAft>
            </a:pPr>
            <a:r>
              <a:rPr lang="en-US" sz="1800" dirty="0">
                <a:solidFill>
                  <a:srgbClr val="5A5A5A"/>
                </a:solidFill>
                <a:effectLst/>
                <a:latin typeface="Carlito"/>
                <a:ea typeface="Arial" panose="020B0604020202020204" pitchFamily="34" charset="0"/>
              </a:rPr>
              <a:t>Predicting outcome of the single-family residential home same year re-sales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65785" marR="132080" algn="ctr">
              <a:spcBef>
                <a:spcPts val="95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5A5A5A"/>
                </a:solidFill>
                <a:effectLst/>
                <a:latin typeface="Carlito"/>
                <a:ea typeface="Arial" panose="020B0604020202020204" pitchFamily="34" charset="0"/>
              </a:rPr>
              <a:t>By  Ruslan Dubas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spcBef>
                <a:spcPts val="2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rlito"/>
                <a:ea typeface="Arial" panose="020B0604020202020204" pitchFamily="34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2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F5E6-BC05-4EDB-3C73-051A15CF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Question:</a:t>
            </a:r>
            <a:r>
              <a:rPr lang="en-US" sz="3000" dirty="0"/>
              <a:t> Can Loss or Profit outcome of same year Single Family Residential home re-sale be accurately predicted?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5366E-9EE4-E7CF-1952-18C8CB071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075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Data Source:</a:t>
            </a:r>
            <a:r>
              <a:rPr lang="en-US" dirty="0"/>
              <a:t> Florida’s Department of Revenue Assessment Rolls from 2009 to 2020</a:t>
            </a:r>
          </a:p>
          <a:p>
            <a:pPr marL="0" indent="0">
              <a:buNone/>
            </a:pPr>
            <a:r>
              <a:rPr lang="en-US" b="1" dirty="0"/>
              <a:t>Original Data set:</a:t>
            </a:r>
            <a:r>
              <a:rPr lang="en-US" dirty="0"/>
              <a:t> 16 columns and 401,723 rows</a:t>
            </a:r>
          </a:p>
          <a:p>
            <a:pPr marL="0" indent="0">
              <a:buNone/>
            </a:pPr>
            <a:r>
              <a:rPr lang="en-US" b="1" dirty="0"/>
              <a:t>Processed Data set:</a:t>
            </a:r>
            <a:r>
              <a:rPr lang="en-US" dirty="0"/>
              <a:t> 100,785 columns and 401,723 rows </a:t>
            </a:r>
          </a:p>
          <a:p>
            <a:pPr marL="0" indent="0">
              <a:buNone/>
            </a:pPr>
            <a:r>
              <a:rPr lang="en-US" b="1" dirty="0"/>
              <a:t>Target Variable: </a:t>
            </a:r>
            <a:r>
              <a:rPr lang="en-US" dirty="0"/>
              <a:t>Loss -1 or Profit -2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Methodology: </a:t>
            </a:r>
            <a:r>
              <a:rPr lang="en-US" dirty="0"/>
              <a:t>Machine Learning Process</a:t>
            </a:r>
          </a:p>
          <a:p>
            <a:pPr marL="0" indent="0">
              <a:buNone/>
            </a:pPr>
            <a:r>
              <a:rPr lang="en-US" b="1" dirty="0"/>
              <a:t>Goal: </a:t>
            </a:r>
            <a:r>
              <a:rPr lang="en-US" dirty="0"/>
              <a:t>create three “White-Box” explainable models which will outperform baseline accuracy of 78% and help derive insights on what influences Loss or Profit outcome of the same year SFR home re-sales 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2290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4207-CB93-4718-296C-27115E4B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Three Models:</a:t>
            </a:r>
            <a:r>
              <a:rPr lang="en-US" sz="4000" dirty="0"/>
              <a:t> Logistic Regression, Decision Tree and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75F3-3C2A-3FA4-06B2-80DEB1DAC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750"/>
            <a:ext cx="10515600" cy="4351338"/>
          </a:xfrm>
        </p:spPr>
        <p:txBody>
          <a:bodyPr/>
          <a:lstStyle/>
          <a:p>
            <a:r>
              <a:rPr lang="en-US" b="1" dirty="0"/>
              <a:t>Model I:</a:t>
            </a:r>
            <a:r>
              <a:rPr lang="en-US" dirty="0"/>
              <a:t> Logistic Regression – Accuracy 80% on the Test Data set</a:t>
            </a:r>
          </a:p>
          <a:p>
            <a:pPr lvl="1"/>
            <a:r>
              <a:rPr lang="en-US" sz="1600" b="1" dirty="0"/>
              <a:t>Feature Importance: </a:t>
            </a:r>
          </a:p>
          <a:p>
            <a:pPr lvl="2"/>
            <a:r>
              <a:rPr lang="en-US" sz="1200" b="1" dirty="0"/>
              <a:t>Highest coefficient</a:t>
            </a:r>
            <a:r>
              <a:rPr lang="en-US" sz="1200" dirty="0"/>
              <a:t> – for variable Short Legal Description of Subdivision – 2.42 with Proportion of Loss outcomes of 0.92</a:t>
            </a:r>
          </a:p>
          <a:p>
            <a:pPr lvl="2"/>
            <a:r>
              <a:rPr lang="en-US" sz="1200" b="1" dirty="0"/>
              <a:t>Lowest coefficient – </a:t>
            </a:r>
            <a:r>
              <a:rPr lang="en-US" sz="1200" dirty="0"/>
              <a:t>for variable Deletion Value – (-16.75) with Proportion of Loss outcomes of 0</a:t>
            </a:r>
            <a:r>
              <a:rPr lang="en-US" sz="1200" b="1" dirty="0"/>
              <a:t> </a:t>
            </a:r>
            <a:endParaRPr lang="en-US" sz="1600" b="1" dirty="0"/>
          </a:p>
          <a:p>
            <a:r>
              <a:rPr lang="en-US" b="1" dirty="0"/>
              <a:t>Model II:</a:t>
            </a:r>
            <a:r>
              <a:rPr lang="en-US" dirty="0"/>
              <a:t> Decision Tree – Accuracy 83% on the Test Data set</a:t>
            </a:r>
          </a:p>
          <a:p>
            <a:pPr lvl="1"/>
            <a:r>
              <a:rPr lang="en-US" sz="1600" b="1" dirty="0"/>
              <a:t>Feature Importance: </a:t>
            </a:r>
            <a:r>
              <a:rPr lang="en-US" sz="1600" dirty="0"/>
              <a:t>Highest Importance Score for the variable Month Difference – 0.75</a:t>
            </a:r>
          </a:p>
          <a:p>
            <a:r>
              <a:rPr lang="en-US" b="1" dirty="0"/>
              <a:t>Model III:</a:t>
            </a:r>
            <a:r>
              <a:rPr lang="en-US" dirty="0"/>
              <a:t> Random Forest – Accuracy 84% on the Test Data set</a:t>
            </a:r>
          </a:p>
          <a:p>
            <a:pPr lvl="1"/>
            <a:r>
              <a:rPr lang="en-US" sz="1600" b="1" dirty="0"/>
              <a:t>Feature Importance: </a:t>
            </a:r>
            <a:r>
              <a:rPr lang="en-US" sz="1600" dirty="0"/>
              <a:t>Highest Importance Score for the variable Month Difference – 0.13</a:t>
            </a:r>
          </a:p>
          <a:p>
            <a:pPr lvl="1"/>
            <a:endParaRPr lang="en-US" sz="1600" b="1" dirty="0"/>
          </a:p>
          <a:p>
            <a:pPr lvl="1"/>
            <a:r>
              <a:rPr lang="en-US" sz="1600" b="1" dirty="0"/>
              <a:t>NOTE: this PowerPoint intended for the brief summary of the project for detailed descriptions of each model please refer to the MS Word Document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4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4048-C634-F76A-DEB1-21CB0C4E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CDB0C-9D61-8453-68FF-411D6C9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825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For investors with intent to buy SFR home and re-sale it within same year, to minimize chance of Loss outcome, recommendation is to focus on the increasing Deletion Value.</a:t>
            </a:r>
          </a:p>
          <a:p>
            <a:r>
              <a:rPr lang="en-US" dirty="0"/>
              <a:t>Deletion Value, in FDOR records, associated with renovations such as combining bedrooms, enclosing porch/patio/lanai and making it living area, converting garage to the living space (airconditioned area)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2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BAFD-3DEF-7CA6-FADA-4CC499B62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Enhancements &amp; Extensions for the 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F868C-A06D-5B1F-28A3-CAD7C7FEC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500" dirty="0"/>
              <a:t>Study focused on </a:t>
            </a:r>
            <a:r>
              <a:rPr lang="en-US" sz="2500" i="1" dirty="0"/>
              <a:t>same </a:t>
            </a:r>
            <a:r>
              <a:rPr lang="en-US" sz="2500" dirty="0"/>
              <a:t>year SFR home re-sales and further work can be beneficial to look at re-sales which occur within 365-day period</a:t>
            </a:r>
          </a:p>
          <a:p>
            <a:r>
              <a:rPr lang="en-US" sz="2500" dirty="0"/>
              <a:t>Study did not separated accidental and intentional same year re-sales, further work can be done to focus on only intentional same year re-sales</a:t>
            </a:r>
          </a:p>
          <a:p>
            <a:r>
              <a:rPr lang="en-US" sz="2500" dirty="0"/>
              <a:t> New data sources can be combined to enhance explain ability of the models. Ex: Traffic counts, School Ratings, demographics etc.  </a:t>
            </a:r>
          </a:p>
          <a:p>
            <a:r>
              <a:rPr lang="en-US" sz="2500" dirty="0"/>
              <a:t>Compiled data from FDOR contains commercial real estate information and same year re-sales of commercial properties can be analyzed. Ex: Gas stations, Apartments, Fast Foods etc.      </a:t>
            </a:r>
          </a:p>
        </p:txBody>
      </p:sp>
    </p:spTree>
    <p:extLst>
      <p:ext uri="{BB962C8B-B14F-4D97-AF65-F5344CB8AC3E}">
        <p14:creationId xmlns:p14="http://schemas.microsoft.com/office/powerpoint/2010/main" val="1312382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39AE-9923-BFA6-597B-E7A1B8C8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000"/>
            <a:ext cx="10515600" cy="1325563"/>
          </a:xfrm>
        </p:spPr>
        <p:txBody>
          <a:bodyPr/>
          <a:lstStyle/>
          <a:p>
            <a:r>
              <a:rPr lang="en-US" dirty="0"/>
              <a:t>Git Hub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A56D1-20C8-6FAD-B828-A881EC92B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Report in MS Word and PDF formats</a:t>
            </a:r>
          </a:p>
          <a:p>
            <a:r>
              <a:rPr lang="en-US" dirty="0"/>
              <a:t>Data Source Descriptions in MS Excel, MS Word and PDF formats</a:t>
            </a:r>
          </a:p>
          <a:p>
            <a:r>
              <a:rPr lang="en-US" dirty="0"/>
              <a:t>Data Set Inputs: Full and 1000 records in CSV formats</a:t>
            </a:r>
          </a:p>
          <a:p>
            <a:r>
              <a:rPr lang="en-US" dirty="0" err="1"/>
              <a:t>Jupyter</a:t>
            </a:r>
            <a:r>
              <a:rPr lang="en-US" dirty="0"/>
              <a:t> Notebooks with Python code for Data Processing, Model Creation, Model Evaluations, Feature Importance</a:t>
            </a:r>
          </a:p>
          <a:p>
            <a:r>
              <a:rPr lang="en-US" dirty="0"/>
              <a:t>Git hub Repository -  </a:t>
            </a:r>
            <a:r>
              <a:rPr lang="en-US" sz="2000" dirty="0"/>
              <a:t>https://github.com/RusUsf/Integrative_Program_Project_Cohort_2022_MSBAIS</a:t>
            </a:r>
          </a:p>
        </p:txBody>
      </p:sp>
    </p:spTree>
    <p:extLst>
      <p:ext uri="{BB962C8B-B14F-4D97-AF65-F5344CB8AC3E}">
        <p14:creationId xmlns:p14="http://schemas.microsoft.com/office/powerpoint/2010/main" val="3937132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77F60-9E96-D773-3FF9-FC1E037F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E2AC-E2B0-06CB-4F06-EE7CC4B54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effectLst/>
                <a:latin typeface="Carlito"/>
                <a:ea typeface="Arial" panose="020B0604020202020204" pitchFamily="34" charset="0"/>
              </a:rPr>
              <a:t> </a:t>
            </a:r>
            <a:endParaRPr lang="en-US" sz="15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en-US" sz="1500" dirty="0" err="1">
                <a:effectLst/>
                <a:latin typeface="Carlito"/>
                <a:ea typeface="Arial" panose="020B0604020202020204" pitchFamily="34" charset="0"/>
              </a:rPr>
              <a:t>Silberschatz</a:t>
            </a:r>
            <a:r>
              <a:rPr lang="en-US" sz="1500" dirty="0">
                <a:effectLst/>
                <a:latin typeface="Carlito"/>
                <a:ea typeface="Arial" panose="020B0604020202020204" pitchFamily="34" charset="0"/>
              </a:rPr>
              <a:t>, Abraham et al., </a:t>
            </a:r>
            <a:r>
              <a:rPr lang="en-US" sz="1500" i="1" dirty="0">
                <a:effectLst/>
                <a:latin typeface="Carlito"/>
                <a:ea typeface="Arial" panose="020B0604020202020204" pitchFamily="34" charset="0"/>
              </a:rPr>
              <a:t>Database Systems Concepts. </a:t>
            </a:r>
            <a:r>
              <a:rPr lang="en-US" sz="1500" dirty="0">
                <a:effectLst/>
                <a:latin typeface="Carlito"/>
                <a:ea typeface="Arial" panose="020B0604020202020204" pitchFamily="34" charset="0"/>
              </a:rPr>
              <a:t>Seventh Ed., McGraw-Hill Education., 2020</a:t>
            </a:r>
            <a:endParaRPr lang="en-US" sz="15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spcBef>
                <a:spcPts val="40"/>
              </a:spcBef>
              <a:spcAft>
                <a:spcPts val="0"/>
              </a:spcAft>
              <a:buNone/>
            </a:pPr>
            <a:r>
              <a:rPr lang="en-US" sz="1500" dirty="0">
                <a:effectLst/>
                <a:latin typeface="Carlito"/>
                <a:ea typeface="Arial" panose="020B0604020202020204" pitchFamily="34" charset="0"/>
              </a:rPr>
              <a:t> </a:t>
            </a:r>
            <a:endParaRPr lang="en-US" sz="15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3020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effectLst/>
              <a:latin typeface="Carlito"/>
              <a:ea typeface="Arial" panose="020B0604020202020204" pitchFamily="34" charset="0"/>
            </a:endParaRPr>
          </a:p>
          <a:p>
            <a:pPr marL="330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effectLst/>
                <a:latin typeface="Carlito"/>
                <a:ea typeface="Arial" panose="020B0604020202020204" pitchFamily="34" charset="0"/>
              </a:rPr>
              <a:t>Harrison, Matt. </a:t>
            </a:r>
            <a:r>
              <a:rPr lang="en-US" sz="1500" i="1" dirty="0">
                <a:effectLst/>
                <a:latin typeface="Carlito"/>
                <a:ea typeface="Arial" panose="020B0604020202020204" pitchFamily="34" charset="0"/>
              </a:rPr>
              <a:t>Machine Learning Pocket Reference Working With Structured Data in Python</a:t>
            </a:r>
            <a:r>
              <a:rPr lang="en-US" sz="1500" dirty="0">
                <a:effectLst/>
                <a:latin typeface="Carlito"/>
                <a:ea typeface="Arial" panose="020B0604020202020204" pitchFamily="34" charset="0"/>
              </a:rPr>
              <a:t>,</a:t>
            </a:r>
            <a:endParaRPr lang="en-US" sz="15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30200" marR="0" indent="0">
              <a:spcBef>
                <a:spcPts val="110"/>
              </a:spcBef>
              <a:spcAft>
                <a:spcPts val="0"/>
              </a:spcAft>
              <a:buNone/>
            </a:pPr>
            <a:r>
              <a:rPr lang="en-US" sz="1500" dirty="0" err="1">
                <a:effectLst/>
                <a:latin typeface="Carlito"/>
                <a:ea typeface="Carlito"/>
                <a:cs typeface="Carlito"/>
              </a:rPr>
              <a:t>O’Reily</a:t>
            </a:r>
            <a:r>
              <a:rPr lang="en-US" sz="1500" dirty="0">
                <a:effectLst/>
                <a:latin typeface="Carlito"/>
                <a:ea typeface="Carlito"/>
                <a:cs typeface="Carlito"/>
              </a:rPr>
              <a:t> Media, Inc., 2019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effectLst/>
                <a:latin typeface="Carlito"/>
                <a:ea typeface="Arial" panose="020B0604020202020204" pitchFamily="34" charset="0"/>
              </a:rPr>
              <a:t> </a:t>
            </a:r>
            <a:endParaRPr lang="en-US" sz="15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effectLst/>
                <a:latin typeface="Carlito"/>
                <a:ea typeface="Arial" panose="020B0604020202020204" pitchFamily="34" charset="0"/>
              </a:rPr>
              <a:t> </a:t>
            </a:r>
            <a:endParaRPr lang="en-US" sz="15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30200" marR="727075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effectLst/>
                <a:latin typeface="Carlito"/>
                <a:ea typeface="Arial" panose="020B0604020202020204" pitchFamily="34" charset="0"/>
              </a:rPr>
              <a:t>Geron</a:t>
            </a:r>
            <a:r>
              <a:rPr lang="en-US" sz="1500" dirty="0">
                <a:effectLst/>
                <a:latin typeface="Carlito"/>
                <a:ea typeface="Arial" panose="020B0604020202020204" pitchFamily="34" charset="0"/>
              </a:rPr>
              <a:t>, </a:t>
            </a:r>
            <a:r>
              <a:rPr lang="en-US" sz="1500" dirty="0" err="1">
                <a:effectLst/>
                <a:latin typeface="Carlito"/>
                <a:ea typeface="Arial" panose="020B0604020202020204" pitchFamily="34" charset="0"/>
              </a:rPr>
              <a:t>Aurelien</a:t>
            </a:r>
            <a:r>
              <a:rPr lang="en-US" sz="1500" dirty="0">
                <a:effectLst/>
                <a:latin typeface="Carlito"/>
                <a:ea typeface="Arial" panose="020B0604020202020204" pitchFamily="34" charset="0"/>
              </a:rPr>
              <a:t>. </a:t>
            </a:r>
            <a:r>
              <a:rPr lang="en-US" sz="1500" i="1" dirty="0">
                <a:effectLst/>
                <a:latin typeface="Carlito"/>
                <a:ea typeface="Arial" panose="020B0604020202020204" pitchFamily="34" charset="0"/>
              </a:rPr>
              <a:t>Hands-on Machine Learning with Scikit-Learn, </a:t>
            </a:r>
            <a:r>
              <a:rPr lang="en-US" sz="1500" i="1" dirty="0" err="1">
                <a:effectLst/>
                <a:latin typeface="Carlito"/>
                <a:ea typeface="Arial" panose="020B0604020202020204" pitchFamily="34" charset="0"/>
              </a:rPr>
              <a:t>Keras</a:t>
            </a:r>
            <a:r>
              <a:rPr lang="en-US" sz="1500" i="1" dirty="0">
                <a:effectLst/>
                <a:latin typeface="Carlito"/>
                <a:ea typeface="Arial" panose="020B0604020202020204" pitchFamily="34" charset="0"/>
              </a:rPr>
              <a:t> &amp; TensorFlow Concepts, Tools, and Techniques to Build Intelligent Systems. </a:t>
            </a:r>
            <a:r>
              <a:rPr lang="en-US" sz="1500" dirty="0">
                <a:effectLst/>
                <a:latin typeface="Carlito"/>
                <a:ea typeface="Arial" panose="020B0604020202020204" pitchFamily="34" charset="0"/>
              </a:rPr>
              <a:t>Third ed., </a:t>
            </a:r>
            <a:r>
              <a:rPr lang="en-US" sz="1500" dirty="0" err="1">
                <a:effectLst/>
                <a:latin typeface="Carlito"/>
                <a:ea typeface="Arial" panose="020B0604020202020204" pitchFamily="34" charset="0"/>
              </a:rPr>
              <a:t>O’Reily</a:t>
            </a:r>
            <a:r>
              <a:rPr lang="en-US" sz="1500" dirty="0">
                <a:effectLst/>
                <a:latin typeface="Carlito"/>
                <a:ea typeface="Arial" panose="020B0604020202020204" pitchFamily="34" charset="0"/>
              </a:rPr>
              <a:t> Media, Inc., 2022</a:t>
            </a:r>
            <a:endParaRPr lang="en-US" sz="15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effectLst/>
                <a:latin typeface="Carlito"/>
                <a:ea typeface="Arial" panose="020B0604020202020204" pitchFamily="34" charset="0"/>
              </a:rPr>
              <a:t> </a:t>
            </a:r>
            <a:endParaRPr lang="en-US" sz="15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1500" dirty="0">
                <a:effectLst/>
                <a:latin typeface="Carlito"/>
                <a:ea typeface="Arial" panose="020B0604020202020204" pitchFamily="34" charset="0"/>
              </a:rPr>
              <a:t> </a:t>
            </a:r>
            <a:endParaRPr lang="en-US" sz="15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30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effectLst/>
                <a:latin typeface="Carlito"/>
                <a:ea typeface="Arial" panose="020B0604020202020204" pitchFamily="34" charset="0"/>
              </a:rPr>
              <a:t>Bhattacherjee</a:t>
            </a:r>
            <a:r>
              <a:rPr lang="en-US" sz="1500" dirty="0">
                <a:effectLst/>
                <a:latin typeface="Carlito"/>
                <a:ea typeface="Arial" panose="020B0604020202020204" pitchFamily="34" charset="0"/>
              </a:rPr>
              <a:t>, </a:t>
            </a:r>
            <a:r>
              <a:rPr lang="en-US" sz="1500" dirty="0" err="1">
                <a:effectLst/>
                <a:latin typeface="Carlito"/>
                <a:ea typeface="Arial" panose="020B0604020202020204" pitchFamily="34" charset="0"/>
              </a:rPr>
              <a:t>Anol</a:t>
            </a:r>
            <a:r>
              <a:rPr lang="en-US" sz="1500" dirty="0">
                <a:effectLst/>
                <a:latin typeface="Carlito"/>
                <a:ea typeface="Arial" panose="020B0604020202020204" pitchFamily="34" charset="0"/>
              </a:rPr>
              <a:t>. </a:t>
            </a:r>
            <a:r>
              <a:rPr lang="en-US" sz="1500" i="1" dirty="0">
                <a:effectLst/>
                <a:latin typeface="Carlito"/>
                <a:ea typeface="Arial" panose="020B0604020202020204" pitchFamily="34" charset="0"/>
              </a:rPr>
              <a:t>Social Science Research: Principles. </a:t>
            </a:r>
            <a:r>
              <a:rPr lang="en-US" sz="1500" dirty="0">
                <a:effectLst/>
                <a:latin typeface="Carlito"/>
                <a:ea typeface="Arial" panose="020B0604020202020204" pitchFamily="34" charset="0"/>
              </a:rPr>
              <a:t>Second ed.</a:t>
            </a:r>
            <a:r>
              <a:rPr lang="en-US" sz="1500" i="1" dirty="0">
                <a:effectLst/>
                <a:latin typeface="Carlito"/>
                <a:ea typeface="Arial" panose="020B0604020202020204" pitchFamily="34" charset="0"/>
              </a:rPr>
              <a:t>, Methods, and Practices.,</a:t>
            </a:r>
            <a:endParaRPr lang="en-US" sz="15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30200" marR="0" indent="0">
              <a:spcBef>
                <a:spcPts val="120"/>
              </a:spcBef>
              <a:spcAft>
                <a:spcPts val="0"/>
              </a:spcAft>
              <a:buNone/>
            </a:pPr>
            <a:r>
              <a:rPr lang="en-US" sz="1500" dirty="0">
                <a:effectLst/>
                <a:latin typeface="Carlito"/>
                <a:ea typeface="Carlito"/>
                <a:cs typeface="Carlito"/>
              </a:rPr>
              <a:t>University of South Florida</a:t>
            </a:r>
            <a:r>
              <a:rPr lang="en-US" sz="1500" i="1" dirty="0">
                <a:effectLst/>
                <a:latin typeface="Carlito"/>
                <a:ea typeface="Carlito"/>
                <a:cs typeface="Carlito"/>
              </a:rPr>
              <a:t>, </a:t>
            </a:r>
            <a:r>
              <a:rPr lang="en-US" sz="1500" dirty="0">
                <a:effectLst/>
                <a:latin typeface="Carlito"/>
                <a:ea typeface="Carlito"/>
                <a:cs typeface="Carlito"/>
              </a:rPr>
              <a:t>2012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9527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631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Carlito</vt:lpstr>
      <vt:lpstr>Trebuchet MS</vt:lpstr>
      <vt:lpstr>Office Theme</vt:lpstr>
      <vt:lpstr>Integrative Program Project Summary </vt:lpstr>
      <vt:lpstr>Question: Can Loss or Profit outcome of same year Single Family Residential home re-sale be accurately predicted? </vt:lpstr>
      <vt:lpstr>Three Models: Logistic Regression, Decision Tree and Random Forest</vt:lpstr>
      <vt:lpstr>Conclusions &amp; Recommendations </vt:lpstr>
      <vt:lpstr>Enhancements &amp; Extensions for the future research</vt:lpstr>
      <vt:lpstr>Git Hub Repository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Integrative Program Project </dc:title>
  <dc:creator>Ruslan Dubas</dc:creator>
  <cp:lastModifiedBy>Ruslan Dubas</cp:lastModifiedBy>
  <cp:revision>53</cp:revision>
  <dcterms:created xsi:type="dcterms:W3CDTF">2022-11-03T23:52:28Z</dcterms:created>
  <dcterms:modified xsi:type="dcterms:W3CDTF">2022-11-06T01:03:12Z</dcterms:modified>
</cp:coreProperties>
</file>