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8" r:id="rId2"/>
    <p:sldId id="257" r:id="rId3"/>
    <p:sldId id="265" r:id="rId4"/>
    <p:sldId id="271" r:id="rId5"/>
    <p:sldId id="268" r:id="rId6"/>
    <p:sldId id="269" r:id="rId7"/>
    <p:sldId id="264" r:id="rId8"/>
    <p:sldId id="273" r:id="rId9"/>
    <p:sldId id="266" r:id="rId10"/>
    <p:sldId id="267" r:id="rId11"/>
    <p:sldId id="291" r:id="rId12"/>
    <p:sldId id="272" r:id="rId13"/>
    <p:sldId id="274" r:id="rId14"/>
    <p:sldId id="276" r:id="rId15"/>
    <p:sldId id="277" r:id="rId16"/>
    <p:sldId id="295" r:id="rId17"/>
    <p:sldId id="278" r:id="rId18"/>
    <p:sldId id="294" r:id="rId19"/>
    <p:sldId id="279" r:id="rId20"/>
    <p:sldId id="292" r:id="rId21"/>
    <p:sldId id="284" r:id="rId22"/>
    <p:sldId id="286" r:id="rId23"/>
    <p:sldId id="285" r:id="rId24"/>
    <p:sldId id="287" r:id="rId25"/>
    <p:sldId id="288" r:id="rId26"/>
    <p:sldId id="289" r:id="rId27"/>
    <p:sldId id="290" r:id="rId28"/>
    <p:sldId id="275" r:id="rId29"/>
    <p:sldId id="29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2DA3"/>
    <a:srgbClr val="632B8D"/>
    <a:srgbClr val="8439BD"/>
    <a:srgbClr val="C0504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75" d="100"/>
          <a:sy n="75" d="100"/>
        </p:scale>
        <p:origin x="-1134" y="-3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6A21A-8FE8-4478-A732-0CCEEC5090C0}" type="datetimeFigureOut">
              <a:rPr lang="en-US" smtClean="0"/>
              <a:pPr/>
              <a:t>11/11/2022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B5D7A-2A3E-4613-B88B-2157AE8808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JUDUL</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TAHUN</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PENULIS</a:t>
            </a:r>
          </a:p>
          <a:p>
            <a:pPr marL="0" algn="ctr" rtl="0" eaLnBrk="1" fontAlgn="t" latinLnBrk="0" hangingPunct="1">
              <a:spcBef>
                <a:spcPts val="0"/>
              </a:spcBef>
              <a:spcAft>
                <a:spcPts val="0"/>
              </a:spcAft>
            </a:pPr>
            <a:r>
              <a:rPr lang="en-US" sz="1200" b="1" i="0" u="none" strike="noStrike" kern="1200" dirty="0" smtClean="0">
                <a:solidFill>
                  <a:schemeClr val="lt1"/>
                </a:solidFill>
                <a:latin typeface="+mn-lt"/>
              </a:rPr>
              <a:t>PERBEDAAN</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Manajemen Pengarsipan Surat Masuk Dan Surat Keluar (Studi Kasus : Ma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2019</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Sintia Mahmudah, Lisda Widiastuti dan Siti Ernawati</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M</a:t>
            </a:r>
            <a:r>
              <a:rPr lang="en-US" sz="1200" b="0" i="0" u="none" strike="noStrike" kern="1200" dirty="0" smtClean="0">
                <a:solidFill>
                  <a:schemeClr val="dk1"/>
                </a:solidFill>
                <a:latin typeface="+mn-lt"/>
              </a:rPr>
              <a:t>A</a:t>
            </a:r>
            <a:r>
              <a:rPr lang="id-ID" sz="1200" b="0" i="0" u="none" strike="noStrike" kern="1200" dirty="0" smtClean="0">
                <a:solidFill>
                  <a:schemeClr val="dk1"/>
                </a:solidFill>
                <a:latin typeface="+mn-lt"/>
              </a:rPr>
              <a:t> Darul Ihya Bogor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Sistem Informasi Arsip Surat Pada SMA Negeri 2 Sukoharjo Menggunakan Framework Codeigniter</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2021</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Astrin Indah Melliana dan Nurgiyatna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baseline="0" dirty="0" smtClean="0">
                <a:solidFill>
                  <a:schemeClr val="dk1"/>
                </a:solidFill>
                <a:latin typeface="+mn-lt"/>
              </a:rPr>
              <a:t> </a:t>
            </a:r>
            <a:r>
              <a:rPr lang="en-US" sz="1200" b="0" i="0" u="none" strike="noStrike" kern="1200" baseline="0" dirty="0" err="1" smtClean="0">
                <a:solidFill>
                  <a:schemeClr val="dk1"/>
                </a:solidFill>
                <a:latin typeface="+mn-lt"/>
              </a:rPr>
              <a:t>di</a:t>
            </a:r>
            <a:r>
              <a:rPr lang="en-US" sz="1200" b="0" i="0" u="none" strike="noStrike" kern="1200" baseline="0" dirty="0" smtClean="0">
                <a:solidFill>
                  <a:schemeClr val="dk1"/>
                </a:solidFill>
                <a:latin typeface="+mn-lt"/>
              </a:rPr>
              <a:t> </a:t>
            </a:r>
            <a:r>
              <a:rPr lang="id-ID" sz="1200" b="0" i="0" u="none" strike="noStrike" kern="1200" dirty="0" smtClean="0">
                <a:solidFill>
                  <a:schemeClr val="dk1"/>
                </a:solidFill>
                <a:latin typeface="+mn-lt"/>
              </a:rPr>
              <a:t>SMA Negeri 2 Sukoharjo</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Rancang Bangun Sistem Administrasi Persuratan (Studi Kasus: ITB AAS Indonesia)</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en-US" sz="1200" b="0" i="0" u="none" strike="noStrike" kern="1200" dirty="0" smtClean="0">
                <a:solidFill>
                  <a:schemeClr val="dk1"/>
                </a:solidFill>
                <a:latin typeface="+mn-lt"/>
              </a:rPr>
              <a:t>2021</a:t>
            </a:r>
            <a:endParaRPr lang="en-US" sz="1200" b="0" i="0" u="none" strike="noStrike" dirty="0" smtClean="0">
              <a:latin typeface="Arial"/>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Isnawati Muslihah, dan Wibisana Budi Iswara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di</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ITB AAS Indonesia</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dan</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bahasa</a:t>
            </a:r>
            <a:r>
              <a:rPr lang="en-US" sz="1200" b="0" i="0" u="none" strike="noStrike" kern="1200" baseline="0" dirty="0" smtClean="0">
                <a:solidFill>
                  <a:schemeClr val="dk1"/>
                </a:solidFill>
                <a:latin typeface="+mn-lt"/>
              </a:rPr>
              <a:t> program visual basic</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Perangkat Lunak Pengelolaan Surat Masuk Dan Keluar Berbasis Web Pada Fakultas Teknik Universitas Swadaya Gunung Jati Cirebon</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Anton Andalla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Universitas Swadaya Gunung Jati Cirebon</a:t>
            </a:r>
            <a:endParaRPr lang="en-US" sz="1200" b="0" i="0" u="none" strike="noStrike" kern="1200" dirty="0" smtClean="0">
              <a:solidFill>
                <a:schemeClr val="dk1"/>
              </a:solidFill>
              <a:latin typeface="+mn-lt"/>
            </a:endParaRPr>
          </a:p>
          <a:p>
            <a:pPr marL="0" marR="0" indent="0" algn="l" rtl="0" eaLnBrk="1" fontAlgn="auto" latinLnBrk="0" hangingPunct="1">
              <a:spcBef>
                <a:spcPts val="0"/>
              </a:spcBef>
              <a:spcAft>
                <a:spcPts val="0"/>
              </a:spcAft>
            </a:pPr>
            <a:r>
              <a:rPr lang="id-ID" sz="1200" b="0" i="0" u="none" strike="noStrike" kern="1200" dirty="0" smtClean="0">
                <a:solidFill>
                  <a:schemeClr val="dk1"/>
                </a:solidFill>
                <a:latin typeface="+mn-lt"/>
              </a:rPr>
              <a:t>Sistem Informasi Persuratan Berbasis Web dan SMS Gateway</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smtClean="0">
                <a:solidFill>
                  <a:schemeClr val="dk1"/>
                </a:solidFill>
                <a:latin typeface="+mn-lt"/>
              </a:rPr>
              <a:t>2022</a:t>
            </a:r>
          </a:p>
          <a:p>
            <a:pPr marL="0" algn="l" rtl="0" eaLnBrk="1" fontAlgn="t" latinLnBrk="0" hangingPunct="1">
              <a:spcBef>
                <a:spcPts val="0"/>
              </a:spcBef>
              <a:spcAft>
                <a:spcPts val="0"/>
              </a:spcAft>
            </a:pPr>
            <a:r>
              <a:rPr lang="id-ID" sz="1200" b="0" i="0" u="none" strike="noStrike" kern="1200" dirty="0" smtClean="0">
                <a:solidFill>
                  <a:schemeClr val="dk1"/>
                </a:solidFill>
                <a:latin typeface="+mn-lt"/>
              </a:rPr>
              <a:t>I Gusti Made Ngurah Desnanjaya, A A Gede Bagus Ariana, I Made Aditya Nugraha dan I Gede Adnyana </a:t>
            </a:r>
            <a:endParaRPr lang="en-US" sz="1200" b="0" i="0" u="none" strike="noStrike" kern="1200" dirty="0" smtClean="0">
              <a:solidFill>
                <a:schemeClr val="dk1"/>
              </a:solidFill>
              <a:latin typeface="+mn-lt"/>
            </a:endParaRPr>
          </a:p>
          <a:p>
            <a:pPr marL="0" algn="l" rtl="0" eaLnBrk="1" fontAlgn="t" latinLnBrk="0" hangingPunct="1">
              <a:spcBef>
                <a:spcPts val="0"/>
              </a:spcBef>
              <a:spcAft>
                <a:spcPts val="0"/>
              </a:spcAft>
            </a:pPr>
            <a:r>
              <a:rPr lang="en-US" sz="1200" b="0" i="0" u="none" strike="noStrike" kern="1200" dirty="0" err="1" smtClean="0">
                <a:solidFill>
                  <a:schemeClr val="dk1"/>
                </a:solidFill>
                <a:latin typeface="+mn-lt"/>
              </a:rPr>
              <a:t>Tempat</a:t>
            </a:r>
            <a:r>
              <a:rPr lang="en-US" sz="1200" b="0" i="0" u="none" strike="noStrike" kern="1200" dirty="0" smtClean="0">
                <a:solidFill>
                  <a:schemeClr val="dk1"/>
                </a:solidFill>
                <a:latin typeface="+mn-lt"/>
              </a:rPr>
              <a:t> </a:t>
            </a:r>
            <a:r>
              <a:rPr lang="en-US" sz="1200" b="0" i="0" u="none" strike="noStrike" kern="1200" dirty="0" err="1" smtClean="0">
                <a:solidFill>
                  <a:schemeClr val="dk1"/>
                </a:solidFill>
                <a:latin typeface="+mn-lt"/>
              </a:rPr>
              <a:t>penelitian</a:t>
            </a:r>
            <a:r>
              <a:rPr lang="en-US" sz="1200" b="0" i="0" u="none" strike="noStrike" kern="1200" dirty="0" smtClean="0">
                <a:solidFill>
                  <a:schemeClr val="dk1"/>
                </a:solidFill>
                <a:latin typeface="+mn-lt"/>
              </a:rPr>
              <a:t> </a:t>
            </a:r>
            <a:r>
              <a:rPr lang="id-ID" sz="1200" b="0" i="0" u="none" strike="noStrike" kern="1200" dirty="0" smtClean="0">
                <a:solidFill>
                  <a:schemeClr val="dk1"/>
                </a:solidFill>
                <a:latin typeface="+mn-lt"/>
              </a:rPr>
              <a:t>Sekretariat Daerah Kabupat</a:t>
            </a:r>
            <a:r>
              <a:rPr lang="en-US" sz="1200" b="0" i="0" u="none" strike="noStrike" kern="1200" dirty="0" smtClean="0">
                <a:solidFill>
                  <a:schemeClr val="dk1"/>
                </a:solidFill>
                <a:latin typeface="+mn-lt"/>
              </a:rPr>
              <a:t>e</a:t>
            </a:r>
            <a:r>
              <a:rPr lang="id-ID" sz="1200" b="0" i="0" u="none" strike="noStrike" kern="1200" dirty="0" smtClean="0">
                <a:solidFill>
                  <a:schemeClr val="dk1"/>
                </a:solidFill>
                <a:latin typeface="+mn-lt"/>
              </a:rPr>
              <a:t>n Gianyar</a:t>
            </a:r>
            <a:endParaRPr lang="en-US" sz="1200" b="0" i="0" u="none" strike="noStrike" kern="1200" dirty="0" smtClean="0">
              <a:solidFill>
                <a:schemeClr val="dk1"/>
              </a:solidFill>
              <a:latin typeface="+mn-lt"/>
            </a:endParaRPr>
          </a:p>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825F5ED-D95D-4146-9DA8-B10B6CDA91C0}" type="datetimeFigureOut">
              <a:rPr lang="en-US" smtClean="0"/>
              <a:pPr/>
              <a:t>11/11/2022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DFF2989-68BF-4369-BB64-4B5F789162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hadi-rusadi.000webhostapp.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42858"/>
            <a:ext cx="6286544" cy="1214428"/>
          </a:xfrm>
          <a:prstGeom prst="roundRect">
            <a:avLst/>
          </a:prstGeom>
          <a:solidFill>
            <a:srgbClr val="462DA3">
              <a:alpha val="52157"/>
            </a:srgbClr>
          </a:solidFill>
          <a:ln w="12700">
            <a:solidFill>
              <a:srgbClr val="FFFF00"/>
            </a:solidFill>
          </a:ln>
        </p:spPr>
        <p:style>
          <a:lnRef idx="2">
            <a:schemeClr val="accent2"/>
          </a:lnRef>
          <a:fillRef idx="1">
            <a:schemeClr val="lt1"/>
          </a:fillRef>
          <a:effectRef idx="0">
            <a:schemeClr val="accent2"/>
          </a:effectRef>
          <a:fontRef idx="minor">
            <a:schemeClr val="dk1"/>
          </a:fontRef>
        </p:style>
        <p:txBody>
          <a:bodyPr>
            <a:noAutofit/>
          </a:bodyPr>
          <a:lstStyle/>
          <a:p>
            <a:pPr>
              <a:spcBef>
                <a:spcPts val="0"/>
              </a:spcBef>
            </a:pPr>
            <a:r>
              <a:rPr lang="id-ID" sz="2000" b="1" dirty="0">
                <a:solidFill>
                  <a:schemeClr val="tx1">
                    <a:lumMod val="95000"/>
                    <a:lumOff val="5000"/>
                  </a:schemeClr>
                </a:solidFill>
                <a:effectLst>
                  <a:glow rad="101600">
                    <a:schemeClr val="bg1">
                      <a:alpha val="60000"/>
                    </a:schemeClr>
                  </a:glow>
                </a:effectLst>
              </a:rPr>
              <a:t>SISTEM INFORMASI MANAJEMEN</a:t>
            </a:r>
            <a:r>
              <a:rPr lang="en-US" sz="2000" b="1" dirty="0">
                <a:solidFill>
                  <a:schemeClr val="tx1">
                    <a:lumMod val="95000"/>
                    <a:lumOff val="5000"/>
                  </a:schemeClr>
                </a:solidFill>
                <a:effectLst>
                  <a:glow rad="101600">
                    <a:schemeClr val="bg1">
                      <a:alpha val="60000"/>
                    </a:schemeClr>
                  </a:glow>
                </a:effectLst>
              </a:rPr>
              <a:t> ARSIP </a:t>
            </a:r>
            <a:r>
              <a:rPr lang="id-ID" sz="2000" b="1" dirty="0">
                <a:solidFill>
                  <a:schemeClr val="tx1">
                    <a:lumMod val="95000"/>
                    <a:lumOff val="5000"/>
                  </a:schemeClr>
                </a:solidFill>
                <a:effectLst>
                  <a:glow rad="101600">
                    <a:schemeClr val="bg1">
                      <a:alpha val="60000"/>
                    </a:schemeClr>
                  </a:glow>
                </a:effectLst>
              </a:rPr>
              <a:t>SURAT</a:t>
            </a:r>
            <a:r>
              <a:rPr lang="en-US" sz="2000" b="1" dirty="0">
                <a:solidFill>
                  <a:schemeClr val="tx1">
                    <a:lumMod val="95000"/>
                    <a:lumOff val="5000"/>
                  </a:schemeClr>
                </a:solidFill>
                <a:effectLst>
                  <a:glow rad="101600">
                    <a:schemeClr val="bg1">
                      <a:alpha val="60000"/>
                    </a:schemeClr>
                  </a:glow>
                </a:effectLst>
              </a:rPr>
              <a:t> (SIMAS)</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MENGGUNAKAN FRAMEWORK CODEIGNITER PADA</a:t>
            </a:r>
            <a:r>
              <a:rPr lang="en-US" sz="2000" b="1" dirty="0">
                <a:solidFill>
                  <a:schemeClr val="tx1">
                    <a:lumMod val="95000"/>
                    <a:lumOff val="5000"/>
                  </a:schemeClr>
                </a:solidFill>
                <a:effectLst>
                  <a:glow rad="101600">
                    <a:schemeClr val="bg1">
                      <a:alpha val="60000"/>
                    </a:schemeClr>
                  </a:glow>
                </a:effectLst>
              </a:rPr>
              <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BADAN</a:t>
            </a:r>
            <a:r>
              <a:rPr lang="en-US" sz="2000" b="1" dirty="0">
                <a:solidFill>
                  <a:schemeClr val="tx1">
                    <a:lumMod val="95000"/>
                    <a:lumOff val="5000"/>
                  </a:schemeClr>
                </a:solidFill>
                <a:effectLst>
                  <a:glow rad="101600">
                    <a:schemeClr val="bg1">
                      <a:alpha val="60000"/>
                    </a:schemeClr>
                  </a:glow>
                </a:effectLst>
              </a:rPr>
              <a:t> </a:t>
            </a:r>
            <a:r>
              <a:rPr lang="id-ID" sz="2000" b="1" dirty="0">
                <a:solidFill>
                  <a:schemeClr val="tx1">
                    <a:lumMod val="95000"/>
                    <a:lumOff val="5000"/>
                  </a:schemeClr>
                </a:solidFill>
                <a:effectLst>
                  <a:glow rad="101600">
                    <a:schemeClr val="bg1">
                      <a:alpha val="60000"/>
                    </a:schemeClr>
                  </a:glow>
                </a:effectLst>
              </a:rPr>
              <a:t>PENDAPATAN DAERAH KABUPATEN TABALONG</a:t>
            </a:r>
            <a:endParaRPr lang="en-US" sz="2000" b="1" dirty="0">
              <a:solidFill>
                <a:schemeClr val="tx1">
                  <a:lumMod val="95000"/>
                  <a:lumOff val="5000"/>
                </a:schemeClr>
              </a:solidFill>
              <a:effectLst>
                <a:glow rad="101600">
                  <a:schemeClr val="bg1">
                    <a:alpha val="60000"/>
                  </a:schemeClr>
                </a:glow>
              </a:effectLst>
            </a:endParaRPr>
          </a:p>
        </p:txBody>
      </p:sp>
      <p:pic>
        <p:nvPicPr>
          <p:cNvPr id="4" name="Picture 3" descr="unism.png"/>
          <p:cNvPicPr/>
          <p:nvPr/>
        </p:nvPicPr>
        <p:blipFill>
          <a:blip r:embed="rId3" cstate="print"/>
          <a:stretch>
            <a:fillRect/>
          </a:stretch>
        </p:blipFill>
        <p:spPr>
          <a:xfrm>
            <a:off x="4386195" y="1600312"/>
            <a:ext cx="1328813" cy="1328628"/>
          </a:xfrm>
          <a:prstGeom prst="rect">
            <a:avLst/>
          </a:prstGeom>
        </p:spPr>
      </p:pic>
      <p:sp>
        <p:nvSpPr>
          <p:cNvPr id="7" name="Title 1"/>
          <p:cNvSpPr txBox="1">
            <a:spLocks/>
          </p:cNvSpPr>
          <p:nvPr/>
        </p:nvSpPr>
        <p:spPr>
          <a:xfrm>
            <a:off x="928662" y="3214692"/>
            <a:ext cx="8215338" cy="185737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Oleh</a:t>
            </a:r>
            <a:r>
              <a:rPr lang="en-US" sz="14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Hadi</a:t>
            </a:r>
            <a:r>
              <a:rPr lang="en-US" sz="1400" dirty="0"/>
              <a:t> </a:t>
            </a:r>
            <a:r>
              <a:rPr lang="en-US" sz="1400" dirty="0" err="1"/>
              <a:t>Rusadi</a:t>
            </a:r>
            <a:endParaRPr lang="en-US" sz="1400" dirty="0"/>
          </a:p>
          <a:p>
            <a:pPr lvl="0" algn="ctr"/>
            <a:r>
              <a:rPr lang="en-US" sz="1400" dirty="0"/>
              <a:t>NIM : </a:t>
            </a:r>
            <a:r>
              <a:rPr lang="en-US" sz="1400" dirty="0">
                <a:solidFill>
                  <a:srgbClr val="FF0000"/>
                </a:solidFill>
              </a:rPr>
              <a:t>1811102106062</a:t>
            </a:r>
          </a:p>
          <a:p>
            <a:pPr lvl="0" algn="ctr"/>
            <a:endParaRPr lang="en-US" sz="1400" dirty="0"/>
          </a:p>
          <a:p>
            <a:pPr algn="ctr"/>
            <a:r>
              <a:rPr lang="id-ID" sz="1400" dirty="0"/>
              <a:t>PROGRAM STUDI </a:t>
            </a:r>
            <a:r>
              <a:rPr lang="en-US" sz="1400" dirty="0"/>
              <a:t>TEKNOLOGI INFORMASI</a:t>
            </a:r>
          </a:p>
          <a:p>
            <a:pPr algn="ctr"/>
            <a:r>
              <a:rPr lang="en-US" sz="1400" dirty="0"/>
              <a:t>UNIVERSITAS SARI </a:t>
            </a:r>
            <a:r>
              <a:rPr lang="en-US" sz="1400" dirty="0" smtClean="0"/>
              <a:t>MULIA</a:t>
            </a:r>
          </a:p>
          <a:p>
            <a:pPr algn="ctr"/>
            <a:r>
              <a:rPr lang="en-US" sz="1400" dirty="0" smtClean="0"/>
              <a:t>BANJARMASIN</a:t>
            </a:r>
            <a:endParaRPr lang="en-US" sz="1400" dirty="0"/>
          </a:p>
          <a:p>
            <a:pPr algn="ctr"/>
            <a:r>
              <a:rPr lang="id-ID" sz="1400" dirty="0"/>
              <a:t>202</a:t>
            </a:r>
            <a:r>
              <a:rPr lang="en-US" sz="1400" dirty="0"/>
              <a:t>2</a:t>
            </a:r>
          </a:p>
          <a:p>
            <a:pPr lvl="0" algn="ct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Penelitian</a:t>
            </a:r>
            <a:r>
              <a:rPr lang="en-US" dirty="0" smtClean="0"/>
              <a:t> </a:t>
            </a:r>
            <a:r>
              <a:rPr lang="en-US" dirty="0" err="1" smtClean="0"/>
              <a:t>Terdahulu</a:t>
            </a:r>
            <a:endParaRPr lang="en-US" dirty="0"/>
          </a:p>
        </p:txBody>
      </p:sp>
      <p:graphicFrame>
        <p:nvGraphicFramePr>
          <p:cNvPr id="6" name="Content Placeholder 5"/>
          <p:cNvGraphicFramePr>
            <a:graphicFrameLocks noGrp="1"/>
          </p:cNvGraphicFramePr>
          <p:nvPr>
            <p:ph idx="1"/>
          </p:nvPr>
        </p:nvGraphicFramePr>
        <p:xfrm>
          <a:off x="785786" y="1142990"/>
          <a:ext cx="7572428" cy="3521903"/>
        </p:xfrm>
        <a:graphic>
          <a:graphicData uri="http://schemas.openxmlformats.org/drawingml/2006/table">
            <a:tbl>
              <a:tblPr firstRow="1" bandRow="1">
                <a:tableStyleId>{5C22544A-7EE6-4342-B048-85BDC9FD1C3A}</a:tableStyleId>
              </a:tblPr>
              <a:tblGrid>
                <a:gridCol w="2928958"/>
                <a:gridCol w="642942"/>
                <a:gridCol w="1714512"/>
                <a:gridCol w="2286016"/>
              </a:tblGrid>
              <a:tr h="504383">
                <a:tc>
                  <a:txBody>
                    <a:bodyPr/>
                    <a:lstStyle/>
                    <a:p>
                      <a:pPr algn="ctr"/>
                      <a:r>
                        <a:rPr lang="en-US" sz="1050" dirty="0" smtClean="0"/>
                        <a:t>JUDUL</a:t>
                      </a:r>
                      <a:endParaRPr lang="en-US" sz="1050" dirty="0"/>
                    </a:p>
                  </a:txBody>
                  <a:tcPr/>
                </a:tc>
                <a:tc>
                  <a:txBody>
                    <a:bodyPr/>
                    <a:lstStyle/>
                    <a:p>
                      <a:pPr algn="ctr"/>
                      <a:r>
                        <a:rPr lang="en-US" sz="1050" dirty="0" smtClean="0"/>
                        <a:t>TAHUN</a:t>
                      </a:r>
                      <a:endParaRPr lang="en-US" sz="1050" dirty="0"/>
                    </a:p>
                  </a:txBody>
                  <a:tcPr/>
                </a:tc>
                <a:tc>
                  <a:txBody>
                    <a:bodyPr/>
                    <a:lstStyle/>
                    <a:p>
                      <a:pPr algn="ctr"/>
                      <a:r>
                        <a:rPr lang="en-US" sz="1050" dirty="0" smtClean="0"/>
                        <a:t>PENULIS</a:t>
                      </a:r>
                      <a:endParaRPr lang="en-US" sz="1050" dirty="0"/>
                    </a:p>
                  </a:txBody>
                  <a:tcPr/>
                </a:tc>
                <a:tc>
                  <a:txBody>
                    <a:bodyPr/>
                    <a:lstStyle/>
                    <a:p>
                      <a:pPr algn="ctr"/>
                      <a:r>
                        <a:rPr lang="en-US" sz="1050" dirty="0" smtClean="0"/>
                        <a:t>PERBEDAAN</a:t>
                      </a:r>
                      <a:endParaRPr lang="en-US" sz="1050" dirty="0"/>
                    </a:p>
                  </a:txBody>
                  <a:tcPr/>
                </a:tc>
              </a:tr>
              <a:tr h="292223">
                <a:tc>
                  <a:txBody>
                    <a:bodyPr/>
                    <a:lstStyle/>
                    <a:p>
                      <a:r>
                        <a:rPr lang="id-ID" sz="1050" kern="1200" dirty="0" smtClean="0">
                          <a:solidFill>
                            <a:schemeClr val="dk1"/>
                          </a:solidFill>
                          <a:latin typeface="+mn-lt"/>
                          <a:ea typeface="+mn-ea"/>
                          <a:cs typeface="+mn-cs"/>
                        </a:rPr>
                        <a:t>Sistem Informasi Manajemen Pengarsipan Surat Masuk Dan Surat Keluar (Studi Kasus : Ma Darul Ihya Bogor)</a:t>
                      </a:r>
                      <a:endParaRPr lang="en-US" sz="1050" dirty="0"/>
                    </a:p>
                  </a:txBody>
                  <a:tcPr/>
                </a:tc>
                <a:tc>
                  <a:txBody>
                    <a:bodyPr/>
                    <a:lstStyle/>
                    <a:p>
                      <a:r>
                        <a:rPr lang="en-US" sz="1050" dirty="0" smtClean="0"/>
                        <a:t>2019</a:t>
                      </a:r>
                      <a:endParaRPr lang="en-US" sz="1050" dirty="0"/>
                    </a:p>
                  </a:txBody>
                  <a:tcPr/>
                </a:tc>
                <a:tc>
                  <a:txBody>
                    <a:bodyPr/>
                    <a:lstStyle/>
                    <a:p>
                      <a:r>
                        <a:rPr lang="id-ID" sz="1050" kern="1200" dirty="0" smtClean="0">
                          <a:solidFill>
                            <a:schemeClr val="dk1"/>
                          </a:solidFill>
                          <a:latin typeface="+mn-lt"/>
                          <a:ea typeface="+mn-ea"/>
                          <a:cs typeface="+mn-cs"/>
                        </a:rPr>
                        <a:t>Sintia Mahmudah, Lisda Widiastuti dan Siti Ernawati</a:t>
                      </a:r>
                      <a:endParaRPr lang="en-US" sz="1050" dirty="0"/>
                    </a:p>
                  </a:txBody>
                  <a:tcPr/>
                </a:tc>
                <a:tc>
                  <a:txBody>
                    <a:bodyPr/>
                    <a:lstStyle/>
                    <a:p>
                      <a:r>
                        <a:rPr lang="en-US" sz="1050" dirty="0" err="1" smtClean="0"/>
                        <a:t>Tempat</a:t>
                      </a:r>
                      <a:r>
                        <a:rPr lang="en-US" sz="1050" baseline="0" dirty="0" smtClean="0"/>
                        <a:t> </a:t>
                      </a:r>
                      <a:r>
                        <a:rPr lang="en-US" sz="1050" baseline="0" dirty="0" err="1" smtClean="0"/>
                        <a:t>penelitian</a:t>
                      </a:r>
                      <a:r>
                        <a:rPr lang="en-US" sz="1050" baseline="0" dirty="0" smtClean="0"/>
                        <a:t> </a:t>
                      </a:r>
                      <a:r>
                        <a:rPr lang="en-US" sz="1050" baseline="0" dirty="0" err="1" smtClean="0"/>
                        <a:t>di</a:t>
                      </a:r>
                      <a:r>
                        <a:rPr lang="en-US" sz="1050" baseline="0" dirty="0" smtClean="0"/>
                        <a:t> </a:t>
                      </a:r>
                      <a:r>
                        <a:rPr lang="id-ID" sz="1050" kern="1200" dirty="0" smtClean="0">
                          <a:solidFill>
                            <a:schemeClr val="dk1"/>
                          </a:solidFill>
                          <a:latin typeface="+mn-lt"/>
                          <a:ea typeface="+mn-ea"/>
                          <a:cs typeface="+mn-cs"/>
                        </a:rPr>
                        <a:t>M</a:t>
                      </a:r>
                      <a:r>
                        <a:rPr lang="en-US" sz="1050" kern="1200" dirty="0" smtClean="0">
                          <a:solidFill>
                            <a:schemeClr val="dk1"/>
                          </a:solidFill>
                          <a:latin typeface="+mn-lt"/>
                          <a:ea typeface="+mn-ea"/>
                          <a:cs typeface="+mn-cs"/>
                        </a:rPr>
                        <a:t>A</a:t>
                      </a:r>
                      <a:r>
                        <a:rPr lang="id-ID" sz="1050" kern="1200" dirty="0" smtClean="0">
                          <a:solidFill>
                            <a:schemeClr val="dk1"/>
                          </a:solidFill>
                          <a:latin typeface="+mn-lt"/>
                          <a:ea typeface="+mn-ea"/>
                          <a:cs typeface="+mn-cs"/>
                        </a:rPr>
                        <a:t> Darul Ihya Bogor</a:t>
                      </a:r>
                      <a:endParaRPr lang="en-US" sz="1050" dirty="0"/>
                    </a:p>
                  </a:txBody>
                  <a:tcPr/>
                </a:tc>
              </a:tr>
              <a:tr h="292223">
                <a:tc>
                  <a:txBody>
                    <a:bodyPr/>
                    <a:lstStyle/>
                    <a:p>
                      <a:r>
                        <a:rPr lang="id-ID" sz="1050" kern="1200" dirty="0" smtClean="0">
                          <a:solidFill>
                            <a:schemeClr val="dk1"/>
                          </a:solidFill>
                          <a:latin typeface="+mn-lt"/>
                          <a:ea typeface="+mn-ea"/>
                          <a:cs typeface="+mn-cs"/>
                        </a:rPr>
                        <a:t>Sistem Informasi Arsip Surat Pada SMA Negeri 2 Sukoharjo Menggunakan Framework Codeigniter</a:t>
                      </a:r>
                      <a:endParaRPr lang="en-US" sz="1050" dirty="0"/>
                    </a:p>
                  </a:txBody>
                  <a:tcPr/>
                </a:tc>
                <a:tc>
                  <a:txBody>
                    <a:bodyPr/>
                    <a:lstStyle/>
                    <a:p>
                      <a:r>
                        <a:rPr lang="en-US" sz="1050" dirty="0" smtClean="0"/>
                        <a:t>2021</a:t>
                      </a:r>
                      <a:endParaRPr lang="en-US" sz="1050" dirty="0"/>
                    </a:p>
                  </a:txBody>
                  <a:tcPr/>
                </a:tc>
                <a:tc>
                  <a:txBody>
                    <a:bodyPr/>
                    <a:lstStyle/>
                    <a:p>
                      <a:r>
                        <a:rPr lang="id-ID" sz="1050" kern="1200" dirty="0" smtClean="0">
                          <a:solidFill>
                            <a:schemeClr val="dk1"/>
                          </a:solidFill>
                          <a:latin typeface="+mn-lt"/>
                          <a:ea typeface="+mn-ea"/>
                          <a:cs typeface="+mn-cs"/>
                        </a:rPr>
                        <a:t>Astrin Indah Melliana dan Nurgiyatna </a:t>
                      </a:r>
                      <a:endParaRPr lang="en-US" sz="1050" dirty="0"/>
                    </a:p>
                  </a:txBody>
                  <a:tcPr/>
                </a:tc>
                <a:tc>
                  <a:txBody>
                    <a:bodyPr/>
                    <a:lstStyle/>
                    <a:p>
                      <a:r>
                        <a:rPr lang="en-US" sz="1050" dirty="0" err="1" smtClean="0"/>
                        <a:t>Tempat</a:t>
                      </a:r>
                      <a:r>
                        <a:rPr lang="en-US" sz="1050" dirty="0" smtClean="0"/>
                        <a:t> </a:t>
                      </a:r>
                      <a:r>
                        <a:rPr lang="en-US" sz="1050" dirty="0" err="1" smtClean="0"/>
                        <a:t>penelitian</a:t>
                      </a:r>
                      <a:r>
                        <a:rPr lang="en-US" sz="1050" baseline="0" dirty="0" smtClean="0"/>
                        <a:t> </a:t>
                      </a:r>
                      <a:r>
                        <a:rPr lang="en-US" sz="1050" baseline="0" dirty="0" err="1" smtClean="0"/>
                        <a:t>di</a:t>
                      </a:r>
                      <a:r>
                        <a:rPr lang="en-US" sz="1050" baseline="0" dirty="0" smtClean="0"/>
                        <a:t> </a:t>
                      </a:r>
                      <a:r>
                        <a:rPr lang="id-ID" sz="1050" kern="1200" dirty="0" smtClean="0">
                          <a:solidFill>
                            <a:schemeClr val="dk1"/>
                          </a:solidFill>
                          <a:latin typeface="+mn-lt"/>
                          <a:ea typeface="+mn-ea"/>
                          <a:cs typeface="+mn-cs"/>
                        </a:rPr>
                        <a:t>SMA Negeri 2 Sukoharjo</a:t>
                      </a:r>
                      <a:endParaRPr lang="en-US" sz="1050" dirty="0"/>
                    </a:p>
                  </a:txBody>
                  <a:tcPr/>
                </a:tc>
              </a:tr>
              <a:tr h="292223">
                <a:tc>
                  <a:txBody>
                    <a:bodyPr/>
                    <a:lstStyle/>
                    <a:p>
                      <a:r>
                        <a:rPr lang="id-ID" sz="1050" kern="1200" dirty="0" smtClean="0">
                          <a:solidFill>
                            <a:schemeClr val="dk1"/>
                          </a:solidFill>
                          <a:latin typeface="+mn-lt"/>
                          <a:ea typeface="+mn-ea"/>
                          <a:cs typeface="+mn-cs"/>
                        </a:rPr>
                        <a:t>Rancang Bangun Sistem Administrasi Persuratan (Studi Kasus: ITB AAS Indonesia)</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2021</a:t>
                      </a:r>
                    </a:p>
                    <a:p>
                      <a:endParaRPr lang="en-US" sz="1050" dirty="0"/>
                    </a:p>
                  </a:txBody>
                  <a:tcPr/>
                </a:tc>
                <a:tc>
                  <a:txBody>
                    <a:bodyPr/>
                    <a:lstStyle/>
                    <a:p>
                      <a:r>
                        <a:rPr lang="id-ID" sz="1050" kern="1200" dirty="0" smtClean="0">
                          <a:solidFill>
                            <a:schemeClr val="dk1"/>
                          </a:solidFill>
                          <a:latin typeface="+mn-lt"/>
                          <a:ea typeface="+mn-ea"/>
                          <a:cs typeface="+mn-cs"/>
                        </a:rPr>
                        <a:t>Isnawati Muslihah, dan Wibisana Budi Iswara </a:t>
                      </a:r>
                      <a:endParaRPr lang="en-US" sz="1050" dirty="0"/>
                    </a:p>
                  </a:txBody>
                  <a:tcPr/>
                </a:tc>
                <a:tc>
                  <a:txBody>
                    <a:bodyPr/>
                    <a:lstStyle/>
                    <a:p>
                      <a:r>
                        <a:rPr lang="en-US" sz="1050" dirty="0" err="1" smtClean="0"/>
                        <a:t>Tempat</a:t>
                      </a:r>
                      <a:r>
                        <a:rPr lang="en-US" sz="1050" dirty="0" smtClean="0"/>
                        <a:t> </a:t>
                      </a:r>
                      <a:r>
                        <a:rPr lang="en-US" sz="1050" dirty="0" err="1" smtClean="0"/>
                        <a:t>penelitiaan</a:t>
                      </a:r>
                      <a:r>
                        <a:rPr lang="en-US" sz="1050" dirty="0" smtClean="0"/>
                        <a:t> </a:t>
                      </a:r>
                      <a:r>
                        <a:rPr lang="en-US" sz="1050" dirty="0" err="1" smtClean="0"/>
                        <a:t>di</a:t>
                      </a:r>
                      <a:r>
                        <a:rPr lang="en-US" sz="1050" dirty="0" smtClean="0"/>
                        <a:t> </a:t>
                      </a:r>
                      <a:r>
                        <a:rPr lang="id-ID" sz="1050" kern="1200" dirty="0" smtClean="0">
                          <a:solidFill>
                            <a:schemeClr val="dk1"/>
                          </a:solidFill>
                          <a:latin typeface="+mn-lt"/>
                          <a:ea typeface="+mn-ea"/>
                          <a:cs typeface="+mn-cs"/>
                        </a:rPr>
                        <a:t>ITB AAS Indonesia</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dan</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bahasa</a:t>
                      </a:r>
                      <a:r>
                        <a:rPr lang="en-US" sz="1050" kern="1200" baseline="0" dirty="0" smtClean="0">
                          <a:solidFill>
                            <a:schemeClr val="dk1"/>
                          </a:solidFill>
                          <a:latin typeface="+mn-lt"/>
                          <a:ea typeface="+mn-ea"/>
                          <a:cs typeface="+mn-cs"/>
                        </a:rPr>
                        <a:t> program visual basic</a:t>
                      </a:r>
                      <a:endParaRPr lang="en-US" sz="1050" dirty="0"/>
                    </a:p>
                  </a:txBody>
                  <a:tcPr/>
                </a:tc>
              </a:tr>
              <a:tr h="292223">
                <a:tc>
                  <a:txBody>
                    <a:bodyPr/>
                    <a:lstStyle/>
                    <a:p>
                      <a:r>
                        <a:rPr lang="id-ID" sz="1050" kern="1200" dirty="0" smtClean="0">
                          <a:solidFill>
                            <a:schemeClr val="dk1"/>
                          </a:solidFill>
                          <a:latin typeface="+mn-lt"/>
                          <a:ea typeface="+mn-ea"/>
                          <a:cs typeface="+mn-cs"/>
                        </a:rPr>
                        <a:t>Perangkat Lunak Pengelolaan Surat Masuk Dan Keluar Berbasis Web Pada Fakultas Teknik Universitas Swadaya Gunung Jati Cirebon</a:t>
                      </a:r>
                      <a:endParaRPr lang="en-US" sz="1050" dirty="0"/>
                    </a:p>
                  </a:txBody>
                  <a:tcPr/>
                </a:tc>
                <a:tc>
                  <a:txBody>
                    <a:bodyPr/>
                    <a:lstStyle/>
                    <a:p>
                      <a:r>
                        <a:rPr lang="en-US" sz="1050" dirty="0" smtClean="0"/>
                        <a:t>2022</a:t>
                      </a:r>
                      <a:endParaRPr lang="en-US" sz="1050" dirty="0"/>
                    </a:p>
                  </a:txBody>
                  <a:tcPr/>
                </a:tc>
                <a:tc>
                  <a:txBody>
                    <a:bodyPr/>
                    <a:lstStyle/>
                    <a:p>
                      <a:r>
                        <a:rPr lang="id-ID" sz="1050" kern="1200" dirty="0" smtClean="0">
                          <a:solidFill>
                            <a:schemeClr val="dk1"/>
                          </a:solidFill>
                          <a:latin typeface="+mn-lt"/>
                          <a:ea typeface="+mn-ea"/>
                          <a:cs typeface="+mn-cs"/>
                        </a:rPr>
                        <a:t>Anton Andalla </a:t>
                      </a:r>
                      <a:endParaRPr lang="en-US" sz="1050" dirty="0"/>
                    </a:p>
                  </a:txBody>
                  <a:tcPr/>
                </a:tc>
                <a:tc>
                  <a:txBody>
                    <a:bodyPr/>
                    <a:lstStyle/>
                    <a:p>
                      <a:r>
                        <a:rPr lang="en-US" sz="1050" kern="1200" dirty="0" err="1" smtClean="0">
                          <a:solidFill>
                            <a:schemeClr val="dk1"/>
                          </a:solidFill>
                          <a:latin typeface="+mn-lt"/>
                          <a:ea typeface="+mn-ea"/>
                          <a:cs typeface="+mn-cs"/>
                        </a:rPr>
                        <a:t>Tempat</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penelitian</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di</a:t>
                      </a:r>
                      <a:r>
                        <a:rPr lang="en-US" sz="1050" kern="1200" dirty="0" smtClean="0">
                          <a:solidFill>
                            <a:schemeClr val="dk1"/>
                          </a:solidFill>
                          <a:latin typeface="+mn-lt"/>
                          <a:ea typeface="+mn-ea"/>
                          <a:cs typeface="+mn-cs"/>
                        </a:rPr>
                        <a:t> </a:t>
                      </a:r>
                      <a:r>
                        <a:rPr lang="id-ID" sz="1050" kern="1200" dirty="0" smtClean="0">
                          <a:solidFill>
                            <a:schemeClr val="dk1"/>
                          </a:solidFill>
                          <a:latin typeface="+mn-lt"/>
                          <a:ea typeface="+mn-ea"/>
                          <a:cs typeface="+mn-cs"/>
                        </a:rPr>
                        <a:t>Universitas Swadaya Gunung Jati Cirebon</a:t>
                      </a:r>
                      <a:endParaRPr lang="en-US" sz="1050" dirty="0"/>
                    </a:p>
                  </a:txBody>
                  <a:tcPr/>
                </a:tc>
              </a:tr>
              <a:tr h="2922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050" kern="1200" dirty="0" smtClean="0">
                          <a:solidFill>
                            <a:schemeClr val="dk1"/>
                          </a:solidFill>
                          <a:latin typeface="+mn-lt"/>
                          <a:ea typeface="+mn-ea"/>
                          <a:cs typeface="+mn-cs"/>
                        </a:rPr>
                        <a:t>Sistem Informasi Persuratan Berbasis Web dan SMS Gateway</a:t>
                      </a:r>
                      <a:endParaRPr lang="en-US" sz="1050" kern="1200" dirty="0" smtClean="0">
                        <a:solidFill>
                          <a:schemeClr val="dk1"/>
                        </a:solidFill>
                        <a:latin typeface="+mn-lt"/>
                        <a:ea typeface="+mn-ea"/>
                        <a:cs typeface="+mn-cs"/>
                      </a:endParaRPr>
                    </a:p>
                    <a:p>
                      <a:endParaRPr lang="en-US" sz="1050" dirty="0"/>
                    </a:p>
                  </a:txBody>
                  <a:tcPr/>
                </a:tc>
                <a:tc>
                  <a:txBody>
                    <a:bodyPr/>
                    <a:lstStyle/>
                    <a:p>
                      <a:r>
                        <a:rPr lang="en-US" sz="1050" dirty="0" smtClean="0"/>
                        <a:t>2022</a:t>
                      </a:r>
                      <a:endParaRPr lang="en-US" sz="1050" dirty="0"/>
                    </a:p>
                  </a:txBody>
                  <a:tcPr/>
                </a:tc>
                <a:tc>
                  <a:txBody>
                    <a:bodyPr/>
                    <a:lstStyle/>
                    <a:p>
                      <a:r>
                        <a:rPr lang="id-ID" sz="1050" kern="1200" dirty="0" smtClean="0">
                          <a:solidFill>
                            <a:schemeClr val="dk1"/>
                          </a:solidFill>
                          <a:latin typeface="+mn-lt"/>
                          <a:ea typeface="+mn-ea"/>
                          <a:cs typeface="+mn-cs"/>
                        </a:rPr>
                        <a:t>I Gusti Made Ngurah Desnanjaya, A A Gede Bagus Ariana, I Made Aditya Nugraha dan I Gede Adnyana </a:t>
                      </a:r>
                      <a:endParaRPr lang="en-US" sz="1050" dirty="0"/>
                    </a:p>
                  </a:txBody>
                  <a:tcPr/>
                </a:tc>
                <a:tc>
                  <a:txBody>
                    <a:bodyPr/>
                    <a:lstStyle/>
                    <a:p>
                      <a:r>
                        <a:rPr lang="en-US" sz="1050" kern="1200" dirty="0" err="1" smtClean="0">
                          <a:solidFill>
                            <a:schemeClr val="dk1"/>
                          </a:solidFill>
                          <a:latin typeface="+mn-lt"/>
                          <a:ea typeface="+mn-ea"/>
                          <a:cs typeface="+mn-cs"/>
                        </a:rPr>
                        <a:t>Tempat</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penelitian</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di</a:t>
                      </a:r>
                      <a:r>
                        <a:rPr lang="en-US" sz="1050" kern="1200" dirty="0" smtClean="0">
                          <a:solidFill>
                            <a:schemeClr val="dk1"/>
                          </a:solidFill>
                          <a:latin typeface="+mn-lt"/>
                          <a:ea typeface="+mn-ea"/>
                          <a:cs typeface="+mn-cs"/>
                        </a:rPr>
                        <a:t> </a:t>
                      </a:r>
                      <a:r>
                        <a:rPr lang="id-ID" sz="1050" kern="1200" dirty="0" smtClean="0">
                          <a:solidFill>
                            <a:schemeClr val="dk1"/>
                          </a:solidFill>
                          <a:latin typeface="+mn-lt"/>
                          <a:ea typeface="+mn-ea"/>
                          <a:cs typeface="+mn-cs"/>
                        </a:rPr>
                        <a:t>Sekretariat Daerah Kabupat</a:t>
                      </a:r>
                      <a:r>
                        <a:rPr lang="en-US" sz="1050" kern="1200" dirty="0" smtClean="0">
                          <a:solidFill>
                            <a:schemeClr val="dk1"/>
                          </a:solidFill>
                          <a:latin typeface="+mn-lt"/>
                          <a:ea typeface="+mn-ea"/>
                          <a:cs typeface="+mn-cs"/>
                        </a:rPr>
                        <a:t>e</a:t>
                      </a:r>
                      <a:r>
                        <a:rPr lang="id-ID" sz="1050" kern="1200" dirty="0" smtClean="0">
                          <a:solidFill>
                            <a:schemeClr val="dk1"/>
                          </a:solidFill>
                          <a:latin typeface="+mn-lt"/>
                          <a:ea typeface="+mn-ea"/>
                          <a:cs typeface="+mn-cs"/>
                        </a:rPr>
                        <a:t>n Gianyar</a:t>
                      </a:r>
                      <a:endParaRPr lang="en-US" sz="105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itle 8"/>
          <p:cNvSpPr>
            <a:spLocks noGrp="1"/>
          </p:cNvSpPr>
          <p:nvPr>
            <p:ph type="ctrTitle"/>
          </p:nvPr>
        </p:nvSpPr>
        <p:spPr>
          <a:xfrm>
            <a:off x="642910" y="3469495"/>
            <a:ext cx="7772400" cy="1102519"/>
          </a:xfrm>
        </p:spPr>
        <p:txBody>
          <a:bodyPr/>
          <a:lstStyle/>
          <a:p>
            <a:r>
              <a:rPr lang="en-US" dirty="0" err="1" smtClean="0"/>
              <a:t>Perancangan</a:t>
            </a:r>
            <a:r>
              <a:rPr lang="en-US" dirty="0" smtClean="0"/>
              <a:t> </a:t>
            </a:r>
            <a:r>
              <a:rPr lang="en-US" dirty="0" err="1" smtClean="0"/>
              <a:t>Sistem</a:t>
            </a:r>
            <a:endParaRPr lang="en-US" dirty="0"/>
          </a:p>
        </p:txBody>
      </p:sp>
      <p:sp>
        <p:nvSpPr>
          <p:cNvPr id="11" name="Text Placeholder 10"/>
          <p:cNvSpPr>
            <a:spLocks noGrp="1"/>
          </p:cNvSpPr>
          <p:nvPr>
            <p:ph type="subTitle" idx="1"/>
          </p:nvPr>
        </p:nvSpPr>
        <p:spPr>
          <a:xfrm>
            <a:off x="1285852" y="4286262"/>
            <a:ext cx="6400800" cy="1314450"/>
          </a:xfrm>
        </p:spPr>
        <p:txBody>
          <a:bodyPr>
            <a:normAutofit/>
          </a:bodyPr>
          <a:lstStyle/>
          <a:p>
            <a:r>
              <a:rPr lang="en-US" sz="2800" dirty="0" err="1" smtClean="0">
                <a:solidFill>
                  <a:schemeClr val="tx1"/>
                </a:solidFill>
              </a:rPr>
              <a:t>Menggunakan</a:t>
            </a:r>
            <a:r>
              <a:rPr lang="en-US" sz="2800" dirty="0" smtClean="0">
                <a:solidFill>
                  <a:schemeClr val="tx1"/>
                </a:solidFill>
              </a:rPr>
              <a:t> model UML</a:t>
            </a:r>
            <a:endParaRPr lang="en-US" sz="2800" dirty="0">
              <a:solidFill>
                <a:schemeClr val="tx1"/>
              </a:solidFill>
            </a:endParaRPr>
          </a:p>
        </p:txBody>
      </p:sp>
      <p:pic>
        <p:nvPicPr>
          <p:cNvPr id="15" name="Picture 2" descr="https://sipas.id/wp-content/uploads/2020/09/T16-Persuratan-di-Lingkungan-Internal-Perusahaan-768x516.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00232" y="354939"/>
            <a:ext cx="5000660" cy="335981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Use case</a:t>
            </a:r>
            <a:endParaRPr lang="en-US" dirty="0"/>
          </a:p>
        </p:txBody>
      </p:sp>
      <p:pic>
        <p:nvPicPr>
          <p:cNvPr id="8" name="Content Placeholder 7" descr="USECASE.png"/>
          <p:cNvPicPr>
            <a:picLocks noGrp="1"/>
          </p:cNvPicPr>
          <p:nvPr>
            <p:ph idx="1"/>
          </p:nvPr>
        </p:nvPicPr>
        <p:blipFill>
          <a:blip r:embed="rId3"/>
          <a:stretch>
            <a:fillRect/>
          </a:stretch>
        </p:blipFill>
        <p:spPr>
          <a:xfrm>
            <a:off x="1789719" y="1200150"/>
            <a:ext cx="5564561" cy="33940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Activity login</a:t>
            </a:r>
            <a:endParaRPr lang="en-US" dirty="0"/>
          </a:p>
        </p:txBody>
      </p:sp>
      <p:pic>
        <p:nvPicPr>
          <p:cNvPr id="8" name="Content Placeholder 7" descr="LOGIN.png"/>
          <p:cNvPicPr>
            <a:picLocks noGrp="1"/>
          </p:cNvPicPr>
          <p:nvPr>
            <p:ph idx="1"/>
          </p:nvPr>
        </p:nvPicPr>
        <p:blipFill>
          <a:blip r:embed="rId3"/>
          <a:stretch>
            <a:fillRect/>
          </a:stretch>
        </p:blipFill>
        <p:spPr>
          <a:xfrm>
            <a:off x="3319358" y="1200150"/>
            <a:ext cx="2505283" cy="33940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Aktivity</a:t>
            </a:r>
            <a:r>
              <a:rPr lang="en-US" dirty="0" smtClean="0"/>
              <a:t> </a:t>
            </a:r>
            <a:r>
              <a:rPr lang="en-US" dirty="0" err="1" smtClean="0"/>
              <a:t>rekam</a:t>
            </a:r>
            <a:r>
              <a:rPr lang="en-US" dirty="0" smtClean="0"/>
              <a:t> </a:t>
            </a:r>
            <a:r>
              <a:rPr lang="en-US" dirty="0" err="1" smtClean="0"/>
              <a:t>surat</a:t>
            </a:r>
            <a:r>
              <a:rPr lang="en-US" dirty="0" smtClean="0"/>
              <a:t> </a:t>
            </a:r>
            <a:r>
              <a:rPr lang="en-US" dirty="0" err="1" smtClean="0"/>
              <a:t>masuk</a:t>
            </a:r>
            <a:endParaRPr lang="en-US" dirty="0"/>
          </a:p>
        </p:txBody>
      </p:sp>
      <p:pic>
        <p:nvPicPr>
          <p:cNvPr id="6" name="Content Placeholder 5" descr="ADD.png"/>
          <p:cNvPicPr>
            <a:picLocks noGrp="1" noChangeAspect="1"/>
          </p:cNvPicPr>
          <p:nvPr>
            <p:ph idx="1"/>
          </p:nvPr>
        </p:nvPicPr>
        <p:blipFill>
          <a:blip r:embed="rId3"/>
          <a:stretch>
            <a:fillRect/>
          </a:stretch>
        </p:blipFill>
        <p:spPr>
          <a:xfrm>
            <a:off x="3042824" y="1200150"/>
            <a:ext cx="3058352" cy="3394075"/>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Activity </a:t>
            </a:r>
            <a:r>
              <a:rPr lang="en-US" dirty="0" err="1" smtClean="0"/>
              <a:t>rekam</a:t>
            </a:r>
            <a:r>
              <a:rPr lang="en-US" dirty="0" smtClean="0"/>
              <a:t> </a:t>
            </a:r>
            <a:r>
              <a:rPr lang="en-US" dirty="0" err="1" smtClean="0"/>
              <a:t>surat</a:t>
            </a:r>
            <a:r>
              <a:rPr lang="en-US" dirty="0" smtClean="0"/>
              <a:t> </a:t>
            </a:r>
            <a:r>
              <a:rPr lang="en-US" dirty="0" err="1" smtClean="0"/>
              <a:t>keluar</a:t>
            </a:r>
            <a:endParaRPr lang="en-US" dirty="0"/>
          </a:p>
        </p:txBody>
      </p:sp>
      <p:pic>
        <p:nvPicPr>
          <p:cNvPr id="6" name="Content Placeholder 5" descr="ADD.png"/>
          <p:cNvPicPr>
            <a:picLocks noGrp="1" noChangeAspect="1"/>
          </p:cNvPicPr>
          <p:nvPr>
            <p:ph idx="1"/>
          </p:nvPr>
        </p:nvPicPr>
        <p:blipFill>
          <a:blip r:embed="rId3"/>
          <a:stretch>
            <a:fillRect/>
          </a:stretch>
        </p:blipFill>
        <p:spPr>
          <a:xfrm>
            <a:off x="2959923" y="1200150"/>
            <a:ext cx="3224153" cy="339407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Sequence login</a:t>
            </a:r>
            <a:endParaRPr lang="en-US" dirty="0"/>
          </a:p>
        </p:txBody>
      </p:sp>
      <p:pic>
        <p:nvPicPr>
          <p:cNvPr id="7" name="Content Placeholder 6" descr="LOGIN.png"/>
          <p:cNvPicPr>
            <a:picLocks noGrp="1" noChangeAspect="1"/>
          </p:cNvPicPr>
          <p:nvPr>
            <p:ph idx="1"/>
          </p:nvPr>
        </p:nvPicPr>
        <p:blipFill>
          <a:blip r:embed="rId3"/>
          <a:stretch>
            <a:fillRect/>
          </a:stretch>
        </p:blipFill>
        <p:spPr>
          <a:xfrm>
            <a:off x="1360215" y="1200150"/>
            <a:ext cx="6423569" cy="339407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Sequence </a:t>
            </a:r>
            <a:r>
              <a:rPr lang="en-US" dirty="0" err="1" smtClean="0"/>
              <a:t>Rekam</a:t>
            </a:r>
            <a:r>
              <a:rPr lang="en-US" dirty="0" smtClean="0"/>
              <a:t> </a:t>
            </a:r>
            <a:r>
              <a:rPr lang="en-US" dirty="0" err="1" smtClean="0"/>
              <a:t>surat</a:t>
            </a:r>
            <a:r>
              <a:rPr lang="en-US" dirty="0" smtClean="0"/>
              <a:t> </a:t>
            </a:r>
            <a:endParaRPr lang="en-US" dirty="0"/>
          </a:p>
        </p:txBody>
      </p:sp>
      <p:pic>
        <p:nvPicPr>
          <p:cNvPr id="9" name="Content Placeholder 8" descr="ADD SURAT.png"/>
          <p:cNvPicPr>
            <a:picLocks noGrp="1" noChangeAspect="1"/>
          </p:cNvPicPr>
          <p:nvPr>
            <p:ph idx="1"/>
          </p:nvPr>
        </p:nvPicPr>
        <p:blipFill>
          <a:blip r:embed="rId3"/>
          <a:stretch>
            <a:fillRect/>
          </a:stretch>
        </p:blipFill>
        <p:spPr>
          <a:xfrm>
            <a:off x="2614612" y="1206500"/>
            <a:ext cx="3914775" cy="338137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Sequence </a:t>
            </a:r>
            <a:r>
              <a:rPr lang="en-US" dirty="0" err="1" smtClean="0"/>
              <a:t>Disposisi</a:t>
            </a:r>
            <a:r>
              <a:rPr lang="en-US" dirty="0" smtClean="0"/>
              <a:t> </a:t>
            </a:r>
            <a:r>
              <a:rPr lang="en-US" dirty="0" err="1" smtClean="0"/>
              <a:t>surat</a:t>
            </a:r>
            <a:endParaRPr lang="en-US" dirty="0"/>
          </a:p>
        </p:txBody>
      </p:sp>
      <p:pic>
        <p:nvPicPr>
          <p:cNvPr id="6" name="Content Placeholder 5" descr="DISPOSISI.png"/>
          <p:cNvPicPr>
            <a:picLocks noGrp="1" noChangeAspect="1"/>
          </p:cNvPicPr>
          <p:nvPr>
            <p:ph idx="1"/>
          </p:nvPr>
        </p:nvPicPr>
        <p:blipFill>
          <a:blip r:embed="rId3"/>
          <a:stretch>
            <a:fillRect/>
          </a:stretch>
        </p:blipFill>
        <p:spPr>
          <a:xfrm>
            <a:off x="2679274" y="1200150"/>
            <a:ext cx="3785452" cy="339407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a:xfrm>
            <a:off x="357158" y="214296"/>
            <a:ext cx="8229600" cy="857250"/>
          </a:xfrm>
        </p:spPr>
        <p:txBody>
          <a:bodyPr>
            <a:normAutofit/>
          </a:bodyPr>
          <a:lstStyle/>
          <a:p>
            <a:r>
              <a:rPr lang="en-US" dirty="0" smtClean="0"/>
              <a:t>Class diagram</a:t>
            </a:r>
            <a:endParaRPr lang="en-US" dirty="0"/>
          </a:p>
        </p:txBody>
      </p:sp>
      <p:pic>
        <p:nvPicPr>
          <p:cNvPr id="6" name="Content Placeholder 5" descr="CLASS DIAGRAM.png"/>
          <p:cNvPicPr>
            <a:picLocks noGrp="1" noChangeAspect="1"/>
          </p:cNvPicPr>
          <p:nvPr>
            <p:ph idx="1"/>
          </p:nvPr>
        </p:nvPicPr>
        <p:blipFill>
          <a:blip r:embed="rId3"/>
          <a:stretch>
            <a:fillRect/>
          </a:stretch>
        </p:blipFill>
        <p:spPr>
          <a:xfrm>
            <a:off x="2928926" y="1071552"/>
            <a:ext cx="3500462" cy="389754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4" y="285734"/>
            <a:ext cx="5000660" cy="857250"/>
          </a:xfrm>
        </p:spPr>
        <p:txBody>
          <a:bodyPr>
            <a:normAutofit/>
          </a:bodyPr>
          <a:lstStyle/>
          <a:p>
            <a:r>
              <a:rPr lang="en-US" dirty="0" err="1" smtClean="0"/>
              <a:t>Latar</a:t>
            </a:r>
            <a:r>
              <a:rPr lang="en-US" dirty="0" smtClean="0"/>
              <a:t> </a:t>
            </a:r>
            <a:r>
              <a:rPr lang="en-US" dirty="0" err="1" smtClean="0"/>
              <a:t>Belakang</a:t>
            </a:r>
            <a:endParaRPr lang="en-US" dirty="0"/>
          </a:p>
        </p:txBody>
      </p:sp>
      <p:sp>
        <p:nvSpPr>
          <p:cNvPr id="5" name="Content Placeholder 2"/>
          <p:cNvSpPr txBox="1">
            <a:spLocks/>
          </p:cNvSpPr>
          <p:nvPr/>
        </p:nvSpPr>
        <p:spPr>
          <a:xfrm>
            <a:off x="3500430" y="1428742"/>
            <a:ext cx="5357850" cy="3143272"/>
          </a:xfrm>
          <a:prstGeom prst="rect">
            <a:avLst/>
          </a:prstGeom>
        </p:spPr>
        <p:txBody>
          <a:bodyPr vert="horz" lIns="91440" tIns="45720" rIns="91440" bIns="45720" rtlCol="0">
            <a:normAutofit/>
          </a:bodyPr>
          <a:lstStyle/>
          <a:p>
            <a:pPr marR="0" lvl="0" algn="just" defTabSz="914400" rtl="0" eaLnBrk="1" fontAlgn="auto" latinLnBrk="0" hangingPunct="1">
              <a:lnSpc>
                <a:spcPct val="100000"/>
              </a:lnSpc>
              <a:spcBef>
                <a:spcPct val="20000"/>
              </a:spcBef>
              <a:spcAft>
                <a:spcPts val="0"/>
              </a:spcAft>
              <a:buClrTx/>
              <a:buSzTx/>
              <a:tabLst/>
              <a:defRPr/>
            </a:pPr>
            <a:r>
              <a:rPr kumimoji="0" lang="id-ID" b="0" i="0" u="none" strike="noStrike" kern="1200" cap="none" spc="0" normalizeH="0" baseline="0" noProof="0" dirty="0" smtClean="0">
                <a:ln>
                  <a:noFill/>
                </a:ln>
                <a:solidFill>
                  <a:schemeClr val="tx1"/>
                </a:solidFill>
                <a:effectLst/>
                <a:uLnTx/>
                <a:uFillTx/>
                <a:latin typeface="+mn-lt"/>
                <a:ea typeface="+mn-ea"/>
                <a:cs typeface="+mn-cs"/>
              </a:rPr>
              <a:t>Sejalan dengan adanya kemajuan ilmu pengetahuan dan teknologi didukung pula dengan adanya kemajuan dibidang informasi. Semakin tinggi teknologi komunikasi yang digunakan akan semakin mempercepat proses penyampaian informasi. Proses pertukaran informasi yang cepat dapat membantu kelancaran kegiatan administrasi di dalam suatu organisasi baik swasta maupun pemerintahan, khususnya kegiatan admin</a:t>
            </a:r>
            <a:r>
              <a:rPr kumimoji="0" lang="en-US" b="0" i="0" u="none" strike="noStrike" kern="1200" cap="none" spc="0" normalizeH="0" baseline="0" noProof="0" dirty="0" err="1" smtClean="0">
                <a:ln>
                  <a:noFill/>
                </a:ln>
                <a:solidFill>
                  <a:schemeClr val="tx1"/>
                </a:solidFill>
                <a:effectLst/>
                <a:uLnTx/>
                <a:uFillTx/>
                <a:latin typeface="+mn-lt"/>
                <a:ea typeface="+mn-ea"/>
                <a:cs typeface="+mn-cs"/>
              </a:rPr>
              <a:t>i</a:t>
            </a:r>
            <a:r>
              <a:rPr kumimoji="0" lang="id-ID" b="0" i="0" u="none" strike="noStrike" kern="1200" cap="none" spc="0" normalizeH="0" baseline="0" noProof="0" dirty="0" smtClean="0">
                <a:ln>
                  <a:noFill/>
                </a:ln>
                <a:solidFill>
                  <a:schemeClr val="tx1"/>
                </a:solidFill>
                <a:effectLst/>
                <a:uLnTx/>
                <a:uFillTx/>
                <a:latin typeface="+mn-lt"/>
                <a:ea typeface="+mn-ea"/>
                <a:cs typeface="+mn-cs"/>
              </a:rPr>
              <a:t>st</a:t>
            </a:r>
            <a:r>
              <a:rPr kumimoji="0" lang="en-US" b="0" i="0" u="none" strike="noStrike" kern="1200" cap="none" spc="0" normalizeH="0" baseline="0" noProof="0" dirty="0" smtClean="0">
                <a:ln>
                  <a:noFill/>
                </a:ln>
                <a:solidFill>
                  <a:schemeClr val="tx1"/>
                </a:solidFill>
                <a:effectLst/>
                <a:uLnTx/>
                <a:uFillTx/>
                <a:latin typeface="+mn-lt"/>
                <a:ea typeface="+mn-ea"/>
                <a:cs typeface="+mn-cs"/>
              </a:rPr>
              <a:t>r</a:t>
            </a:r>
            <a:r>
              <a:rPr kumimoji="0" lang="id-ID" b="0" i="0" u="none" strike="noStrike" kern="1200" cap="none" spc="0" normalizeH="0" baseline="0" noProof="0" dirty="0" smtClean="0">
                <a:ln>
                  <a:noFill/>
                </a:ln>
                <a:solidFill>
                  <a:schemeClr val="tx1"/>
                </a:solidFill>
                <a:effectLst/>
                <a:uLnTx/>
                <a:uFillTx/>
                <a:latin typeface="+mn-lt"/>
                <a:ea typeface="+mn-ea"/>
                <a:cs typeface="+mn-cs"/>
              </a:rPr>
              <a:t>asi yang berkaitan dengan aktivitas korespondensi. </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pic>
        <p:nvPicPr>
          <p:cNvPr id="13316" name="Picture 4" descr="https://2.bp.blogspot.com/-J0W8Iq3v0kQ/WEiasZ2RdYI/AAAAAAAAAjU/5g4PnAp4u-wpWnpyIzzohdvv6oWwRsEAQCLcB/s1600/it_tehnologi.jpg"/>
          <p:cNvPicPr>
            <a:picLocks noChangeAspect="1" noChangeArrowheads="1"/>
          </p:cNvPicPr>
          <p:nvPr/>
        </p:nvPicPr>
        <p:blipFill>
          <a:blip r:embed="rId3"/>
          <a:srcRect l="20455" r="28409"/>
          <a:stretch>
            <a:fillRect/>
          </a:stretch>
        </p:blipFill>
        <p:spPr bwMode="auto">
          <a:xfrm>
            <a:off x="0" y="0"/>
            <a:ext cx="3214678" cy="51435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itle 8"/>
          <p:cNvSpPr>
            <a:spLocks noGrp="1"/>
          </p:cNvSpPr>
          <p:nvPr>
            <p:ph type="ctrTitle"/>
          </p:nvPr>
        </p:nvSpPr>
        <p:spPr>
          <a:xfrm>
            <a:off x="642910" y="3469495"/>
            <a:ext cx="7772400" cy="1102519"/>
          </a:xfrm>
        </p:spPr>
        <p:txBody>
          <a:bodyPr/>
          <a:lstStyle/>
          <a:p>
            <a:r>
              <a:rPr lang="en-US" dirty="0" err="1" smtClean="0"/>
              <a:t>Pengujian</a:t>
            </a:r>
            <a:r>
              <a:rPr lang="en-US" dirty="0" smtClean="0"/>
              <a:t> </a:t>
            </a:r>
            <a:r>
              <a:rPr lang="en-US" dirty="0" err="1" smtClean="0"/>
              <a:t>Sistem</a:t>
            </a:r>
            <a:endParaRPr lang="en-US" dirty="0"/>
          </a:p>
        </p:txBody>
      </p:sp>
      <p:sp>
        <p:nvSpPr>
          <p:cNvPr id="11" name="Text Placeholder 10"/>
          <p:cNvSpPr>
            <a:spLocks noGrp="1"/>
          </p:cNvSpPr>
          <p:nvPr>
            <p:ph type="subTitle" idx="1"/>
          </p:nvPr>
        </p:nvSpPr>
        <p:spPr>
          <a:xfrm>
            <a:off x="1285852" y="4286262"/>
            <a:ext cx="6400800" cy="1314450"/>
          </a:xfrm>
        </p:spPr>
        <p:txBody>
          <a:bodyPr>
            <a:normAutofit/>
          </a:bodyPr>
          <a:lstStyle/>
          <a:p>
            <a:r>
              <a:rPr lang="en-US" sz="2800" dirty="0" err="1" smtClean="0">
                <a:solidFill>
                  <a:schemeClr val="tx1"/>
                </a:solidFill>
              </a:rPr>
              <a:t>Menggunakan</a:t>
            </a:r>
            <a:r>
              <a:rPr lang="en-US" sz="2800" dirty="0" smtClean="0">
                <a:solidFill>
                  <a:schemeClr val="tx1"/>
                </a:solidFill>
              </a:rPr>
              <a:t> </a:t>
            </a:r>
            <a:r>
              <a:rPr lang="en-US" sz="2800" i="1" dirty="0" smtClean="0">
                <a:solidFill>
                  <a:schemeClr val="tx1"/>
                </a:solidFill>
              </a:rPr>
              <a:t>Black Box Testing</a:t>
            </a:r>
            <a:endParaRPr lang="en-US" sz="2800" i="1" dirty="0">
              <a:solidFill>
                <a:schemeClr val="tx1"/>
              </a:solidFill>
            </a:endParaRPr>
          </a:p>
        </p:txBody>
      </p:sp>
      <p:pic>
        <p:nvPicPr>
          <p:cNvPr id="15" name="Picture 2" descr="https://sipas.id/wp-content/uploads/2020/09/T16-Persuratan-di-Lingkungan-Internal-Perusahaan-768x516.pn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00232" y="354939"/>
            <a:ext cx="5000660" cy="335981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Data </a:t>
            </a:r>
            <a:r>
              <a:rPr lang="en-US" dirty="0" err="1" smtClean="0"/>
              <a:t>surat</a:t>
            </a:r>
            <a:r>
              <a:rPr lang="en-US" dirty="0" smtClean="0"/>
              <a:t> </a:t>
            </a:r>
            <a:r>
              <a:rPr lang="en-US" dirty="0" err="1" smtClean="0"/>
              <a:t>masuk</a:t>
            </a:r>
            <a:endParaRPr lang="en-US" dirty="0"/>
          </a:p>
        </p:txBody>
      </p:sp>
      <p:graphicFrame>
        <p:nvGraphicFramePr>
          <p:cNvPr id="6" name="Content Placeholder 5"/>
          <p:cNvGraphicFramePr>
            <a:graphicFrameLocks noGrp="1"/>
          </p:cNvGraphicFramePr>
          <p:nvPr>
            <p:ph idx="1"/>
          </p:nvPr>
        </p:nvGraphicFramePr>
        <p:xfrm>
          <a:off x="457200" y="1200150"/>
          <a:ext cx="8229600" cy="3278251"/>
        </p:xfrm>
        <a:graphic>
          <a:graphicData uri="http://schemas.openxmlformats.org/drawingml/2006/table">
            <a:tbl>
              <a:tblPr firstRow="1" bandRow="1">
                <a:tableStyleId>{5C22544A-7EE6-4342-B048-85BDC9FD1C3A}</a:tableStyleId>
              </a:tblPr>
              <a:tblGrid>
                <a:gridCol w="471462"/>
                <a:gridCol w="2643206"/>
                <a:gridCol w="2500330"/>
                <a:gridCol w="968682"/>
                <a:gridCol w="1645920"/>
              </a:tblGrid>
              <a:tr h="370840">
                <a:tc>
                  <a:txBody>
                    <a:bodyPr/>
                    <a:lstStyle/>
                    <a:p>
                      <a:pPr algn="ctr">
                        <a:lnSpc>
                          <a:spcPct val="115000"/>
                        </a:lnSpc>
                        <a:spcAft>
                          <a:spcPts val="1200"/>
                        </a:spcAft>
                      </a:pPr>
                      <a:r>
                        <a:rPr lang="en-US" sz="1200" dirty="0">
                          <a:latin typeface="+mn-lt"/>
                          <a:ea typeface="SimSun"/>
                          <a:cs typeface="Times New Roman"/>
                        </a:rPr>
                        <a:t>No</a:t>
                      </a:r>
                      <a:endParaRPr lang="en-US" sz="1100" dirty="0">
                        <a:latin typeface="+mn-lt"/>
                        <a:ea typeface="Calibri"/>
                        <a:cs typeface="Times New Roman"/>
                      </a:endParaRPr>
                    </a:p>
                  </a:txBody>
                  <a:tcPr marL="68580" marR="68580" marT="0" marB="0"/>
                </a:tc>
                <a:tc>
                  <a:txBody>
                    <a:bodyPr/>
                    <a:lstStyle/>
                    <a:p>
                      <a:pPr algn="ctr">
                        <a:lnSpc>
                          <a:spcPct val="115000"/>
                        </a:lnSpc>
                        <a:spcAft>
                          <a:spcPts val="1200"/>
                        </a:spcAft>
                      </a:pPr>
                      <a:r>
                        <a:rPr lang="en-US" sz="1200">
                          <a:latin typeface="+mn-lt"/>
                          <a:ea typeface="SimSun"/>
                          <a:cs typeface="Times New Roman"/>
                        </a:rPr>
                        <a:t>Asal Surat</a:t>
                      </a:r>
                      <a:endParaRPr lang="en-US" sz="1100">
                        <a:latin typeface="+mn-lt"/>
                        <a:ea typeface="Calibri"/>
                        <a:cs typeface="Times New Roman"/>
                      </a:endParaRPr>
                    </a:p>
                  </a:txBody>
                  <a:tcPr marL="68580" marR="68580" marT="0" marB="0"/>
                </a:tc>
                <a:tc>
                  <a:txBody>
                    <a:bodyPr/>
                    <a:lstStyle/>
                    <a:p>
                      <a:pPr algn="ctr">
                        <a:lnSpc>
                          <a:spcPct val="115000"/>
                        </a:lnSpc>
                        <a:spcAft>
                          <a:spcPts val="1200"/>
                        </a:spcAft>
                      </a:pPr>
                      <a:r>
                        <a:rPr lang="en-US" sz="1200">
                          <a:latin typeface="+mn-lt"/>
                          <a:ea typeface="SimSun"/>
                          <a:cs typeface="Times New Roman"/>
                        </a:rPr>
                        <a:t>Nomor Surat</a:t>
                      </a:r>
                      <a:endParaRPr lang="en-US" sz="1100">
                        <a:latin typeface="+mn-lt"/>
                        <a:ea typeface="Calibri"/>
                        <a:cs typeface="Times New Roman"/>
                      </a:endParaRPr>
                    </a:p>
                  </a:txBody>
                  <a:tcPr marL="68580" marR="68580" marT="0" marB="0"/>
                </a:tc>
                <a:tc>
                  <a:txBody>
                    <a:bodyPr/>
                    <a:lstStyle/>
                    <a:p>
                      <a:pPr algn="ctr">
                        <a:lnSpc>
                          <a:spcPct val="115000"/>
                        </a:lnSpc>
                        <a:spcAft>
                          <a:spcPts val="1200"/>
                        </a:spcAft>
                      </a:pPr>
                      <a:r>
                        <a:rPr lang="en-US" sz="1200">
                          <a:latin typeface="+mn-lt"/>
                          <a:ea typeface="SimSun"/>
                          <a:cs typeface="Times New Roman"/>
                        </a:rPr>
                        <a:t>Tanggal Surat</a:t>
                      </a:r>
                      <a:endParaRPr lang="en-US" sz="1100">
                        <a:latin typeface="+mn-lt"/>
                        <a:ea typeface="Calibri"/>
                        <a:cs typeface="Times New Roman"/>
                      </a:endParaRPr>
                    </a:p>
                  </a:txBody>
                  <a:tcPr marL="68580" marR="68580" marT="0" marB="0"/>
                </a:tc>
                <a:tc>
                  <a:txBody>
                    <a:bodyPr/>
                    <a:lstStyle/>
                    <a:p>
                      <a:pPr algn="ctr">
                        <a:lnSpc>
                          <a:spcPct val="115000"/>
                        </a:lnSpc>
                        <a:spcAft>
                          <a:spcPts val="1200"/>
                        </a:spcAft>
                      </a:pPr>
                      <a:r>
                        <a:rPr lang="en-US" sz="1200">
                          <a:latin typeface="+mn-lt"/>
                          <a:ea typeface="SimSun"/>
                          <a:cs typeface="Times New Roman"/>
                        </a:rPr>
                        <a:t>Perihal Surat</a:t>
                      </a:r>
                      <a:endParaRPr lang="en-US" sz="1100">
                        <a:latin typeface="+mn-lt"/>
                        <a:ea typeface="Calibri"/>
                        <a:cs typeface="Times New Roman"/>
                      </a:endParaRPr>
                    </a:p>
                  </a:txBody>
                  <a:tcPr marL="68580" marR="68580" marT="0" marB="0"/>
                </a:tc>
              </a:tr>
              <a:tr h="370840">
                <a:tc>
                  <a:txBody>
                    <a:bodyPr/>
                    <a:lstStyle/>
                    <a:p>
                      <a:pPr>
                        <a:lnSpc>
                          <a:spcPct val="115000"/>
                        </a:lnSpc>
                        <a:spcAft>
                          <a:spcPts val="1200"/>
                        </a:spcAft>
                      </a:pPr>
                      <a:r>
                        <a:rPr lang="en-US" sz="1200">
                          <a:latin typeface="+mn-lt"/>
                          <a:ea typeface="SimSun"/>
                          <a:cs typeface="Times New Roman"/>
                        </a:rPr>
                        <a:t>1</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Dinas Pemberdayaan Masyarakat Dan Desa Kabupaten Tabalong</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B-113/DPMD-BAPD/140/02/2022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04/02/2022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Permohonan Peminjaman Perangkat Zoom Meeting</a:t>
                      </a:r>
                      <a:endParaRPr lang="en-US" sz="1100">
                        <a:latin typeface="+mn-lt"/>
                        <a:ea typeface="Calibri"/>
                        <a:cs typeface="Times New Roman"/>
                      </a:endParaRPr>
                    </a:p>
                  </a:txBody>
                  <a:tcPr marL="68580" marR="68580" marT="0" marB="0"/>
                </a:tc>
              </a:tr>
              <a:tr h="370840">
                <a:tc>
                  <a:txBody>
                    <a:bodyPr/>
                    <a:lstStyle/>
                    <a:p>
                      <a:pPr>
                        <a:lnSpc>
                          <a:spcPct val="115000"/>
                        </a:lnSpc>
                        <a:spcAft>
                          <a:spcPts val="1200"/>
                        </a:spcAft>
                      </a:pPr>
                      <a:r>
                        <a:rPr lang="en-US" sz="1200">
                          <a:latin typeface="+mn-lt"/>
                          <a:ea typeface="SimSun"/>
                          <a:cs typeface="Times New Roman"/>
                        </a:rPr>
                        <a:t>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Bupati Tabalong</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B-212/BUP/KESRA/400/03/2022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15/03/2022,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Undangan Shalat Hajat</a:t>
                      </a:r>
                      <a:endParaRPr lang="en-US" sz="1100">
                        <a:latin typeface="+mn-lt"/>
                        <a:ea typeface="Calibri"/>
                        <a:cs typeface="Times New Roman"/>
                      </a:endParaRPr>
                    </a:p>
                  </a:txBody>
                  <a:tcPr marL="68580" marR="68580" marT="0" marB="0"/>
                </a:tc>
              </a:tr>
              <a:tr h="370840">
                <a:tc>
                  <a:txBody>
                    <a:bodyPr/>
                    <a:lstStyle/>
                    <a:p>
                      <a:pPr>
                        <a:lnSpc>
                          <a:spcPct val="115000"/>
                        </a:lnSpc>
                        <a:spcAft>
                          <a:spcPts val="1200"/>
                        </a:spcAft>
                      </a:pPr>
                      <a:r>
                        <a:rPr lang="en-US" sz="1200">
                          <a:latin typeface="+mn-lt"/>
                          <a:ea typeface="SimSun"/>
                          <a:cs typeface="Times New Roman"/>
                        </a:rPr>
                        <a:t>3</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Universitas Lambung Mangkurat Banjarmasin,</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197/UN8.1.12.5/SP/2022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13/06/2022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Pelaksanaan Program Magang A.N Tria Erika Damayanti</a:t>
                      </a:r>
                      <a:endParaRPr lang="en-US" sz="1100">
                        <a:latin typeface="+mn-lt"/>
                        <a:ea typeface="Calibri"/>
                        <a:cs typeface="Times New Roman"/>
                      </a:endParaRPr>
                    </a:p>
                  </a:txBody>
                  <a:tcPr marL="68580" marR="68580" marT="0" marB="0"/>
                </a:tc>
              </a:tr>
              <a:tr h="370840">
                <a:tc>
                  <a:txBody>
                    <a:bodyPr/>
                    <a:lstStyle/>
                    <a:p>
                      <a:pPr>
                        <a:lnSpc>
                          <a:spcPct val="115000"/>
                        </a:lnSpc>
                        <a:spcAft>
                          <a:spcPts val="1200"/>
                        </a:spcAft>
                      </a:pPr>
                      <a:r>
                        <a:rPr lang="en-US" sz="1200">
                          <a:latin typeface="+mn-lt"/>
                          <a:ea typeface="SimSun"/>
                          <a:cs typeface="Times New Roman"/>
                        </a:rPr>
                        <a:t>4</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Dewan Perwakilan Rakyat Daerah Kabupaten Tabalong</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B-628/DPRD/170/05/2022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09/05/2022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Mohon Ikut Serta Dalam Kegiatan Wakil Ketua Dprd Kab. Tabalong</a:t>
                      </a:r>
                      <a:endParaRPr lang="en-US" sz="1100">
                        <a:latin typeface="+mn-lt"/>
                        <a:ea typeface="Calibri"/>
                        <a:cs typeface="Times New Roman"/>
                      </a:endParaRPr>
                    </a:p>
                  </a:txBody>
                  <a:tcPr marL="68580" marR="68580" marT="0" marB="0"/>
                </a:tc>
              </a:tr>
              <a:tr h="370840">
                <a:tc>
                  <a:txBody>
                    <a:bodyPr/>
                    <a:lstStyle/>
                    <a:p>
                      <a:pPr>
                        <a:lnSpc>
                          <a:spcPct val="115000"/>
                        </a:lnSpc>
                        <a:spcAft>
                          <a:spcPts val="1200"/>
                        </a:spcAft>
                      </a:pPr>
                      <a:r>
                        <a:rPr lang="en-US" sz="1200">
                          <a:latin typeface="+mn-lt"/>
                          <a:ea typeface="SimSun"/>
                          <a:cs typeface="Times New Roman"/>
                        </a:rPr>
                        <a:t>5</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Badan Pengelolaan Keuangan dan Aset Daerah Kabupaten Tabalong</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B-109/BPKAD-SEKT/011/01/2022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a:latin typeface="+mn-lt"/>
                          <a:ea typeface="SimSun"/>
                          <a:cs typeface="Times New Roman"/>
                        </a:rPr>
                        <a:t>13/01/2022</a:t>
                      </a:r>
                      <a:endParaRPr lang="en-US" sz="1100">
                        <a:latin typeface="+mn-lt"/>
                        <a:ea typeface="Calibri"/>
                        <a:cs typeface="Times New Roman"/>
                      </a:endParaRPr>
                    </a:p>
                  </a:txBody>
                  <a:tcPr marL="68580" marR="68580" marT="0" marB="0"/>
                </a:tc>
                <a:tc>
                  <a:txBody>
                    <a:bodyPr/>
                    <a:lstStyle/>
                    <a:p>
                      <a:pPr>
                        <a:lnSpc>
                          <a:spcPct val="115000"/>
                        </a:lnSpc>
                        <a:spcAft>
                          <a:spcPts val="1200"/>
                        </a:spcAft>
                      </a:pPr>
                      <a:r>
                        <a:rPr lang="en-US" sz="1200" dirty="0" err="1">
                          <a:latin typeface="+mn-lt"/>
                          <a:ea typeface="SimSun"/>
                          <a:cs typeface="Times New Roman"/>
                        </a:rPr>
                        <a:t>Pemberitahuan</a:t>
                      </a:r>
                      <a:endParaRPr lang="en-US" sz="1100" dirty="0">
                        <a:latin typeface="+mn-lt"/>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Hasil</a:t>
            </a:r>
            <a:r>
              <a:rPr lang="en-US" dirty="0" smtClean="0"/>
              <a:t> </a:t>
            </a:r>
            <a:r>
              <a:rPr lang="en-US" dirty="0" err="1" smtClean="0"/>
              <a:t>rekam</a:t>
            </a:r>
            <a:r>
              <a:rPr lang="en-US" dirty="0" smtClean="0"/>
              <a:t> </a:t>
            </a:r>
            <a:r>
              <a:rPr lang="en-US" dirty="0" err="1" smtClean="0"/>
              <a:t>surat</a:t>
            </a:r>
            <a:r>
              <a:rPr lang="en-US" dirty="0" smtClean="0"/>
              <a:t> </a:t>
            </a:r>
            <a:r>
              <a:rPr lang="en-US" dirty="0" err="1" smtClean="0"/>
              <a:t>masuk</a:t>
            </a:r>
            <a:endParaRPr lang="en-US" dirty="0"/>
          </a:p>
        </p:txBody>
      </p:sp>
      <p:pic>
        <p:nvPicPr>
          <p:cNvPr id="18" name="Content Placeholder 17" descr="Screenshot_2022-11-11_13-59-23.png"/>
          <p:cNvPicPr>
            <a:picLocks noGrp="1" noChangeAspect="1"/>
          </p:cNvPicPr>
          <p:nvPr>
            <p:ph idx="1"/>
          </p:nvPr>
        </p:nvPicPr>
        <p:blipFill>
          <a:blip r:embed="rId3"/>
          <a:srcRect l="21600" t="15154" r="15682" b="15388"/>
          <a:stretch>
            <a:fillRect/>
          </a:stretch>
        </p:blipFill>
        <p:spPr>
          <a:xfrm>
            <a:off x="1571604" y="1071552"/>
            <a:ext cx="5857916" cy="3647382"/>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smtClean="0"/>
              <a:t>Data </a:t>
            </a:r>
            <a:r>
              <a:rPr lang="en-US" dirty="0" err="1" smtClean="0"/>
              <a:t>surat</a:t>
            </a:r>
            <a:r>
              <a:rPr lang="en-US" dirty="0" smtClean="0"/>
              <a:t> </a:t>
            </a:r>
            <a:r>
              <a:rPr lang="en-US" dirty="0" err="1" smtClean="0"/>
              <a:t>keluar</a:t>
            </a:r>
            <a:endParaRPr lang="en-US" dirty="0"/>
          </a:p>
        </p:txBody>
      </p:sp>
      <p:graphicFrame>
        <p:nvGraphicFramePr>
          <p:cNvPr id="6" name="Content Placeholder 5"/>
          <p:cNvGraphicFramePr>
            <a:graphicFrameLocks noGrp="1"/>
          </p:cNvGraphicFramePr>
          <p:nvPr>
            <p:ph idx="1"/>
          </p:nvPr>
        </p:nvGraphicFramePr>
        <p:xfrm>
          <a:off x="457200" y="1200150"/>
          <a:ext cx="8229600" cy="2374392"/>
        </p:xfrm>
        <a:graphic>
          <a:graphicData uri="http://schemas.openxmlformats.org/drawingml/2006/table">
            <a:tbl>
              <a:tblPr firstRow="1" bandRow="1">
                <a:tableStyleId>{5C22544A-7EE6-4342-B048-85BDC9FD1C3A}</a:tableStyleId>
              </a:tblPr>
              <a:tblGrid>
                <a:gridCol w="328586"/>
                <a:gridCol w="1857388"/>
                <a:gridCol w="2786082"/>
                <a:gridCol w="928694"/>
                <a:gridCol w="2328850"/>
              </a:tblGrid>
              <a:tr h="370840">
                <a:tc>
                  <a:txBody>
                    <a:bodyPr/>
                    <a:lstStyle/>
                    <a:p>
                      <a:pPr algn="ctr">
                        <a:lnSpc>
                          <a:spcPct val="115000"/>
                        </a:lnSpc>
                        <a:spcAft>
                          <a:spcPts val="0"/>
                        </a:spcAft>
                      </a:pPr>
                      <a:r>
                        <a:rPr lang="en-US" sz="1200" dirty="0">
                          <a:latin typeface="+mn-lt"/>
                          <a:ea typeface="SimSun"/>
                          <a:cs typeface="Times New Roman"/>
                        </a:rPr>
                        <a:t>No</a:t>
                      </a:r>
                      <a:endParaRPr lang="en-US" sz="1100" dirty="0">
                        <a:latin typeface="+mn-lt"/>
                        <a:ea typeface="Calibri"/>
                        <a:cs typeface="Times New Roman"/>
                      </a:endParaRPr>
                    </a:p>
                  </a:txBody>
                  <a:tcPr marL="68580" marR="68580" marT="0" marB="0"/>
                </a:tc>
                <a:tc>
                  <a:txBody>
                    <a:bodyPr/>
                    <a:lstStyle/>
                    <a:p>
                      <a:pPr algn="ctr">
                        <a:lnSpc>
                          <a:spcPct val="115000"/>
                        </a:lnSpc>
                        <a:spcAft>
                          <a:spcPts val="0"/>
                        </a:spcAft>
                      </a:pPr>
                      <a:r>
                        <a:rPr lang="en-US" sz="1200">
                          <a:latin typeface="+mn-lt"/>
                          <a:ea typeface="SimSun"/>
                          <a:cs typeface="Times New Roman"/>
                        </a:rPr>
                        <a:t>Dari Bidang</a:t>
                      </a:r>
                      <a:endParaRPr lang="en-US" sz="1100">
                        <a:latin typeface="+mn-lt"/>
                        <a:ea typeface="Calibri"/>
                        <a:cs typeface="Times New Roman"/>
                      </a:endParaRPr>
                    </a:p>
                  </a:txBody>
                  <a:tcPr marL="68580" marR="68580" marT="0" marB="0"/>
                </a:tc>
                <a:tc>
                  <a:txBody>
                    <a:bodyPr/>
                    <a:lstStyle/>
                    <a:p>
                      <a:pPr algn="ctr">
                        <a:lnSpc>
                          <a:spcPct val="115000"/>
                        </a:lnSpc>
                        <a:spcAft>
                          <a:spcPts val="0"/>
                        </a:spcAft>
                      </a:pPr>
                      <a:r>
                        <a:rPr lang="en-US" sz="1200">
                          <a:latin typeface="+mn-lt"/>
                          <a:ea typeface="SimSun"/>
                          <a:cs typeface="Times New Roman"/>
                        </a:rPr>
                        <a:t>Nomor Surat</a:t>
                      </a:r>
                      <a:endParaRPr lang="en-US" sz="1100">
                        <a:latin typeface="+mn-lt"/>
                        <a:ea typeface="Calibri"/>
                        <a:cs typeface="Times New Roman"/>
                      </a:endParaRPr>
                    </a:p>
                  </a:txBody>
                  <a:tcPr marL="68580" marR="68580" marT="0" marB="0"/>
                </a:tc>
                <a:tc>
                  <a:txBody>
                    <a:bodyPr/>
                    <a:lstStyle/>
                    <a:p>
                      <a:pPr algn="ctr">
                        <a:lnSpc>
                          <a:spcPct val="115000"/>
                        </a:lnSpc>
                        <a:spcAft>
                          <a:spcPts val="0"/>
                        </a:spcAft>
                      </a:pPr>
                      <a:r>
                        <a:rPr lang="en-US" sz="1200">
                          <a:latin typeface="+mn-lt"/>
                          <a:ea typeface="SimSun"/>
                          <a:cs typeface="Times New Roman"/>
                        </a:rPr>
                        <a:t>Tanggal Surat</a:t>
                      </a:r>
                      <a:endParaRPr lang="en-US" sz="1100">
                        <a:latin typeface="+mn-lt"/>
                        <a:ea typeface="Calibri"/>
                        <a:cs typeface="Times New Roman"/>
                      </a:endParaRPr>
                    </a:p>
                  </a:txBody>
                  <a:tcPr marL="68580" marR="68580" marT="0" marB="0"/>
                </a:tc>
                <a:tc>
                  <a:txBody>
                    <a:bodyPr/>
                    <a:lstStyle/>
                    <a:p>
                      <a:pPr algn="ctr">
                        <a:lnSpc>
                          <a:spcPct val="115000"/>
                        </a:lnSpc>
                        <a:spcAft>
                          <a:spcPts val="0"/>
                        </a:spcAft>
                      </a:pPr>
                      <a:r>
                        <a:rPr lang="en-US" sz="1200">
                          <a:latin typeface="+mn-lt"/>
                          <a:ea typeface="SimSun"/>
                          <a:cs typeface="Times New Roman"/>
                        </a:rPr>
                        <a:t>Perihal Surat</a:t>
                      </a:r>
                      <a:endParaRPr lang="en-US" sz="1100">
                        <a:latin typeface="+mn-lt"/>
                        <a:ea typeface="Calibri"/>
                        <a:cs typeface="Times New Roman"/>
                      </a:endParaRPr>
                    </a:p>
                  </a:txBody>
                  <a:tcPr marL="68580" marR="68580" marT="0" marB="0"/>
                </a:tc>
              </a:tr>
              <a:tr h="370840">
                <a:tc>
                  <a:txBody>
                    <a:bodyPr/>
                    <a:lstStyle/>
                    <a:p>
                      <a:pPr>
                        <a:lnSpc>
                          <a:spcPct val="115000"/>
                        </a:lnSpc>
                        <a:spcAft>
                          <a:spcPts val="0"/>
                        </a:spcAft>
                      </a:pPr>
                      <a:r>
                        <a:rPr lang="en-US" sz="1200">
                          <a:latin typeface="+mn-lt"/>
                          <a:ea typeface="SimSun"/>
                          <a:cs typeface="Times New Roman"/>
                        </a:rPr>
                        <a:t>1</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BIDANG PENAGIHAN</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B-546/BAPENDA/PEN-DAL/973/07/2022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en-US" sz="1200">
                          <a:latin typeface="+mn-lt"/>
                          <a:ea typeface="SimSun"/>
                          <a:cs typeface="Times New Roman"/>
                        </a:rPr>
                        <a:t>0</a:t>
                      </a:r>
                      <a:r>
                        <a:rPr lang="id-ID" sz="1200">
                          <a:latin typeface="+mn-lt"/>
                          <a:ea typeface="SimSun"/>
                          <a:cs typeface="Times New Roman"/>
                        </a:rPr>
                        <a:t>2</a:t>
                      </a:r>
                      <a:r>
                        <a:rPr lang="en-US" sz="1200">
                          <a:latin typeface="+mn-lt"/>
                          <a:ea typeface="SimSun"/>
                          <a:cs typeface="Times New Roman"/>
                        </a:rPr>
                        <a:t>/08/</a:t>
                      </a:r>
                      <a:r>
                        <a:rPr lang="id-ID" sz="1200">
                          <a:latin typeface="+mn-lt"/>
                          <a:ea typeface="SimSun"/>
                          <a:cs typeface="Times New Roman"/>
                        </a:rPr>
                        <a:t>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Undangan Ralat Kedua Seminar Dan Penyuluhan</a:t>
                      </a:r>
                      <a:endParaRPr lang="en-US" sz="1100">
                        <a:latin typeface="+mn-lt"/>
                        <a:ea typeface="Calibri"/>
                        <a:cs typeface="Times New Roman"/>
                      </a:endParaRPr>
                    </a:p>
                  </a:txBody>
                  <a:tcPr marL="68580" marR="68580" marT="0" marB="0"/>
                </a:tc>
              </a:tr>
              <a:tr h="370840">
                <a:tc>
                  <a:txBody>
                    <a:bodyPr/>
                    <a:lstStyle/>
                    <a:p>
                      <a:pPr>
                        <a:lnSpc>
                          <a:spcPct val="115000"/>
                        </a:lnSpc>
                        <a:spcAft>
                          <a:spcPts val="0"/>
                        </a:spcAft>
                      </a:pPr>
                      <a:r>
                        <a:rPr lang="en-US" sz="1200">
                          <a:latin typeface="+mn-lt"/>
                          <a:ea typeface="SimSun"/>
                          <a:cs typeface="Times New Roman"/>
                        </a:rPr>
                        <a:t>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SEKRETARIS</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B-143/BAPENDA/SET/800/01/2022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28</a:t>
                      </a:r>
                      <a:r>
                        <a:rPr lang="en-US" sz="1200">
                          <a:latin typeface="+mn-lt"/>
                          <a:ea typeface="SimSun"/>
                          <a:cs typeface="Times New Roman"/>
                        </a:rPr>
                        <a:t>/01/</a:t>
                      </a:r>
                      <a:r>
                        <a:rPr lang="id-ID" sz="1200">
                          <a:latin typeface="+mn-lt"/>
                          <a:ea typeface="SimSun"/>
                          <a:cs typeface="Times New Roman"/>
                        </a:rPr>
                        <a:t>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Surat Izin Penelitian</a:t>
                      </a:r>
                      <a:endParaRPr lang="en-US" sz="1100">
                        <a:latin typeface="+mn-lt"/>
                        <a:ea typeface="Calibri"/>
                        <a:cs typeface="Times New Roman"/>
                      </a:endParaRPr>
                    </a:p>
                  </a:txBody>
                  <a:tcPr marL="68580" marR="68580" marT="0" marB="0"/>
                </a:tc>
              </a:tr>
              <a:tr h="370840">
                <a:tc>
                  <a:txBody>
                    <a:bodyPr/>
                    <a:lstStyle/>
                    <a:p>
                      <a:pPr>
                        <a:lnSpc>
                          <a:spcPct val="115000"/>
                        </a:lnSpc>
                        <a:spcAft>
                          <a:spcPts val="0"/>
                        </a:spcAft>
                      </a:pPr>
                      <a:r>
                        <a:rPr lang="en-US" sz="1200">
                          <a:latin typeface="+mn-lt"/>
                          <a:ea typeface="SimSun"/>
                          <a:cs typeface="Times New Roman"/>
                        </a:rPr>
                        <a:t>3</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SEKRETARIS</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B-159/BAPENDA/SEKT/800/02/2022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7</a:t>
                      </a:r>
                      <a:r>
                        <a:rPr lang="en-US" sz="1200">
                          <a:latin typeface="+mn-lt"/>
                          <a:ea typeface="SimSun"/>
                          <a:cs typeface="Times New Roman"/>
                        </a:rPr>
                        <a:t>/02/</a:t>
                      </a:r>
                      <a:r>
                        <a:rPr lang="id-ID" sz="1200">
                          <a:latin typeface="+mn-lt"/>
                          <a:ea typeface="SimSun"/>
                          <a:cs typeface="Times New Roman"/>
                        </a:rPr>
                        <a:t>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Kesediaan Peminjaman Perangkat Zoom Meeting</a:t>
                      </a:r>
                      <a:endParaRPr lang="en-US" sz="1100">
                        <a:latin typeface="+mn-lt"/>
                        <a:ea typeface="Calibri"/>
                        <a:cs typeface="Times New Roman"/>
                      </a:endParaRPr>
                    </a:p>
                  </a:txBody>
                  <a:tcPr marL="68580" marR="68580" marT="0" marB="0"/>
                </a:tc>
              </a:tr>
              <a:tr h="370840">
                <a:tc>
                  <a:txBody>
                    <a:bodyPr/>
                    <a:lstStyle/>
                    <a:p>
                      <a:pPr>
                        <a:lnSpc>
                          <a:spcPct val="115000"/>
                        </a:lnSpc>
                        <a:spcAft>
                          <a:spcPts val="0"/>
                        </a:spcAft>
                      </a:pPr>
                      <a:r>
                        <a:rPr lang="en-US" sz="1200">
                          <a:latin typeface="+mn-lt"/>
                          <a:ea typeface="SimSun"/>
                          <a:cs typeface="Times New Roman"/>
                        </a:rPr>
                        <a:t>4</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SETRETARIAT</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B-650/BAPENDA/SET/005/09/2022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13</a:t>
                      </a:r>
                      <a:r>
                        <a:rPr lang="en-US" sz="1200">
                          <a:latin typeface="+mn-lt"/>
                          <a:ea typeface="SimSun"/>
                          <a:cs typeface="Times New Roman"/>
                        </a:rPr>
                        <a:t>/09/</a:t>
                      </a:r>
                      <a:r>
                        <a:rPr lang="id-ID" sz="1200">
                          <a:latin typeface="+mn-lt"/>
                          <a:ea typeface="SimSun"/>
                          <a:cs typeface="Times New Roman"/>
                        </a:rPr>
                        <a:t>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Undangan Rapat</a:t>
                      </a:r>
                      <a:endParaRPr lang="en-US" sz="1100">
                        <a:latin typeface="+mn-lt"/>
                        <a:ea typeface="Calibri"/>
                        <a:cs typeface="Times New Roman"/>
                      </a:endParaRPr>
                    </a:p>
                  </a:txBody>
                  <a:tcPr marL="68580" marR="68580" marT="0" marB="0"/>
                </a:tc>
              </a:tr>
              <a:tr h="370840">
                <a:tc>
                  <a:txBody>
                    <a:bodyPr/>
                    <a:lstStyle/>
                    <a:p>
                      <a:pPr>
                        <a:lnSpc>
                          <a:spcPct val="115000"/>
                        </a:lnSpc>
                        <a:spcAft>
                          <a:spcPts val="0"/>
                        </a:spcAft>
                      </a:pPr>
                      <a:r>
                        <a:rPr lang="en-US" sz="1200">
                          <a:latin typeface="+mn-lt"/>
                          <a:ea typeface="SimSun"/>
                          <a:cs typeface="Times New Roman"/>
                        </a:rPr>
                        <a:t>5</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SEKRETARIS</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S-347/BAPENDA-SEKRT/094/10/2022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a:latin typeface="+mn-lt"/>
                          <a:ea typeface="SimSun"/>
                          <a:cs typeface="Times New Roman"/>
                        </a:rPr>
                        <a:t>27</a:t>
                      </a:r>
                      <a:r>
                        <a:rPr lang="en-US" sz="1200">
                          <a:latin typeface="+mn-lt"/>
                          <a:ea typeface="SimSun"/>
                          <a:cs typeface="Times New Roman"/>
                        </a:rPr>
                        <a:t>/10/</a:t>
                      </a:r>
                      <a:r>
                        <a:rPr lang="id-ID" sz="1200">
                          <a:latin typeface="+mn-lt"/>
                          <a:ea typeface="SimSun"/>
                          <a:cs typeface="Times New Roman"/>
                        </a:rPr>
                        <a:t>2022</a:t>
                      </a:r>
                      <a:endParaRPr lang="en-US" sz="1100">
                        <a:latin typeface="+mn-lt"/>
                        <a:ea typeface="Calibri"/>
                        <a:cs typeface="Times New Roman"/>
                      </a:endParaRPr>
                    </a:p>
                  </a:txBody>
                  <a:tcPr marL="68580" marR="68580" marT="0" marB="0"/>
                </a:tc>
                <a:tc>
                  <a:txBody>
                    <a:bodyPr/>
                    <a:lstStyle/>
                    <a:p>
                      <a:pPr>
                        <a:lnSpc>
                          <a:spcPct val="115000"/>
                        </a:lnSpc>
                        <a:spcAft>
                          <a:spcPts val="0"/>
                        </a:spcAft>
                      </a:pPr>
                      <a:r>
                        <a:rPr lang="id-ID" sz="1200" dirty="0">
                          <a:latin typeface="+mn-lt"/>
                          <a:ea typeface="SimSun"/>
                          <a:cs typeface="Times New Roman"/>
                        </a:rPr>
                        <a:t>Surat Perintah Tugas</a:t>
                      </a:r>
                      <a:endParaRPr lang="en-US" sz="1100" dirty="0">
                        <a:latin typeface="+mn-lt"/>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Hasil</a:t>
            </a:r>
            <a:r>
              <a:rPr lang="en-US" dirty="0" smtClean="0"/>
              <a:t> </a:t>
            </a:r>
            <a:r>
              <a:rPr lang="en-US" dirty="0" err="1" smtClean="0"/>
              <a:t>rekam</a:t>
            </a:r>
            <a:r>
              <a:rPr lang="en-US" dirty="0" smtClean="0"/>
              <a:t> </a:t>
            </a:r>
            <a:r>
              <a:rPr lang="en-US" dirty="0" err="1" smtClean="0"/>
              <a:t>surat</a:t>
            </a:r>
            <a:r>
              <a:rPr lang="en-US" dirty="0" smtClean="0"/>
              <a:t> </a:t>
            </a:r>
            <a:r>
              <a:rPr lang="en-US" dirty="0" err="1" smtClean="0"/>
              <a:t>keluar</a:t>
            </a:r>
            <a:endParaRPr lang="en-US" dirty="0"/>
          </a:p>
        </p:txBody>
      </p:sp>
      <p:pic>
        <p:nvPicPr>
          <p:cNvPr id="8" name="Content Placeholder 7" descr="Screenshot_2022-11-11_14-00-45.png"/>
          <p:cNvPicPr>
            <a:picLocks noGrp="1" noChangeAspect="1"/>
          </p:cNvPicPr>
          <p:nvPr>
            <p:ph idx="1"/>
          </p:nvPr>
        </p:nvPicPr>
        <p:blipFill>
          <a:blip r:embed="rId3"/>
          <a:srcRect l="22656" t="13871" r="17187" b="18040"/>
          <a:stretch>
            <a:fillRect/>
          </a:stretch>
        </p:blipFill>
        <p:spPr>
          <a:xfrm>
            <a:off x="1905202" y="1200150"/>
            <a:ext cx="5333596" cy="3394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Pencarian</a:t>
            </a:r>
            <a:r>
              <a:rPr lang="en-US" dirty="0" smtClean="0"/>
              <a:t> data </a:t>
            </a:r>
            <a:r>
              <a:rPr lang="en-US" dirty="0" err="1" smtClean="0"/>
              <a:t>surat</a:t>
            </a:r>
            <a:r>
              <a:rPr lang="en-US" dirty="0" smtClean="0"/>
              <a:t> </a:t>
            </a:r>
            <a:r>
              <a:rPr lang="en-US" dirty="0" err="1" smtClean="0"/>
              <a:t>masuk</a:t>
            </a:r>
            <a:endParaRPr lang="en-US" dirty="0"/>
          </a:p>
        </p:txBody>
      </p:sp>
      <p:pic>
        <p:nvPicPr>
          <p:cNvPr id="6" name="Content Placeholder 5" descr="Screenshot_2022-11-11_14-01-06.png"/>
          <p:cNvPicPr>
            <a:picLocks noGrp="1" noChangeAspect="1"/>
          </p:cNvPicPr>
          <p:nvPr>
            <p:ph idx="1"/>
          </p:nvPr>
        </p:nvPicPr>
        <p:blipFill>
          <a:blip r:embed="rId3"/>
          <a:srcRect l="22783" t="21469" r="19232" b="13283"/>
          <a:stretch>
            <a:fillRect/>
          </a:stretch>
        </p:blipFill>
        <p:spPr>
          <a:xfrm>
            <a:off x="1571604" y="1000114"/>
            <a:ext cx="5929354" cy="3751224"/>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Pencarian</a:t>
            </a:r>
            <a:r>
              <a:rPr lang="en-US" dirty="0" smtClean="0"/>
              <a:t> data </a:t>
            </a:r>
            <a:r>
              <a:rPr lang="en-US" dirty="0" err="1" smtClean="0"/>
              <a:t>surat</a:t>
            </a:r>
            <a:r>
              <a:rPr lang="en-US" dirty="0" smtClean="0"/>
              <a:t> </a:t>
            </a:r>
            <a:r>
              <a:rPr lang="en-US" dirty="0" err="1" smtClean="0"/>
              <a:t>keluar</a:t>
            </a:r>
            <a:endParaRPr lang="en-US" dirty="0"/>
          </a:p>
        </p:txBody>
      </p:sp>
      <p:pic>
        <p:nvPicPr>
          <p:cNvPr id="6" name="Content Placeholder 5" descr="Screenshot_2022-11-11_14-01-17.png"/>
          <p:cNvPicPr>
            <a:picLocks noGrp="1" noChangeAspect="1"/>
          </p:cNvPicPr>
          <p:nvPr>
            <p:ph idx="1"/>
          </p:nvPr>
        </p:nvPicPr>
        <p:blipFill>
          <a:blip r:embed="rId3"/>
          <a:srcRect l="21600" t="13049" r="16866" b="17493"/>
          <a:stretch>
            <a:fillRect/>
          </a:stretch>
        </p:blipFill>
        <p:spPr>
          <a:xfrm>
            <a:off x="1643042" y="1071552"/>
            <a:ext cx="6078725" cy="3857652"/>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Hasil</a:t>
            </a:r>
            <a:r>
              <a:rPr lang="en-US" dirty="0" smtClean="0"/>
              <a:t> </a:t>
            </a:r>
            <a:r>
              <a:rPr lang="en-US" dirty="0" err="1" smtClean="0"/>
              <a:t>lembar</a:t>
            </a:r>
            <a:r>
              <a:rPr lang="en-US" dirty="0" smtClean="0"/>
              <a:t> </a:t>
            </a:r>
            <a:r>
              <a:rPr lang="en-US" dirty="0" err="1" smtClean="0"/>
              <a:t>disposisi</a:t>
            </a:r>
            <a:endParaRPr lang="en-US" dirty="0"/>
          </a:p>
        </p:txBody>
      </p:sp>
      <p:pic>
        <p:nvPicPr>
          <p:cNvPr id="6" name="Content Placeholder 5" descr="Screenshot_2022-11-11_14-01-33.png"/>
          <p:cNvPicPr>
            <a:picLocks noGrp="1" noChangeAspect="1"/>
          </p:cNvPicPr>
          <p:nvPr>
            <p:ph idx="1"/>
          </p:nvPr>
        </p:nvPicPr>
        <p:blipFill>
          <a:blip r:embed="rId3"/>
          <a:srcRect l="21599" t="21469" r="16866" b="19597"/>
          <a:stretch>
            <a:fillRect/>
          </a:stretch>
        </p:blipFill>
        <p:spPr>
          <a:xfrm>
            <a:off x="928662" y="1000113"/>
            <a:ext cx="7072362" cy="3808195"/>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Kesimpulan</a:t>
            </a:r>
            <a:endParaRPr lang="en-US" dirty="0"/>
          </a:p>
        </p:txBody>
      </p:sp>
      <p:sp>
        <p:nvSpPr>
          <p:cNvPr id="5" name="Content Placeholder 4"/>
          <p:cNvSpPr>
            <a:spLocks noGrp="1"/>
          </p:cNvSpPr>
          <p:nvPr>
            <p:ph idx="1"/>
          </p:nvPr>
        </p:nvSpPr>
        <p:spPr/>
        <p:txBody>
          <a:bodyPr>
            <a:normAutofit fontScale="70000" lnSpcReduction="20000"/>
          </a:bodyPr>
          <a:lstStyle/>
          <a:p>
            <a:pPr lvl="0"/>
            <a:r>
              <a:rPr lang="id-ID" dirty="0" smtClean="0"/>
              <a:t>Aplikasi </a:t>
            </a:r>
            <a:r>
              <a:rPr lang="id-ID" dirty="0" smtClean="0"/>
              <a:t>Sistem Informasi Manajemen Arsip Surat </a:t>
            </a:r>
            <a:r>
              <a:rPr lang="en-US" dirty="0" smtClean="0"/>
              <a:t>(SIMAS) </a:t>
            </a:r>
            <a:r>
              <a:rPr lang="id-ID" dirty="0" smtClean="0"/>
              <a:t>pada Badan Pendapatan Daerah Kabupaten Tabalong </a:t>
            </a:r>
            <a:r>
              <a:rPr lang="en-US" dirty="0" err="1" smtClean="0"/>
              <a:t>telah</a:t>
            </a:r>
            <a:r>
              <a:rPr lang="en-US" dirty="0" smtClean="0"/>
              <a:t> </a:t>
            </a:r>
            <a:r>
              <a:rPr lang="en-US" dirty="0" err="1" smtClean="0"/>
              <a:t>berhasil</a:t>
            </a:r>
            <a:r>
              <a:rPr lang="en-US" dirty="0" smtClean="0"/>
              <a:t> </a:t>
            </a:r>
            <a:r>
              <a:rPr lang="en-US" dirty="0" err="1" smtClean="0"/>
              <a:t>merekam</a:t>
            </a:r>
            <a:r>
              <a:rPr lang="en-US" dirty="0" smtClean="0"/>
              <a:t> data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surat</a:t>
            </a:r>
            <a:r>
              <a:rPr lang="en-US" dirty="0" smtClean="0"/>
              <a:t> </a:t>
            </a:r>
            <a:r>
              <a:rPr lang="en-US" dirty="0" err="1" smtClean="0"/>
              <a:t>keluar</a:t>
            </a:r>
            <a:r>
              <a:rPr lang="en-US" dirty="0" smtClean="0"/>
              <a:t>.</a:t>
            </a:r>
          </a:p>
          <a:p>
            <a:pPr lvl="0"/>
            <a:endParaRPr lang="en-US" dirty="0" smtClean="0"/>
          </a:p>
          <a:p>
            <a:pPr lvl="0"/>
            <a:r>
              <a:rPr lang="id-ID" dirty="0" smtClean="0"/>
              <a:t>Aplikasi Sistem Informasi Manajemen Arsip Surat </a:t>
            </a:r>
            <a:r>
              <a:rPr lang="en-US" dirty="0" smtClean="0"/>
              <a:t>(SIMAS) </a:t>
            </a:r>
            <a:r>
              <a:rPr lang="id-ID" dirty="0" smtClean="0"/>
              <a:t>pada Badan Pendapatan Daerah Kabupaten Tabalong </a:t>
            </a:r>
            <a:r>
              <a:rPr lang="en-US" dirty="0" err="1" smtClean="0"/>
              <a:t>telah</a:t>
            </a:r>
            <a:r>
              <a:rPr lang="en-US" dirty="0" smtClean="0"/>
              <a:t> </a:t>
            </a:r>
            <a:r>
              <a:rPr lang="en-US" dirty="0" err="1" smtClean="0"/>
              <a:t>berhasil</a:t>
            </a:r>
            <a:r>
              <a:rPr lang="en-US" dirty="0" smtClean="0"/>
              <a:t> </a:t>
            </a:r>
            <a:r>
              <a:rPr lang="en-US" dirty="0" err="1" smtClean="0"/>
              <a:t>dalam</a:t>
            </a:r>
            <a:r>
              <a:rPr lang="en-US" dirty="0" smtClean="0"/>
              <a:t> </a:t>
            </a:r>
            <a:r>
              <a:rPr lang="en-US" dirty="0" err="1" smtClean="0"/>
              <a:t>mencari</a:t>
            </a:r>
            <a:r>
              <a:rPr lang="en-US" dirty="0" smtClean="0"/>
              <a:t> data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surat</a:t>
            </a:r>
            <a:r>
              <a:rPr lang="en-US" dirty="0" smtClean="0"/>
              <a:t> </a:t>
            </a:r>
            <a:r>
              <a:rPr lang="en-US" dirty="0" err="1" smtClean="0"/>
              <a:t>keluar</a:t>
            </a:r>
            <a:r>
              <a:rPr lang="en-US" dirty="0" smtClean="0"/>
              <a:t>.</a:t>
            </a:r>
          </a:p>
          <a:p>
            <a:pPr lvl="0"/>
            <a:endParaRPr lang="en-US" dirty="0" smtClean="0"/>
          </a:p>
          <a:p>
            <a:pPr lvl="0"/>
            <a:r>
              <a:rPr lang="id-ID" dirty="0" smtClean="0"/>
              <a:t>Aplikasi Sistem Informasi Manajemen Arsip Surat</a:t>
            </a:r>
            <a:r>
              <a:rPr lang="en-US" dirty="0" smtClean="0"/>
              <a:t> (SIMAS)</a:t>
            </a:r>
            <a:r>
              <a:rPr lang="id-ID" dirty="0" smtClean="0"/>
              <a:t> pada Badan Pendapatan Daerah Kabupaten Tabalong </a:t>
            </a:r>
            <a:r>
              <a:rPr lang="en-US" dirty="0" err="1" smtClean="0"/>
              <a:t>telah</a:t>
            </a:r>
            <a:r>
              <a:rPr lang="en-US" dirty="0" smtClean="0"/>
              <a:t> </a:t>
            </a:r>
            <a:r>
              <a:rPr lang="en-US" dirty="0" err="1" smtClean="0"/>
              <a:t>berhasil</a:t>
            </a:r>
            <a:r>
              <a:rPr lang="en-US" dirty="0" smtClean="0"/>
              <a:t> </a:t>
            </a:r>
            <a:r>
              <a:rPr lang="en-US" dirty="0" err="1" smtClean="0"/>
              <a:t>mencetak</a:t>
            </a:r>
            <a:r>
              <a:rPr lang="en-US" dirty="0" smtClean="0"/>
              <a:t> </a:t>
            </a:r>
            <a:r>
              <a:rPr lang="en-US" dirty="0" err="1" smtClean="0"/>
              <a:t>lembar</a:t>
            </a:r>
            <a:r>
              <a:rPr lang="en-US" dirty="0" smtClean="0"/>
              <a:t> </a:t>
            </a:r>
            <a:r>
              <a:rPr lang="en-US" dirty="0" err="1" smtClean="0"/>
              <a:t>disposisi</a:t>
            </a:r>
            <a:r>
              <a:rPr lang="en-US" dirty="0" smtClean="0"/>
              <a:t> </a:t>
            </a:r>
            <a:r>
              <a:rPr lang="en-US" dirty="0" err="1" smtClean="0"/>
              <a:t>surat</a:t>
            </a:r>
            <a:r>
              <a:rPr lang="en-US" dirty="0" smtClean="0"/>
              <a: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Izin</a:t>
            </a:r>
            <a:r>
              <a:rPr lang="en-US" dirty="0" smtClean="0"/>
              <a:t> </a:t>
            </a:r>
            <a:r>
              <a:rPr lang="en-US" dirty="0" err="1" smtClean="0"/>
              <a:t>Presentasi</a:t>
            </a:r>
            <a:r>
              <a:rPr lang="en-US" dirty="0" smtClean="0"/>
              <a:t> </a:t>
            </a:r>
            <a:r>
              <a:rPr lang="en-US" dirty="0" err="1" smtClean="0"/>
              <a:t>Aplikasi</a:t>
            </a:r>
            <a:endParaRPr lang="en-US" dirty="0"/>
          </a:p>
        </p:txBody>
      </p:sp>
      <p:sp>
        <p:nvSpPr>
          <p:cNvPr id="5" name="Content Placeholder 4"/>
          <p:cNvSpPr>
            <a:spLocks noGrp="1"/>
          </p:cNvSpPr>
          <p:nvPr>
            <p:ph idx="1"/>
          </p:nvPr>
        </p:nvSpPr>
        <p:spPr/>
        <p:txBody>
          <a:bodyPr>
            <a:normAutofit/>
          </a:bodyPr>
          <a:lstStyle/>
          <a:p>
            <a:endParaRPr lang="en-US" dirty="0" smtClean="0">
              <a:hlinkClick r:id="rId3"/>
            </a:endParaRPr>
          </a:p>
          <a:p>
            <a:r>
              <a:rPr lang="en-US" dirty="0" smtClean="0">
                <a:hlinkClick r:id="rId3"/>
              </a:rPr>
              <a:t>https</a:t>
            </a:r>
            <a:r>
              <a:rPr lang="en-US" dirty="0" smtClean="0">
                <a:hlinkClick r:id="rId3"/>
              </a:rPr>
              <a:t>://hadi-rusadi.000webhostapp.com/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043494" cy="3394472"/>
          </a:xfrm>
        </p:spPr>
        <p:txBody>
          <a:bodyPr>
            <a:noAutofit/>
          </a:bodyPr>
          <a:lstStyle/>
          <a:p>
            <a:pPr marL="0" indent="0" algn="just">
              <a:buNone/>
            </a:pPr>
            <a:r>
              <a:rPr lang="en-US" sz="1800" dirty="0" err="1" smtClean="0"/>
              <a:t>Korespondensi</a:t>
            </a:r>
            <a:r>
              <a:rPr lang="en-US" sz="1800" dirty="0" smtClean="0"/>
              <a:t> </a:t>
            </a:r>
            <a:r>
              <a:rPr lang="en-US" sz="1800" dirty="0" err="1" smtClean="0"/>
              <a:t>atau</a:t>
            </a:r>
            <a:r>
              <a:rPr lang="en-US" sz="1800" dirty="0" smtClean="0"/>
              <a:t> </a:t>
            </a:r>
            <a:r>
              <a:rPr lang="en-US" sz="1800" dirty="0" err="1" smtClean="0"/>
              <a:t>surat-menyurat</a:t>
            </a:r>
            <a:r>
              <a:rPr lang="en-US" sz="1800" dirty="0" smtClean="0"/>
              <a:t> </a:t>
            </a:r>
            <a:r>
              <a:rPr lang="en-US" sz="1800" dirty="0" err="1" smtClean="0"/>
              <a:t>adalah</a:t>
            </a:r>
            <a:r>
              <a:rPr lang="en-US" sz="1800" dirty="0" smtClean="0"/>
              <a:t> </a:t>
            </a:r>
            <a:r>
              <a:rPr lang="en-US" sz="1800" dirty="0" err="1" smtClean="0"/>
              <a:t>aktivitas</a:t>
            </a:r>
            <a:r>
              <a:rPr lang="en-US" sz="1800" dirty="0" smtClean="0"/>
              <a:t> </a:t>
            </a:r>
            <a:r>
              <a:rPr lang="en-US" sz="1800" dirty="0" err="1" smtClean="0"/>
              <a:t>berkomunikasi</a:t>
            </a:r>
            <a:r>
              <a:rPr lang="en-US" sz="1800" dirty="0" smtClean="0"/>
              <a:t> yang </a:t>
            </a:r>
            <a:r>
              <a:rPr lang="en-US" sz="1800" dirty="0" err="1" smtClean="0"/>
              <a:t>menggunakan</a:t>
            </a:r>
            <a:r>
              <a:rPr lang="en-US" sz="1800" dirty="0" smtClean="0"/>
              <a:t> </a:t>
            </a:r>
            <a:r>
              <a:rPr lang="en-US" sz="1800" dirty="0" err="1" smtClean="0"/>
              <a:t>perantara</a:t>
            </a:r>
            <a:r>
              <a:rPr lang="en-US" sz="1800" dirty="0" smtClean="0"/>
              <a:t> media </a:t>
            </a:r>
            <a:r>
              <a:rPr lang="en-US" sz="1800" dirty="0" err="1" smtClean="0"/>
              <a:t>kertas</a:t>
            </a:r>
            <a:r>
              <a:rPr lang="en-US" sz="1800" dirty="0" smtClean="0"/>
              <a:t> yang </a:t>
            </a:r>
            <a:r>
              <a:rPr lang="en-US" sz="1800" dirty="0" err="1" smtClean="0"/>
              <a:t>tertulis</a:t>
            </a:r>
            <a:r>
              <a:rPr lang="en-US" sz="1800" dirty="0" smtClean="0"/>
              <a:t> </a:t>
            </a:r>
            <a:r>
              <a:rPr lang="en-US" sz="1800" dirty="0" err="1" smtClean="0"/>
              <a:t>atau</a:t>
            </a:r>
            <a:r>
              <a:rPr lang="en-US" sz="1800" dirty="0" smtClean="0"/>
              <a:t> </a:t>
            </a:r>
            <a:r>
              <a:rPr lang="en-US" sz="1800" dirty="0" err="1" smtClean="0"/>
              <a:t>disebut</a:t>
            </a:r>
            <a:r>
              <a:rPr lang="en-US" sz="1800" dirty="0" smtClean="0"/>
              <a:t>  </a:t>
            </a:r>
            <a:r>
              <a:rPr lang="en-US" sz="1800" dirty="0" err="1" smtClean="0"/>
              <a:t>dengan</a:t>
            </a:r>
            <a:r>
              <a:rPr lang="en-US" sz="1800" dirty="0" smtClean="0"/>
              <a:t> </a:t>
            </a:r>
            <a:r>
              <a:rPr lang="en-US" sz="1800" dirty="0" err="1" smtClean="0"/>
              <a:t>Surat</a:t>
            </a:r>
            <a:r>
              <a:rPr lang="en-US" sz="1800" dirty="0" smtClean="0"/>
              <a:t>. </a:t>
            </a:r>
            <a:r>
              <a:rPr lang="en-US" sz="1800" dirty="0" err="1" smtClean="0"/>
              <a:t>Kegiatan</a:t>
            </a:r>
            <a:r>
              <a:rPr lang="en-US" sz="1800" dirty="0" smtClean="0"/>
              <a:t> </a:t>
            </a:r>
            <a:r>
              <a:rPr lang="en-US" sz="1800" dirty="0" err="1" smtClean="0"/>
              <a:t>surat-menyurat</a:t>
            </a:r>
            <a:r>
              <a:rPr lang="en-US" sz="1800" dirty="0" smtClean="0"/>
              <a:t> </a:t>
            </a:r>
            <a:r>
              <a:rPr lang="en-US" sz="1800" dirty="0" err="1" smtClean="0"/>
              <a:t>adalah</a:t>
            </a:r>
            <a:r>
              <a:rPr lang="en-US" sz="1800" dirty="0" smtClean="0"/>
              <a:t> </a:t>
            </a:r>
            <a:r>
              <a:rPr lang="en-US" sz="1800" dirty="0" err="1" smtClean="0"/>
              <a:t>aktivitas</a:t>
            </a:r>
            <a:r>
              <a:rPr lang="en-US" sz="1800" dirty="0" smtClean="0"/>
              <a:t> </a:t>
            </a:r>
            <a:r>
              <a:rPr lang="en-US" sz="1800" dirty="0" err="1" smtClean="0"/>
              <a:t>penting</a:t>
            </a:r>
            <a:r>
              <a:rPr lang="en-US" sz="1800" dirty="0" smtClean="0"/>
              <a:t> </a:t>
            </a:r>
            <a:r>
              <a:rPr lang="en-US" sz="1800" dirty="0" err="1" smtClean="0"/>
              <a:t>pada</a:t>
            </a:r>
            <a:r>
              <a:rPr lang="en-US" sz="1800" dirty="0" smtClean="0"/>
              <a:t> </a:t>
            </a:r>
            <a:r>
              <a:rPr lang="en-US" sz="1800" dirty="0" err="1" smtClean="0"/>
              <a:t>suatu</a:t>
            </a:r>
            <a:r>
              <a:rPr lang="en-US" sz="1800" dirty="0" smtClean="0"/>
              <a:t> </a:t>
            </a:r>
            <a:r>
              <a:rPr lang="en-US" sz="1800" dirty="0" err="1" smtClean="0"/>
              <a:t>instansi</a:t>
            </a:r>
            <a:r>
              <a:rPr lang="en-US" sz="1800" dirty="0" smtClean="0"/>
              <a:t> </a:t>
            </a:r>
            <a:r>
              <a:rPr lang="en-US" sz="1800" dirty="0" err="1" smtClean="0"/>
              <a:t>baik</a:t>
            </a:r>
            <a:r>
              <a:rPr lang="en-US" sz="1800" dirty="0" smtClean="0"/>
              <a:t> </a:t>
            </a:r>
            <a:r>
              <a:rPr lang="en-US" sz="1800" dirty="0" err="1" smtClean="0"/>
              <a:t>swasta</a:t>
            </a:r>
            <a:r>
              <a:rPr lang="en-US" sz="1800" dirty="0" smtClean="0"/>
              <a:t> </a:t>
            </a:r>
            <a:r>
              <a:rPr lang="en-US" sz="1800" dirty="0" err="1" smtClean="0"/>
              <a:t>maupun</a:t>
            </a:r>
            <a:r>
              <a:rPr lang="en-US" sz="1800" dirty="0" smtClean="0"/>
              <a:t> </a:t>
            </a:r>
            <a:r>
              <a:rPr lang="en-US" sz="1800" dirty="0" err="1" smtClean="0"/>
              <a:t>pemerintahan</a:t>
            </a:r>
            <a:r>
              <a:rPr lang="en-US" sz="1800" dirty="0" smtClean="0"/>
              <a:t>, </a:t>
            </a:r>
            <a:r>
              <a:rPr lang="en-US" sz="1800" dirty="0" err="1" smtClean="0"/>
              <a:t>dikarenakan</a:t>
            </a:r>
            <a:r>
              <a:rPr lang="en-US" sz="1800" dirty="0" smtClean="0"/>
              <a:t> </a:t>
            </a:r>
            <a:r>
              <a:rPr lang="en-US" sz="1800" dirty="0" err="1" smtClean="0"/>
              <a:t>surat-menyurat</a:t>
            </a:r>
            <a:r>
              <a:rPr lang="en-US" sz="1800" dirty="0" smtClean="0"/>
              <a:t> </a:t>
            </a:r>
            <a:r>
              <a:rPr lang="en-US" sz="1800" dirty="0" err="1" smtClean="0"/>
              <a:t>bukan</a:t>
            </a:r>
            <a:r>
              <a:rPr lang="en-US" sz="1800" dirty="0" smtClean="0"/>
              <a:t> </a:t>
            </a:r>
            <a:r>
              <a:rPr lang="en-US" sz="1800" dirty="0" err="1" smtClean="0"/>
              <a:t>hanya</a:t>
            </a:r>
            <a:r>
              <a:rPr lang="en-US" sz="1800" dirty="0" smtClean="0"/>
              <a:t> </a:t>
            </a:r>
            <a:r>
              <a:rPr lang="en-US" sz="1800" dirty="0" err="1" smtClean="0"/>
              <a:t>digunakan</a:t>
            </a:r>
            <a:r>
              <a:rPr lang="en-US" sz="1800" dirty="0" smtClean="0"/>
              <a:t> </a:t>
            </a:r>
            <a:r>
              <a:rPr lang="en-US" sz="1800" dirty="0" err="1" smtClean="0"/>
              <a:t>sebagai</a:t>
            </a:r>
            <a:r>
              <a:rPr lang="en-US" sz="1800" dirty="0" smtClean="0"/>
              <a:t> media </a:t>
            </a:r>
            <a:r>
              <a:rPr lang="en-US" sz="1800" dirty="0" err="1" smtClean="0"/>
              <a:t>komunikasi</a:t>
            </a:r>
            <a:r>
              <a:rPr lang="en-US" sz="1800" dirty="0" smtClean="0"/>
              <a:t>, </a:t>
            </a:r>
            <a:r>
              <a:rPr lang="en-US" sz="1800" dirty="0" err="1" smtClean="0"/>
              <a:t>melainkan</a:t>
            </a:r>
            <a:r>
              <a:rPr lang="en-US" sz="1800" dirty="0" smtClean="0"/>
              <a:t> </a:t>
            </a:r>
            <a:r>
              <a:rPr lang="en-US" sz="1800" dirty="0" err="1" smtClean="0"/>
              <a:t>sebagai</a:t>
            </a:r>
            <a:r>
              <a:rPr lang="en-US" sz="1800" dirty="0" smtClean="0"/>
              <a:t> </a:t>
            </a:r>
            <a:r>
              <a:rPr lang="en-US" sz="1800" dirty="0" err="1" smtClean="0"/>
              <a:t>bukti</a:t>
            </a:r>
            <a:r>
              <a:rPr lang="en-US" sz="1800" dirty="0" smtClean="0"/>
              <a:t> </a:t>
            </a:r>
            <a:r>
              <a:rPr lang="en-US" sz="1800" dirty="0" err="1" smtClean="0"/>
              <a:t>otentik</a:t>
            </a:r>
            <a:r>
              <a:rPr lang="en-US" sz="1800" dirty="0" smtClean="0"/>
              <a:t> </a:t>
            </a:r>
            <a:r>
              <a:rPr lang="en-US" sz="1800" dirty="0" err="1" smtClean="0"/>
              <a:t>atas</a:t>
            </a:r>
            <a:r>
              <a:rPr lang="en-US" sz="1800" dirty="0" smtClean="0"/>
              <a:t> </a:t>
            </a:r>
            <a:r>
              <a:rPr lang="en-US" sz="1800" dirty="0" err="1" smtClean="0"/>
              <a:t>kegiatan</a:t>
            </a:r>
            <a:r>
              <a:rPr lang="en-US" sz="1800" dirty="0" smtClean="0"/>
              <a:t> yang </a:t>
            </a:r>
            <a:r>
              <a:rPr lang="en-US" sz="1800" dirty="0" err="1" smtClean="0"/>
              <a:t>telah</a:t>
            </a:r>
            <a:r>
              <a:rPr lang="en-US" sz="1800" dirty="0" smtClean="0"/>
              <a:t> </a:t>
            </a:r>
            <a:r>
              <a:rPr lang="en-US" sz="1800" dirty="0" err="1" smtClean="0"/>
              <a:t>dilakukan</a:t>
            </a:r>
            <a:r>
              <a:rPr lang="en-US" sz="1800" dirty="0" smtClean="0"/>
              <a:t>. </a:t>
            </a:r>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Latar 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043494" cy="3394472"/>
          </a:xfrm>
        </p:spPr>
        <p:txBody>
          <a:bodyPr>
            <a:noAutofit/>
          </a:bodyPr>
          <a:lstStyle/>
          <a:p>
            <a:pPr marL="0" indent="0" algn="just">
              <a:buNone/>
            </a:pPr>
            <a:r>
              <a:rPr lang="en-US" sz="1800" dirty="0" err="1" smtClean="0"/>
              <a:t>Seiring</a:t>
            </a:r>
            <a:r>
              <a:rPr lang="en-US" sz="1800" dirty="0" smtClean="0"/>
              <a:t> </a:t>
            </a:r>
            <a:r>
              <a:rPr lang="en-US" sz="1800" dirty="0" err="1" smtClean="0"/>
              <a:t>berkembangnya</a:t>
            </a:r>
            <a:r>
              <a:rPr lang="en-US" sz="1800" dirty="0" smtClean="0"/>
              <a:t> </a:t>
            </a:r>
            <a:r>
              <a:rPr lang="en-US" sz="1800" dirty="0" err="1" smtClean="0"/>
              <a:t>zaman</a:t>
            </a:r>
            <a:r>
              <a:rPr lang="en-US" sz="1800" dirty="0" smtClean="0"/>
              <a:t> </a:t>
            </a:r>
            <a:r>
              <a:rPr lang="en-US" sz="1800" dirty="0" err="1" smtClean="0"/>
              <a:t>dalam</a:t>
            </a:r>
            <a:r>
              <a:rPr lang="en-US" sz="1800" dirty="0" smtClean="0"/>
              <a:t> </a:t>
            </a:r>
            <a:r>
              <a:rPr lang="en-US" sz="1800" dirty="0" err="1" smtClean="0"/>
              <a:t>perkembangan</a:t>
            </a:r>
            <a:r>
              <a:rPr lang="en-US" sz="1800" dirty="0" smtClean="0"/>
              <a:t> digital </a:t>
            </a:r>
            <a:r>
              <a:rPr lang="en-US" sz="1800" dirty="0" err="1" smtClean="0"/>
              <a:t>sekarang</a:t>
            </a:r>
            <a:r>
              <a:rPr lang="en-US" sz="1800" dirty="0" smtClean="0"/>
              <a:t>, </a:t>
            </a:r>
            <a:r>
              <a:rPr lang="en-US" sz="1800" dirty="0" err="1" smtClean="0"/>
              <a:t>Korespondensi</a:t>
            </a:r>
            <a:r>
              <a:rPr lang="en-US" sz="1800" dirty="0" smtClean="0"/>
              <a:t> </a:t>
            </a:r>
            <a:r>
              <a:rPr lang="en-US" sz="1800" dirty="0" err="1" smtClean="0"/>
              <a:t>atau</a:t>
            </a:r>
            <a:r>
              <a:rPr lang="en-US" sz="1800" dirty="0" smtClean="0"/>
              <a:t> </a:t>
            </a:r>
            <a:r>
              <a:rPr lang="en-US" sz="1800" dirty="0" err="1" smtClean="0"/>
              <a:t>surat-menyurat</a:t>
            </a:r>
            <a:r>
              <a:rPr lang="en-US" sz="1800" dirty="0" smtClean="0"/>
              <a:t> </a:t>
            </a:r>
            <a:r>
              <a:rPr lang="en-US" sz="1800" dirty="0" err="1" smtClean="0"/>
              <a:t>dalam</a:t>
            </a:r>
            <a:r>
              <a:rPr lang="en-US" sz="1800" dirty="0" smtClean="0"/>
              <a:t> </a:t>
            </a:r>
            <a:r>
              <a:rPr lang="en-US" sz="1800" dirty="0" err="1" smtClean="0"/>
              <a:t>kegiatannya</a:t>
            </a:r>
            <a:r>
              <a:rPr lang="en-US" sz="1800" dirty="0" smtClean="0"/>
              <a:t> </a:t>
            </a:r>
            <a:r>
              <a:rPr lang="en-US" sz="1800" dirty="0" err="1" smtClean="0"/>
              <a:t>dapat</a:t>
            </a:r>
            <a:r>
              <a:rPr lang="en-US" sz="1800" dirty="0" smtClean="0"/>
              <a:t> </a:t>
            </a:r>
            <a:r>
              <a:rPr lang="en-US" sz="1800" dirty="0" err="1" smtClean="0"/>
              <a:t>dioptimalkan</a:t>
            </a:r>
            <a:r>
              <a:rPr lang="en-US" sz="1800" dirty="0" smtClean="0"/>
              <a:t> </a:t>
            </a:r>
            <a:r>
              <a:rPr lang="en-US" sz="1800" dirty="0" err="1" smtClean="0"/>
              <a:t>dengan</a:t>
            </a:r>
            <a:r>
              <a:rPr lang="en-US" sz="1800" dirty="0" smtClean="0"/>
              <a:t> </a:t>
            </a:r>
            <a:r>
              <a:rPr lang="en-US" sz="1800" dirty="0" err="1" smtClean="0"/>
              <a:t>memanfaatkan</a:t>
            </a:r>
            <a:r>
              <a:rPr lang="en-US" sz="1800" dirty="0" smtClean="0"/>
              <a:t> </a:t>
            </a:r>
            <a:r>
              <a:rPr lang="en-US" sz="1800" dirty="0" err="1" smtClean="0"/>
              <a:t>teknologi</a:t>
            </a:r>
            <a:r>
              <a:rPr lang="en-US" sz="1800" dirty="0" smtClean="0"/>
              <a:t> digital </a:t>
            </a:r>
            <a:r>
              <a:rPr lang="en-US" sz="1800" dirty="0" err="1" smtClean="0"/>
              <a:t>sekarang</a:t>
            </a:r>
            <a:r>
              <a:rPr lang="en-US" sz="1800" dirty="0" smtClean="0"/>
              <a:t>.  </a:t>
            </a:r>
            <a:r>
              <a:rPr lang="en-US" sz="1800" dirty="0" err="1" smtClean="0"/>
              <a:t>Akan</a:t>
            </a:r>
            <a:r>
              <a:rPr lang="en-US" sz="1800" dirty="0" smtClean="0"/>
              <a:t> </a:t>
            </a:r>
            <a:r>
              <a:rPr lang="en-US" sz="1800" dirty="0" err="1" smtClean="0"/>
              <a:t>tetapi</a:t>
            </a:r>
            <a:r>
              <a:rPr lang="en-US" sz="1800" dirty="0" smtClean="0"/>
              <a:t> </a:t>
            </a:r>
            <a:r>
              <a:rPr lang="en-US" sz="1800" dirty="0" err="1" smtClean="0"/>
              <a:t>teknologi</a:t>
            </a:r>
            <a:r>
              <a:rPr lang="en-US" sz="1800" dirty="0" smtClean="0"/>
              <a:t> </a:t>
            </a:r>
            <a:r>
              <a:rPr lang="en-US" sz="1800" dirty="0" smtClean="0"/>
              <a:t>digital</a:t>
            </a:r>
            <a:r>
              <a:rPr lang="en-US" sz="1800" dirty="0" smtClean="0"/>
              <a:t> yang </a:t>
            </a:r>
            <a:r>
              <a:rPr lang="en-US" sz="1800" dirty="0" err="1" smtClean="0"/>
              <a:t>ada</a:t>
            </a:r>
            <a:r>
              <a:rPr lang="en-US" sz="1800" dirty="0" smtClean="0"/>
              <a:t> </a:t>
            </a:r>
            <a:r>
              <a:rPr lang="en-US" sz="1800" dirty="0" err="1" smtClean="0"/>
              <a:t>sekarang</a:t>
            </a:r>
            <a:r>
              <a:rPr lang="en-US" sz="1800" dirty="0" smtClean="0"/>
              <a:t> </a:t>
            </a:r>
            <a:r>
              <a:rPr lang="en-US" sz="1800" dirty="0" err="1" smtClean="0"/>
              <a:t>kurang</a:t>
            </a:r>
            <a:r>
              <a:rPr lang="en-US" sz="1800" dirty="0" smtClean="0"/>
              <a:t> </a:t>
            </a:r>
            <a:r>
              <a:rPr lang="en-US" sz="1800" dirty="0" err="1" smtClean="0"/>
              <a:t>atau</a:t>
            </a:r>
            <a:r>
              <a:rPr lang="en-US" sz="1800" dirty="0" smtClean="0"/>
              <a:t> </a:t>
            </a:r>
            <a:r>
              <a:rPr lang="en-US" sz="1800" dirty="0" err="1" smtClean="0"/>
              <a:t>belum</a:t>
            </a:r>
            <a:r>
              <a:rPr lang="en-US" sz="1800" dirty="0" smtClean="0"/>
              <a:t> </a:t>
            </a:r>
            <a:r>
              <a:rPr lang="en-US" sz="1800" dirty="0" err="1" smtClean="0"/>
              <a:t>ada</a:t>
            </a:r>
            <a:r>
              <a:rPr lang="en-US" sz="1800" dirty="0" smtClean="0"/>
              <a:t> </a:t>
            </a:r>
            <a:r>
              <a:rPr lang="en-US" sz="1800" dirty="0" err="1" smtClean="0"/>
              <a:t>dalam</a:t>
            </a:r>
            <a:r>
              <a:rPr lang="en-US" sz="1800" dirty="0" smtClean="0"/>
              <a:t> </a:t>
            </a:r>
            <a:r>
              <a:rPr lang="en-US" sz="1800" dirty="0" err="1" smtClean="0"/>
              <a:t>memanajemenkan</a:t>
            </a:r>
            <a:r>
              <a:rPr lang="en-US" sz="1800" dirty="0" smtClean="0"/>
              <a:t> data </a:t>
            </a:r>
            <a:r>
              <a:rPr lang="en-US" sz="1800" dirty="0" err="1" smtClean="0"/>
              <a:t>informasi</a:t>
            </a:r>
            <a:r>
              <a:rPr lang="en-US" sz="1800" dirty="0" smtClean="0"/>
              <a:t> </a:t>
            </a:r>
            <a:r>
              <a:rPr lang="en-US" sz="1800" dirty="0" err="1" smtClean="0"/>
              <a:t>surat-menyurat</a:t>
            </a:r>
            <a:r>
              <a:rPr lang="en-US" sz="1800" dirty="0" smtClean="0"/>
              <a:t>. </a:t>
            </a:r>
            <a:r>
              <a:rPr lang="en-US" sz="1800" dirty="0" err="1" smtClean="0"/>
              <a:t>Maka</a:t>
            </a:r>
            <a:r>
              <a:rPr lang="en-US" sz="1800" dirty="0" smtClean="0"/>
              <a:t> </a:t>
            </a:r>
            <a:r>
              <a:rPr lang="en-US" sz="1800" dirty="0" err="1" smtClean="0"/>
              <a:t>mengoptimalkan</a:t>
            </a:r>
            <a:r>
              <a:rPr lang="en-US" sz="1800" dirty="0" smtClean="0"/>
              <a:t> </a:t>
            </a:r>
            <a:r>
              <a:rPr lang="en-US" sz="1800" dirty="0" err="1" smtClean="0"/>
              <a:t>surat-menyurat</a:t>
            </a:r>
            <a:r>
              <a:rPr lang="en-US" sz="1800" dirty="0" smtClean="0"/>
              <a:t> </a:t>
            </a:r>
            <a:r>
              <a:rPr lang="en-US" sz="1800" dirty="0" err="1" smtClean="0"/>
              <a:t>dalam</a:t>
            </a:r>
            <a:r>
              <a:rPr lang="en-US" sz="1800" dirty="0" smtClean="0"/>
              <a:t> </a:t>
            </a:r>
            <a:r>
              <a:rPr lang="en-US" sz="1800" dirty="0" err="1" smtClean="0"/>
              <a:t>mengikuti</a:t>
            </a:r>
            <a:r>
              <a:rPr lang="en-US" sz="1800" dirty="0" smtClean="0"/>
              <a:t> </a:t>
            </a:r>
            <a:r>
              <a:rPr lang="en-US" sz="1800" dirty="0" err="1" smtClean="0"/>
              <a:t>perkembangan</a:t>
            </a:r>
            <a:r>
              <a:rPr lang="en-US" sz="1800" dirty="0" smtClean="0"/>
              <a:t> digital </a:t>
            </a:r>
            <a:r>
              <a:rPr lang="en-US" sz="1800" dirty="0" err="1" smtClean="0"/>
              <a:t>perlu</a:t>
            </a:r>
            <a:r>
              <a:rPr lang="en-US" sz="1800" dirty="0" smtClean="0"/>
              <a:t> </a:t>
            </a:r>
            <a:r>
              <a:rPr lang="en-US" sz="1800" dirty="0" err="1" smtClean="0"/>
              <a:t>membangun</a:t>
            </a:r>
            <a:r>
              <a:rPr lang="en-US" sz="1800" dirty="0" smtClean="0"/>
              <a:t> </a:t>
            </a:r>
            <a:r>
              <a:rPr lang="en-US" sz="1800" dirty="0" err="1" smtClean="0"/>
              <a:t>sebuah</a:t>
            </a:r>
            <a:r>
              <a:rPr lang="en-US" sz="1800" dirty="0" smtClean="0"/>
              <a:t> </a:t>
            </a:r>
            <a:r>
              <a:rPr lang="en-US" sz="1800" dirty="0" err="1" smtClean="0"/>
              <a:t>sistem</a:t>
            </a:r>
            <a:r>
              <a:rPr lang="en-US" sz="1800" dirty="0" smtClean="0"/>
              <a:t> </a:t>
            </a:r>
            <a:r>
              <a:rPr lang="en-US" sz="1800" dirty="0" err="1" smtClean="0"/>
              <a:t>dalam</a:t>
            </a:r>
            <a:r>
              <a:rPr lang="en-US" sz="1800" dirty="0" smtClean="0"/>
              <a:t> </a:t>
            </a:r>
            <a:r>
              <a:rPr lang="en-US" sz="1800" dirty="0" err="1" smtClean="0"/>
              <a:t>memanajemenkan</a:t>
            </a:r>
            <a:r>
              <a:rPr lang="en-US" sz="1800" dirty="0" smtClean="0"/>
              <a:t> </a:t>
            </a:r>
            <a:r>
              <a:rPr lang="en-US" sz="1800" dirty="0" err="1" smtClean="0"/>
              <a:t>informasi-informasi</a:t>
            </a:r>
            <a:r>
              <a:rPr lang="en-US" sz="1800" dirty="0" smtClean="0"/>
              <a:t> </a:t>
            </a:r>
            <a:r>
              <a:rPr lang="en-US" sz="1800" dirty="0" err="1" smtClean="0"/>
              <a:t>penting</a:t>
            </a:r>
            <a:r>
              <a:rPr lang="en-US" sz="1800" dirty="0" smtClean="0"/>
              <a:t> </a:t>
            </a:r>
            <a:r>
              <a:rPr lang="en-US" sz="1800" dirty="0" err="1" smtClean="0"/>
              <a:t>atau</a:t>
            </a:r>
            <a:r>
              <a:rPr lang="en-US" sz="1800" dirty="0" smtClean="0"/>
              <a:t> </a:t>
            </a:r>
            <a:r>
              <a:rPr lang="en-US" sz="1800" dirty="0" err="1" smtClean="0"/>
              <a:t>disebut</a:t>
            </a:r>
            <a:r>
              <a:rPr lang="en-US" sz="1800" dirty="0" smtClean="0"/>
              <a:t> </a:t>
            </a:r>
            <a:r>
              <a:rPr lang="en-US" sz="1800" dirty="0" err="1" smtClean="0"/>
              <a:t>Sistem</a:t>
            </a:r>
            <a:r>
              <a:rPr lang="en-US" sz="1800" dirty="0" smtClean="0"/>
              <a:t> </a:t>
            </a:r>
            <a:r>
              <a:rPr lang="en-US" sz="1800" dirty="0" err="1" smtClean="0"/>
              <a:t>Informasi</a:t>
            </a:r>
            <a:r>
              <a:rPr lang="en-US" sz="1800" dirty="0" smtClean="0"/>
              <a:t> </a:t>
            </a:r>
            <a:r>
              <a:rPr lang="en-US" sz="1800" dirty="0" err="1" smtClean="0"/>
              <a:t>Manajemen</a:t>
            </a:r>
            <a:r>
              <a:rPr lang="en-US" sz="1800" dirty="0" smtClean="0"/>
              <a:t>.</a:t>
            </a:r>
            <a:endParaRPr lang="en-US" sz="1800" dirty="0" smtClean="0"/>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Latar 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043494" cy="3394472"/>
          </a:xfrm>
        </p:spPr>
        <p:txBody>
          <a:bodyPr>
            <a:noAutofit/>
          </a:bodyPr>
          <a:lstStyle/>
          <a:p>
            <a:pPr marL="0" indent="0" algn="just">
              <a:buNone/>
            </a:pPr>
            <a:r>
              <a:rPr lang="id-ID" sz="1800" dirty="0" smtClean="0"/>
              <a:t>Sistem informasi Manajemen diterapkan maka dapat memiliki banyak pengaruh besar dalam kualitas kinerja pada suatu pemerintahan</a:t>
            </a:r>
            <a:r>
              <a:rPr lang="id-ID" sz="1800" dirty="0" smtClean="0"/>
              <a:t>.</a:t>
            </a:r>
            <a:r>
              <a:rPr lang="en-US" sz="1800" dirty="0" smtClean="0"/>
              <a:t> </a:t>
            </a:r>
            <a:r>
              <a:rPr lang="en-US" sz="1800" dirty="0" err="1" smtClean="0"/>
              <a:t>Pemerintahan</a:t>
            </a:r>
            <a:r>
              <a:rPr lang="en-US" sz="1800" dirty="0" smtClean="0"/>
              <a:t> </a:t>
            </a:r>
            <a:r>
              <a:rPr lang="en-US" sz="1800" dirty="0" err="1" smtClean="0"/>
              <a:t>pada</a:t>
            </a:r>
            <a:r>
              <a:rPr lang="en-US" sz="1800" dirty="0" smtClean="0"/>
              <a:t> </a:t>
            </a:r>
            <a:r>
              <a:rPr lang="en-US" sz="1800" dirty="0" err="1" smtClean="0"/>
              <a:t>saat</a:t>
            </a:r>
            <a:r>
              <a:rPr lang="en-US" sz="1800" dirty="0" smtClean="0"/>
              <a:t> </a:t>
            </a:r>
            <a:r>
              <a:rPr lang="en-US" sz="1800" dirty="0" err="1" smtClean="0"/>
              <a:t>ini</a:t>
            </a:r>
            <a:r>
              <a:rPr lang="en-US" sz="1800" dirty="0" smtClean="0"/>
              <a:t> </a:t>
            </a:r>
            <a:r>
              <a:rPr lang="en-US" sz="1800" dirty="0" err="1" smtClean="0"/>
              <a:t>masih</a:t>
            </a:r>
            <a:r>
              <a:rPr lang="en-US" sz="1800" dirty="0" smtClean="0"/>
              <a:t> </a:t>
            </a:r>
            <a:r>
              <a:rPr lang="en-US" sz="1800" dirty="0" err="1" smtClean="0"/>
              <a:t>sedikti</a:t>
            </a:r>
            <a:r>
              <a:rPr lang="en-US" sz="1800" dirty="0" smtClean="0"/>
              <a:t> </a:t>
            </a:r>
            <a:r>
              <a:rPr lang="en-US" sz="1800" dirty="0" err="1" smtClean="0"/>
              <a:t>menerapan</a:t>
            </a:r>
            <a:r>
              <a:rPr lang="en-US" sz="1800" dirty="0" smtClean="0"/>
              <a:t> </a:t>
            </a:r>
            <a:r>
              <a:rPr lang="en-US" sz="1800" dirty="0" err="1" smtClean="0"/>
              <a:t>sistem</a:t>
            </a:r>
            <a:r>
              <a:rPr lang="en-US" sz="1800" dirty="0" smtClean="0"/>
              <a:t> </a:t>
            </a:r>
            <a:r>
              <a:rPr lang="en-US" sz="1800" dirty="0" err="1" smtClean="0"/>
              <a:t>informasi</a:t>
            </a:r>
            <a:r>
              <a:rPr lang="en-US" sz="1800" dirty="0" smtClean="0"/>
              <a:t> </a:t>
            </a:r>
            <a:r>
              <a:rPr lang="en-US" sz="1800" dirty="0" err="1" smtClean="0"/>
              <a:t>manajemen</a:t>
            </a:r>
            <a:r>
              <a:rPr lang="en-US" sz="1800" dirty="0" smtClean="0"/>
              <a:t> </a:t>
            </a:r>
            <a:r>
              <a:rPr lang="en-US" sz="1800" dirty="0" err="1" smtClean="0"/>
              <a:t>dalam</a:t>
            </a:r>
            <a:r>
              <a:rPr lang="en-US" sz="1800" dirty="0" smtClean="0"/>
              <a:t> </a:t>
            </a:r>
            <a:r>
              <a:rPr lang="en-US" sz="1800" dirty="0" err="1" smtClean="0"/>
              <a:t>mengikuti</a:t>
            </a:r>
            <a:r>
              <a:rPr lang="en-US" sz="1800" dirty="0" smtClean="0"/>
              <a:t> </a:t>
            </a:r>
            <a:r>
              <a:rPr lang="en-US" sz="1800" dirty="0" err="1" smtClean="0"/>
              <a:t>perkembangan</a:t>
            </a:r>
            <a:r>
              <a:rPr lang="en-US" sz="1800" dirty="0" smtClean="0"/>
              <a:t> digital </a:t>
            </a:r>
            <a:r>
              <a:rPr lang="en-US" sz="1800" dirty="0" err="1" smtClean="0"/>
              <a:t>sekarang</a:t>
            </a:r>
            <a:r>
              <a:rPr lang="en-US" sz="1800" dirty="0" smtClean="0"/>
              <a:t> </a:t>
            </a:r>
            <a:r>
              <a:rPr lang="en-US" sz="1800" dirty="0" err="1" smtClean="0"/>
              <a:t>khususnya</a:t>
            </a:r>
            <a:r>
              <a:rPr lang="en-US" sz="1800" dirty="0" smtClean="0"/>
              <a:t> </a:t>
            </a:r>
            <a:r>
              <a:rPr lang="en-US" sz="1800" dirty="0" err="1" smtClean="0"/>
              <a:t>di</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dalam</a:t>
            </a:r>
            <a:r>
              <a:rPr lang="en-US" sz="1800" dirty="0" smtClean="0"/>
              <a:t> a</a:t>
            </a:r>
            <a:r>
              <a:rPr lang="id-ID" sz="1800" dirty="0" smtClean="0"/>
              <a:t>ktivitas korespondensi</a:t>
            </a:r>
            <a:r>
              <a:rPr lang="en-US" sz="1800" dirty="0" smtClean="0"/>
              <a:t>, </a:t>
            </a:r>
            <a:r>
              <a:rPr lang="en-US" sz="1800" dirty="0" err="1" smtClean="0"/>
              <a:t>dari</a:t>
            </a:r>
            <a:r>
              <a:rPr lang="en-US" sz="1800" dirty="0" smtClean="0"/>
              <a:t> </a:t>
            </a:r>
            <a:r>
              <a:rPr lang="en-US" sz="1800" dirty="0" err="1" smtClean="0"/>
              <a:t>hasil</a:t>
            </a:r>
            <a:r>
              <a:rPr lang="en-US" sz="1800" dirty="0" smtClean="0"/>
              <a:t> </a:t>
            </a:r>
            <a:r>
              <a:rPr lang="en-US" sz="1800" dirty="0" err="1" smtClean="0"/>
              <a:t>observasi</a:t>
            </a:r>
            <a:r>
              <a:rPr lang="en-US" sz="1800" dirty="0" smtClean="0"/>
              <a:t> </a:t>
            </a:r>
            <a:r>
              <a:rPr lang="en-US" sz="1800" dirty="0" err="1" smtClean="0"/>
              <a:t>di</a:t>
            </a:r>
            <a:r>
              <a:rPr lang="en-US" sz="1800" dirty="0" smtClean="0"/>
              <a:t> </a:t>
            </a:r>
            <a:r>
              <a:rPr lang="en-US" sz="1800" dirty="0" err="1" smtClean="0"/>
              <a:t>setiap</a:t>
            </a:r>
            <a:r>
              <a:rPr lang="en-US" sz="1800" dirty="0" smtClean="0"/>
              <a:t> </a:t>
            </a:r>
            <a:r>
              <a:rPr lang="en-US" sz="1800" dirty="0" err="1" smtClean="0"/>
              <a:t>instansi</a:t>
            </a:r>
            <a:r>
              <a:rPr lang="en-US" sz="1800" dirty="0" smtClean="0"/>
              <a:t> </a:t>
            </a:r>
            <a:r>
              <a:rPr lang="en-US" sz="1800" dirty="0" err="1" smtClean="0"/>
              <a:t>pada</a:t>
            </a:r>
            <a:r>
              <a:rPr lang="en-US" sz="1800" dirty="0" smtClean="0"/>
              <a:t> </a:t>
            </a:r>
            <a:r>
              <a:rPr lang="en-US" sz="1800" dirty="0" err="1" smtClean="0"/>
              <a:t>pemerintahan</a:t>
            </a:r>
            <a:r>
              <a:rPr lang="en-US" sz="1800" dirty="0" smtClean="0"/>
              <a:t>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belum</a:t>
            </a:r>
            <a:r>
              <a:rPr lang="en-US" sz="1800" dirty="0" smtClean="0"/>
              <a:t> </a:t>
            </a:r>
            <a:r>
              <a:rPr lang="en-US" sz="1800" dirty="0" err="1" smtClean="0"/>
              <a:t>menerapkan</a:t>
            </a:r>
            <a:r>
              <a:rPr lang="en-US" sz="1800" dirty="0" smtClean="0"/>
              <a:t> </a:t>
            </a:r>
            <a:r>
              <a:rPr lang="en-US" sz="1800" dirty="0" err="1" smtClean="0"/>
              <a:t>sistem</a:t>
            </a:r>
            <a:r>
              <a:rPr lang="en-US" sz="1800" dirty="0" smtClean="0"/>
              <a:t> </a:t>
            </a:r>
            <a:r>
              <a:rPr lang="en-US" sz="1800" dirty="0" err="1" smtClean="0"/>
              <a:t>informasi</a:t>
            </a:r>
            <a:r>
              <a:rPr lang="en-US" sz="1800" dirty="0" smtClean="0"/>
              <a:t> </a:t>
            </a:r>
            <a:r>
              <a:rPr lang="en-US" sz="1800" dirty="0" err="1" smtClean="0"/>
              <a:t>manajemen</a:t>
            </a:r>
            <a:r>
              <a:rPr lang="en-US" sz="1800" dirty="0" smtClean="0"/>
              <a:t> </a:t>
            </a:r>
            <a:r>
              <a:rPr lang="en-US" sz="1800" dirty="0" err="1" smtClean="0"/>
              <a:t>surat-menyurat</a:t>
            </a:r>
            <a:r>
              <a:rPr lang="en-US" sz="1800" dirty="0" smtClean="0"/>
              <a:t>, </a:t>
            </a:r>
            <a:r>
              <a:rPr lang="en-US" sz="1800" dirty="0" err="1" smtClean="0"/>
              <a:t>dikarenakan</a:t>
            </a:r>
            <a:r>
              <a:rPr lang="en-US" sz="1800" dirty="0" smtClean="0"/>
              <a:t> </a:t>
            </a:r>
            <a:r>
              <a:rPr lang="en-US" sz="1800" dirty="0" err="1" smtClean="0"/>
              <a:t>belum</a:t>
            </a:r>
            <a:r>
              <a:rPr lang="en-US" sz="1800" dirty="0" smtClean="0"/>
              <a:t> </a:t>
            </a:r>
            <a:r>
              <a:rPr lang="en-US" sz="1800" dirty="0" err="1" smtClean="0"/>
              <a:t>ada</a:t>
            </a:r>
            <a:r>
              <a:rPr lang="en-US" sz="1800" dirty="0" smtClean="0"/>
              <a:t> </a:t>
            </a:r>
            <a:r>
              <a:rPr lang="en-US" sz="1800" dirty="0" err="1" smtClean="0"/>
              <a:t>penelitian</a:t>
            </a:r>
            <a:r>
              <a:rPr lang="en-US" sz="1800" dirty="0" smtClean="0"/>
              <a:t> </a:t>
            </a:r>
            <a:r>
              <a:rPr lang="en-US" sz="1800" dirty="0" err="1" smtClean="0"/>
              <a:t>di</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tabalong</a:t>
            </a:r>
            <a:r>
              <a:rPr lang="en-US" sz="1800" dirty="0" smtClean="0"/>
              <a:t>.</a:t>
            </a:r>
            <a:endParaRPr lang="en-US" sz="1800" dirty="0" smtClean="0"/>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Latar 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4" descr="http://microfusionz.com/wp-content/uploads/2019/04/IT-consulting.jpg"/>
          <p:cNvPicPr>
            <a:picLocks noChangeAspect="1" noChangeArrowheads="1"/>
          </p:cNvPicPr>
          <p:nvPr/>
        </p:nvPicPr>
        <p:blipFill>
          <a:blip r:embed="rId4"/>
          <a:srcRect l="31896" r="30173"/>
          <a:stretch>
            <a:fillRect/>
          </a:stretch>
        </p:blipFill>
        <p:spPr bwMode="auto">
          <a:xfrm>
            <a:off x="0" y="0"/>
            <a:ext cx="3214678" cy="518026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043494" cy="3394472"/>
          </a:xfrm>
        </p:spPr>
        <p:txBody>
          <a:bodyPr>
            <a:noAutofit/>
          </a:bodyPr>
          <a:lstStyle/>
          <a:p>
            <a:pPr marL="0" indent="0" algn="just">
              <a:buNone/>
            </a:pPr>
            <a:r>
              <a:rPr lang="en-US" sz="1800" dirty="0" err="1" smtClean="0"/>
              <a:t>Contoh</a:t>
            </a:r>
            <a:r>
              <a:rPr lang="en-US" sz="1800" dirty="0" smtClean="0"/>
              <a:t> </a:t>
            </a:r>
            <a:r>
              <a:rPr lang="en-US" sz="1800" dirty="0" err="1" smtClean="0"/>
              <a:t>pemerintahan</a:t>
            </a:r>
            <a:r>
              <a:rPr lang="en-US" sz="1800" dirty="0" smtClean="0"/>
              <a:t> </a:t>
            </a:r>
            <a:r>
              <a:rPr lang="en-US" sz="1800" dirty="0" err="1" smtClean="0"/>
              <a:t>daerah</a:t>
            </a:r>
            <a:r>
              <a:rPr lang="en-US" sz="1800" dirty="0" smtClean="0"/>
              <a:t> yang </a:t>
            </a:r>
            <a:r>
              <a:rPr lang="en-US" sz="1800" dirty="0" err="1" smtClean="0"/>
              <a:t>belum</a:t>
            </a:r>
            <a:r>
              <a:rPr lang="en-US" sz="1800" dirty="0" smtClean="0"/>
              <a:t> </a:t>
            </a:r>
            <a:r>
              <a:rPr lang="en-US" sz="1800" dirty="0" err="1" smtClean="0"/>
              <a:t>menerapkannya</a:t>
            </a:r>
            <a:r>
              <a:rPr lang="en-US" sz="1800" dirty="0" smtClean="0"/>
              <a:t> </a:t>
            </a:r>
            <a:r>
              <a:rPr lang="en-US" sz="1800" dirty="0" err="1" smtClean="0"/>
              <a:t>yaitu</a:t>
            </a:r>
            <a:r>
              <a:rPr lang="en-US" sz="1800" dirty="0" smtClean="0"/>
              <a:t> </a:t>
            </a:r>
            <a:r>
              <a:rPr lang="en-US" sz="1800" dirty="0" err="1" smtClean="0"/>
              <a:t>instansi</a:t>
            </a:r>
            <a:r>
              <a:rPr lang="en-US" sz="1800" dirty="0" smtClean="0"/>
              <a:t> </a:t>
            </a:r>
            <a:r>
              <a:rPr lang="en-US" sz="1800" dirty="0" err="1" smtClean="0"/>
              <a:t>pemerintahan</a:t>
            </a:r>
            <a:r>
              <a:rPr lang="en-US" sz="1800" dirty="0" smtClean="0"/>
              <a:t> </a:t>
            </a:r>
            <a:r>
              <a:rPr lang="en-US" sz="1800" dirty="0" err="1" smtClean="0"/>
              <a:t>daerah</a:t>
            </a:r>
            <a:r>
              <a:rPr lang="en-US" sz="1800" dirty="0" smtClean="0"/>
              <a:t> </a:t>
            </a:r>
            <a:r>
              <a:rPr lang="en-US" sz="1800" dirty="0" err="1" smtClean="0"/>
              <a:t>sebagai</a:t>
            </a:r>
            <a:r>
              <a:rPr lang="en-US" sz="1800" dirty="0" smtClean="0"/>
              <a:t> </a:t>
            </a:r>
            <a:r>
              <a:rPr lang="en-US" sz="1800" dirty="0" err="1" smtClean="0"/>
              <a:t>paru-paru</a:t>
            </a:r>
            <a:r>
              <a:rPr lang="en-US" sz="1800" dirty="0" smtClean="0"/>
              <a:t> </a:t>
            </a:r>
            <a:r>
              <a:rPr lang="en-US" sz="1800" dirty="0" err="1" smtClean="0"/>
              <a:t>daerah</a:t>
            </a:r>
            <a:r>
              <a:rPr lang="en-US" sz="1800" dirty="0" smtClean="0"/>
              <a:t> </a:t>
            </a:r>
            <a:r>
              <a:rPr lang="en-US" sz="1800" dirty="0" err="1" smtClean="0"/>
              <a:t>dalam</a:t>
            </a:r>
            <a:r>
              <a:rPr lang="en-US" sz="1800" dirty="0" smtClean="0"/>
              <a:t> </a:t>
            </a:r>
            <a:r>
              <a:rPr lang="en-US" sz="1800" dirty="0" err="1" smtClean="0"/>
              <a:t>perkembangan</a:t>
            </a:r>
            <a:r>
              <a:rPr lang="en-US" sz="1800" dirty="0" smtClean="0"/>
              <a:t> </a:t>
            </a:r>
            <a:r>
              <a:rPr lang="en-US" sz="1800" dirty="0" err="1" smtClean="0"/>
              <a:t>pembangunan</a:t>
            </a:r>
            <a:r>
              <a:rPr lang="en-US" sz="1800" dirty="0" smtClean="0"/>
              <a:t> </a:t>
            </a:r>
            <a:r>
              <a:rPr lang="en-US" sz="1800" dirty="0" err="1" smtClean="0"/>
              <a:t>di</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adalah</a:t>
            </a:r>
            <a:r>
              <a:rPr lang="en-US" sz="1800" dirty="0" smtClean="0"/>
              <a:t> </a:t>
            </a:r>
            <a:r>
              <a:rPr lang="en-US" sz="1800" dirty="0" err="1" smtClean="0"/>
              <a:t>Badan</a:t>
            </a:r>
            <a:r>
              <a:rPr lang="en-US" sz="1800" dirty="0" smtClean="0"/>
              <a:t> </a:t>
            </a:r>
            <a:r>
              <a:rPr lang="en-US" sz="1800" dirty="0" err="1" smtClean="0"/>
              <a:t>Pendapatan</a:t>
            </a:r>
            <a:r>
              <a:rPr lang="en-US" sz="1800" dirty="0" smtClean="0"/>
              <a:t> Daerah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instansi</a:t>
            </a:r>
            <a:r>
              <a:rPr lang="en-US" sz="1800" dirty="0" smtClean="0"/>
              <a:t> </a:t>
            </a:r>
            <a:r>
              <a:rPr lang="en-US" sz="1800" dirty="0" err="1" smtClean="0"/>
              <a:t>tersebut</a:t>
            </a:r>
            <a:r>
              <a:rPr lang="en-US" sz="1800" dirty="0" smtClean="0"/>
              <a:t> </a:t>
            </a:r>
            <a:r>
              <a:rPr lang="en-US" sz="1800" dirty="0" err="1" smtClean="0"/>
              <a:t>bergerak</a:t>
            </a:r>
            <a:r>
              <a:rPr lang="en-US" sz="1800" dirty="0" smtClean="0"/>
              <a:t> </a:t>
            </a:r>
            <a:r>
              <a:rPr lang="en-US" sz="1800" dirty="0" err="1" smtClean="0"/>
              <a:t>di</a:t>
            </a:r>
            <a:r>
              <a:rPr lang="en-US" sz="1800" dirty="0" smtClean="0"/>
              <a:t> </a:t>
            </a:r>
            <a:r>
              <a:rPr lang="en-US" sz="1800" dirty="0" err="1" smtClean="0"/>
              <a:t>bidang</a:t>
            </a:r>
            <a:r>
              <a:rPr lang="en-US" sz="1800" dirty="0" smtClean="0"/>
              <a:t> </a:t>
            </a:r>
            <a:r>
              <a:rPr lang="en-US" sz="1800" dirty="0" err="1" smtClean="0"/>
              <a:t>penghimpunan</a:t>
            </a:r>
            <a:r>
              <a:rPr lang="en-US" sz="1800" dirty="0" smtClean="0"/>
              <a:t> </a:t>
            </a:r>
            <a:r>
              <a:rPr lang="en-US" sz="1800" dirty="0" err="1" smtClean="0"/>
              <a:t>pendapatan</a:t>
            </a:r>
            <a:r>
              <a:rPr lang="en-US" sz="1800" dirty="0" smtClean="0"/>
              <a:t> </a:t>
            </a:r>
            <a:r>
              <a:rPr lang="en-US" sz="1800" dirty="0" err="1" smtClean="0"/>
              <a:t>asli</a:t>
            </a:r>
            <a:r>
              <a:rPr lang="en-US" sz="1800" dirty="0" smtClean="0"/>
              <a:t> </a:t>
            </a:r>
            <a:r>
              <a:rPr lang="en-US" sz="1800" dirty="0" err="1" smtClean="0"/>
              <a:t>daerah</a:t>
            </a:r>
            <a:r>
              <a:rPr lang="en-US" sz="1800" dirty="0" smtClean="0"/>
              <a:t> </a:t>
            </a:r>
            <a:r>
              <a:rPr lang="en-US" sz="1800" dirty="0" err="1" smtClean="0"/>
              <a:t>maka</a:t>
            </a:r>
            <a:r>
              <a:rPr lang="en-US" sz="1800" dirty="0" smtClean="0"/>
              <a:t> </a:t>
            </a:r>
            <a:r>
              <a:rPr lang="en-US" sz="1800" dirty="0" err="1" smtClean="0"/>
              <a:t>setiap</a:t>
            </a:r>
            <a:r>
              <a:rPr lang="en-US" sz="1800" dirty="0" smtClean="0"/>
              <a:t> </a:t>
            </a:r>
            <a:r>
              <a:rPr lang="en-US" sz="1800" dirty="0" err="1" smtClean="0"/>
              <a:t>kegiatan</a:t>
            </a:r>
            <a:r>
              <a:rPr lang="en-US" sz="1800" dirty="0" smtClean="0"/>
              <a:t> yang </a:t>
            </a:r>
            <a:r>
              <a:rPr lang="en-US" sz="1800" dirty="0" err="1" smtClean="0"/>
              <a:t>dilakukan</a:t>
            </a:r>
            <a:r>
              <a:rPr lang="en-US" sz="1800" dirty="0" smtClean="0"/>
              <a:t> </a:t>
            </a:r>
            <a:r>
              <a:rPr lang="en-US" sz="1800" dirty="0" err="1" smtClean="0"/>
              <a:t>pada</a:t>
            </a:r>
            <a:r>
              <a:rPr lang="en-US" sz="1800" dirty="0" smtClean="0"/>
              <a:t> </a:t>
            </a:r>
            <a:r>
              <a:rPr lang="en-US" sz="1800" dirty="0" err="1" smtClean="0"/>
              <a:t>instansi</a:t>
            </a:r>
            <a:r>
              <a:rPr lang="en-US" sz="1800" dirty="0" smtClean="0"/>
              <a:t> </a:t>
            </a:r>
            <a:r>
              <a:rPr lang="en-US" sz="1800" dirty="0" err="1" smtClean="0"/>
              <a:t>tersebut</a:t>
            </a:r>
            <a:r>
              <a:rPr lang="en-US" sz="1800" dirty="0" smtClean="0"/>
              <a:t> </a:t>
            </a:r>
            <a:r>
              <a:rPr lang="en-US" sz="1800" dirty="0" err="1" smtClean="0"/>
              <a:t>merupakan</a:t>
            </a:r>
            <a:r>
              <a:rPr lang="en-US" sz="1800" dirty="0" smtClean="0"/>
              <a:t> </a:t>
            </a:r>
            <a:r>
              <a:rPr lang="en-US" sz="1800" dirty="0" err="1" smtClean="0"/>
              <a:t>kegiatan</a:t>
            </a:r>
            <a:r>
              <a:rPr lang="en-US" sz="1800" dirty="0" smtClean="0"/>
              <a:t> </a:t>
            </a:r>
            <a:r>
              <a:rPr lang="en-US" sz="1800" dirty="0" err="1" smtClean="0"/>
              <a:t>penting</a:t>
            </a:r>
            <a:r>
              <a:rPr lang="en-US" sz="1800" dirty="0" smtClean="0"/>
              <a:t> </a:t>
            </a:r>
            <a:r>
              <a:rPr lang="en-US" sz="1800" dirty="0" err="1" smtClean="0"/>
              <a:t>termasuk</a:t>
            </a:r>
            <a:r>
              <a:rPr lang="en-US" sz="1800" dirty="0" smtClean="0"/>
              <a:t> </a:t>
            </a:r>
            <a:r>
              <a:rPr lang="en-US" sz="1800" dirty="0" err="1" smtClean="0"/>
              <a:t>kegiatan</a:t>
            </a:r>
            <a:r>
              <a:rPr lang="en-US" sz="1800" dirty="0" smtClean="0"/>
              <a:t> </a:t>
            </a:r>
            <a:r>
              <a:rPr lang="en-US" sz="1800" dirty="0" err="1" smtClean="0"/>
              <a:t>surat-menyurat</a:t>
            </a:r>
            <a:r>
              <a:rPr lang="en-US" sz="1800" dirty="0" smtClean="0"/>
              <a:t> </a:t>
            </a:r>
            <a:r>
              <a:rPr lang="en-US" sz="1800" dirty="0" err="1" smtClean="0"/>
              <a:t>pada</a:t>
            </a:r>
            <a:r>
              <a:rPr lang="en-US" sz="1800" dirty="0" smtClean="0"/>
              <a:t> </a:t>
            </a:r>
            <a:r>
              <a:rPr lang="en-US" sz="1800" dirty="0" err="1" smtClean="0"/>
              <a:t>Badan</a:t>
            </a:r>
            <a:r>
              <a:rPr lang="en-US" sz="1800" dirty="0" smtClean="0"/>
              <a:t> </a:t>
            </a:r>
            <a:r>
              <a:rPr lang="en-US" sz="1800" dirty="0" err="1" smtClean="0"/>
              <a:t>Pendapatan</a:t>
            </a:r>
            <a:r>
              <a:rPr lang="en-US" sz="1800" dirty="0" smtClean="0"/>
              <a:t> Daerah </a:t>
            </a:r>
            <a:r>
              <a:rPr lang="en-US" sz="1800" dirty="0" err="1" smtClean="0"/>
              <a:t>Kabupaten</a:t>
            </a:r>
            <a:r>
              <a:rPr lang="en-US" sz="1800" dirty="0" smtClean="0"/>
              <a:t> </a:t>
            </a:r>
            <a:r>
              <a:rPr lang="en-US" sz="1800" dirty="0" err="1" smtClean="0"/>
              <a:t>Tabalong</a:t>
            </a:r>
            <a:r>
              <a:rPr lang="en-US" sz="1800" dirty="0" smtClean="0"/>
              <a:t>. </a:t>
            </a:r>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Latar 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4" descr="http://microfusionz.com/wp-content/uploads/2019/04/IT-consulting.jpg"/>
          <p:cNvPicPr>
            <a:picLocks noChangeAspect="1" noChangeArrowheads="1"/>
          </p:cNvPicPr>
          <p:nvPr/>
        </p:nvPicPr>
        <p:blipFill>
          <a:blip r:embed="rId4"/>
          <a:srcRect l="31896" r="30173"/>
          <a:stretch>
            <a:fillRect/>
          </a:stretch>
        </p:blipFill>
        <p:spPr bwMode="auto">
          <a:xfrm>
            <a:off x="0" y="0"/>
            <a:ext cx="3214678" cy="518026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Tanda Tangan Elektronik Tanpa Sertifikasi, Sahkah Dokumennya? - Klinik  Hukum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0" y="0"/>
            <a:ext cx="3214678" cy="5143500"/>
          </a:xfrm>
          <a:prstGeom prst="rect">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2" descr="Top 8 Tips For Your Email Marketing Campaign - Publer"/>
          <p:cNvPicPr>
            <a:picLocks noChangeAspect="1" noChangeArrowheads="1"/>
          </p:cNvPicPr>
          <p:nvPr/>
        </p:nvPicPr>
        <p:blipFill>
          <a:blip r:embed="rId3">
            <a:lum bright="-10000" contrast="10000"/>
          </a:blip>
          <a:srcRect l="36719" r="28124"/>
          <a:stretch>
            <a:fillRect/>
          </a:stretch>
        </p:blipFill>
        <p:spPr bwMode="auto">
          <a:xfrm>
            <a:off x="0" y="0"/>
            <a:ext cx="3214678" cy="5143500"/>
          </a:xfrm>
          <a:prstGeom prst="rect">
            <a:avLst/>
          </a:prstGeom>
          <a:noFill/>
          <a:effectLst>
            <a:softEdge rad="317500"/>
          </a:effectLst>
        </p:spPr>
      </p:pic>
      <p:sp>
        <p:nvSpPr>
          <p:cNvPr id="18"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6"/>
          <p:cNvSpPr>
            <a:spLocks noGrp="1"/>
          </p:cNvSpPr>
          <p:nvPr>
            <p:ph idx="1"/>
          </p:nvPr>
        </p:nvSpPr>
        <p:spPr>
          <a:xfrm>
            <a:off x="3500430" y="1428742"/>
            <a:ext cx="5043494" cy="3394472"/>
          </a:xfrm>
        </p:spPr>
        <p:txBody>
          <a:bodyPr>
            <a:noAutofit/>
          </a:bodyPr>
          <a:lstStyle/>
          <a:p>
            <a:pPr marL="0" indent="0" algn="just">
              <a:buNone/>
            </a:pPr>
            <a:r>
              <a:rPr lang="en-US" sz="1800" dirty="0" err="1" smtClean="0"/>
              <a:t>Akan</a:t>
            </a:r>
            <a:r>
              <a:rPr lang="en-US" sz="1800" dirty="0" smtClean="0"/>
              <a:t> </a:t>
            </a:r>
            <a:r>
              <a:rPr lang="en-US" sz="1800" dirty="0" err="1" smtClean="0"/>
              <a:t>tetapi</a:t>
            </a:r>
            <a:r>
              <a:rPr lang="en-US" sz="1800" dirty="0" smtClean="0"/>
              <a:t> </a:t>
            </a:r>
            <a:r>
              <a:rPr lang="id-ID" sz="1800" dirty="0" smtClean="0"/>
              <a:t>Berdasarkan hasil observasi yang dilakukan masih banyak kinerja tata usaha bagian pengarsipan kurang efisien karena masih menerapkan sistem pengarsipan yang konvensional yakni dengan cara ditulis dalam buku agenda. Hal tersebut</a:t>
            </a:r>
            <a:r>
              <a:rPr lang="en-US" sz="1800" dirty="0" smtClean="0"/>
              <a:t> </a:t>
            </a:r>
            <a:r>
              <a:rPr lang="en-US" sz="1800" dirty="0" err="1" smtClean="0"/>
              <a:t>terdapat</a:t>
            </a:r>
            <a:r>
              <a:rPr lang="en-US" sz="1800" dirty="0" smtClean="0"/>
              <a:t> </a:t>
            </a:r>
            <a:r>
              <a:rPr lang="id-ID" sz="1800" dirty="0" smtClean="0"/>
              <a:t>permasalahan yang ada ketika ingin mencari kembali surat yang telah diarsipkan, atau surat yang telah diarsipkan sulit didapat karena masih mencarinya secara manual dan memerlukan waktu yang lama</a:t>
            </a:r>
            <a:r>
              <a:rPr lang="en-US" sz="1800" dirty="0" smtClean="0"/>
              <a:t>, </a:t>
            </a:r>
            <a:r>
              <a:rPr lang="id-ID" sz="1800" dirty="0" smtClean="0"/>
              <a:t>Sehingga</a:t>
            </a:r>
            <a:r>
              <a:rPr lang="en-US" sz="1800" dirty="0" smtClean="0"/>
              <a:t> </a:t>
            </a:r>
            <a:r>
              <a:rPr lang="en-US" sz="1800" dirty="0" err="1" smtClean="0"/>
              <a:t>penerapan</a:t>
            </a:r>
            <a:r>
              <a:rPr lang="id-ID" sz="1800" dirty="0" smtClean="0"/>
              <a:t> Sistem Informasi Manajemen </a:t>
            </a:r>
            <a:r>
              <a:rPr lang="en-US" sz="1800" dirty="0" err="1" smtClean="0"/>
              <a:t>sekiranya</a:t>
            </a:r>
            <a:r>
              <a:rPr lang="en-US" sz="1800" dirty="0" smtClean="0"/>
              <a:t> </a:t>
            </a:r>
            <a:r>
              <a:rPr lang="en-US" sz="1800" dirty="0" err="1" smtClean="0"/>
              <a:t>dapat</a:t>
            </a:r>
            <a:r>
              <a:rPr lang="id-ID" sz="1800" dirty="0" smtClean="0"/>
              <a:t> mengatasi permasalahan tersebut. </a:t>
            </a:r>
            <a:endParaRPr lang="en-US" sz="1800" dirty="0" smtClean="0"/>
          </a:p>
          <a:p>
            <a:pPr marL="0" indent="0" algn="just">
              <a:buNone/>
            </a:pPr>
            <a:endParaRPr lang="en-US" sz="1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Tanda Tangan Elektronik Tanpa Sertifikasi, Sahkah Dokumennya? - Klinik  Hukum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0" y="0"/>
            <a:ext cx="3214678" cy="5143500"/>
          </a:xfrm>
          <a:prstGeom prst="rect">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2" descr="Top 8 Tips For Your Email Marketing Campaign - Publer"/>
          <p:cNvPicPr>
            <a:picLocks noChangeAspect="1" noChangeArrowheads="1"/>
          </p:cNvPicPr>
          <p:nvPr/>
        </p:nvPicPr>
        <p:blipFill>
          <a:blip r:embed="rId3">
            <a:lum bright="-10000" contrast="10000"/>
          </a:blip>
          <a:srcRect l="36719" r="28124"/>
          <a:stretch>
            <a:fillRect/>
          </a:stretch>
        </p:blipFill>
        <p:spPr bwMode="auto">
          <a:xfrm>
            <a:off x="0" y="0"/>
            <a:ext cx="3214678" cy="5143500"/>
          </a:xfrm>
          <a:prstGeom prst="rect">
            <a:avLst/>
          </a:prstGeom>
          <a:noFill/>
          <a:effectLst>
            <a:softEdge rad="317500"/>
          </a:effectLst>
        </p:spPr>
      </p:pic>
      <p:sp>
        <p:nvSpPr>
          <p:cNvPr id="18"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6"/>
          <p:cNvSpPr>
            <a:spLocks noGrp="1"/>
          </p:cNvSpPr>
          <p:nvPr>
            <p:ph idx="1"/>
          </p:nvPr>
        </p:nvSpPr>
        <p:spPr>
          <a:xfrm>
            <a:off x="3500430" y="1428742"/>
            <a:ext cx="5043494" cy="3394472"/>
          </a:xfrm>
        </p:spPr>
        <p:txBody>
          <a:bodyPr>
            <a:noAutofit/>
          </a:bodyPr>
          <a:lstStyle/>
          <a:p>
            <a:pPr marL="0" indent="0" algn="just">
              <a:buNone/>
            </a:pPr>
            <a:r>
              <a:rPr lang="en-US" sz="1800" dirty="0" err="1" smtClean="0"/>
              <a:t>Berdasarkan</a:t>
            </a:r>
            <a:r>
              <a:rPr lang="en-US" sz="1800" dirty="0" smtClean="0"/>
              <a:t> </a:t>
            </a:r>
            <a:r>
              <a:rPr lang="en-US" sz="1800" dirty="0" err="1" smtClean="0"/>
              <a:t>permasalahan</a:t>
            </a:r>
            <a:r>
              <a:rPr lang="en-US" sz="1800" dirty="0" smtClean="0"/>
              <a:t> </a:t>
            </a:r>
            <a:r>
              <a:rPr lang="en-US" sz="1800" dirty="0" err="1" smtClean="0"/>
              <a:t>ini</a:t>
            </a:r>
            <a:r>
              <a:rPr lang="en-US" sz="1800" dirty="0" smtClean="0"/>
              <a:t> </a:t>
            </a:r>
            <a:r>
              <a:rPr lang="en-US" sz="1800" dirty="0" err="1" smtClean="0"/>
              <a:t>maka</a:t>
            </a:r>
            <a:r>
              <a:rPr lang="en-US" sz="1800" dirty="0" smtClean="0"/>
              <a:t> </a:t>
            </a:r>
            <a:r>
              <a:rPr lang="en-US" sz="1800" dirty="0" err="1" smtClean="0"/>
              <a:t>penulis</a:t>
            </a:r>
            <a:r>
              <a:rPr lang="en-US" sz="1800" dirty="0" smtClean="0"/>
              <a:t> </a:t>
            </a:r>
            <a:r>
              <a:rPr lang="en-US" sz="1800" dirty="0" err="1" smtClean="0"/>
              <a:t>mengangkat</a:t>
            </a:r>
            <a:r>
              <a:rPr lang="en-US" sz="1800" dirty="0" smtClean="0"/>
              <a:t> </a:t>
            </a:r>
            <a:r>
              <a:rPr lang="en-US" sz="1800" dirty="0" err="1" smtClean="0"/>
              <a:t>tema</a:t>
            </a:r>
            <a:r>
              <a:rPr lang="en-US" sz="1800" dirty="0" smtClean="0"/>
              <a:t> </a:t>
            </a:r>
            <a:r>
              <a:rPr lang="en-US" sz="1800" dirty="0" err="1" smtClean="0"/>
              <a:t>sistem</a:t>
            </a:r>
            <a:r>
              <a:rPr lang="en-US" sz="1800" dirty="0" smtClean="0"/>
              <a:t> </a:t>
            </a:r>
            <a:r>
              <a:rPr lang="en-US" sz="1800" dirty="0" err="1" smtClean="0"/>
              <a:t>informasi</a:t>
            </a:r>
            <a:r>
              <a:rPr lang="en-US" sz="1800" dirty="0" smtClean="0"/>
              <a:t> </a:t>
            </a:r>
            <a:r>
              <a:rPr lang="en-US" sz="1800" dirty="0" err="1" smtClean="0"/>
              <a:t>dengan</a:t>
            </a:r>
            <a:r>
              <a:rPr lang="en-US" sz="1800" dirty="0" smtClean="0"/>
              <a:t> </a:t>
            </a:r>
            <a:r>
              <a:rPr lang="en-US" sz="1800" dirty="0" err="1" smtClean="0"/>
              <a:t>judul</a:t>
            </a:r>
            <a:r>
              <a:rPr lang="en-US" sz="1800" dirty="0" smtClean="0"/>
              <a:t> </a:t>
            </a:r>
            <a:r>
              <a:rPr lang="en-US" sz="1800" b="1" dirty="0" smtClean="0"/>
              <a:t>“</a:t>
            </a:r>
            <a:r>
              <a:rPr lang="en-US" sz="1800" b="1" dirty="0" err="1" smtClean="0"/>
              <a:t>Sistem</a:t>
            </a:r>
            <a:r>
              <a:rPr lang="en-US" sz="1800" b="1" dirty="0" smtClean="0"/>
              <a:t> </a:t>
            </a:r>
            <a:r>
              <a:rPr lang="en-US" sz="1800" b="1" dirty="0" err="1" smtClean="0"/>
              <a:t>Informasi</a:t>
            </a:r>
            <a:r>
              <a:rPr lang="en-US" sz="1800" b="1" dirty="0" smtClean="0"/>
              <a:t> </a:t>
            </a:r>
            <a:r>
              <a:rPr lang="en-US" sz="1800" b="1" dirty="0" err="1" smtClean="0"/>
              <a:t>Manajemen</a:t>
            </a:r>
            <a:r>
              <a:rPr lang="en-US" sz="1800" b="1" dirty="0" smtClean="0"/>
              <a:t> </a:t>
            </a:r>
            <a:r>
              <a:rPr lang="en-US" sz="1800" b="1" dirty="0" err="1" smtClean="0"/>
              <a:t>Arsip</a:t>
            </a:r>
            <a:r>
              <a:rPr lang="en-US" sz="1800" b="1" dirty="0" smtClean="0"/>
              <a:t> </a:t>
            </a:r>
            <a:r>
              <a:rPr lang="en-US" sz="1800" b="1" dirty="0" err="1" smtClean="0"/>
              <a:t>Surat</a:t>
            </a:r>
            <a:r>
              <a:rPr lang="en-US" sz="1800" b="1" dirty="0" smtClean="0"/>
              <a:t> (SIMAS) </a:t>
            </a:r>
            <a:r>
              <a:rPr lang="en-US" sz="1800" b="1" dirty="0" err="1" smtClean="0"/>
              <a:t>Menggunakan</a:t>
            </a:r>
            <a:r>
              <a:rPr lang="en-US" sz="1800" b="1" dirty="0" smtClean="0"/>
              <a:t> Framework </a:t>
            </a:r>
            <a:r>
              <a:rPr lang="en-US" sz="1800" b="1" dirty="0" err="1" smtClean="0"/>
              <a:t>Codeigniter</a:t>
            </a:r>
            <a:r>
              <a:rPr lang="en-US" sz="1800" b="1" dirty="0" smtClean="0"/>
              <a:t> </a:t>
            </a:r>
            <a:r>
              <a:rPr lang="en-US" sz="1800" b="1" dirty="0" err="1" smtClean="0"/>
              <a:t>Pada</a:t>
            </a:r>
            <a:r>
              <a:rPr lang="en-US" sz="1800" b="1" dirty="0" smtClean="0"/>
              <a:t> </a:t>
            </a:r>
            <a:r>
              <a:rPr lang="en-US" sz="1800" b="1" dirty="0" err="1" smtClean="0"/>
              <a:t>Badan</a:t>
            </a:r>
            <a:r>
              <a:rPr lang="en-US" sz="1800" b="1" dirty="0" smtClean="0"/>
              <a:t> </a:t>
            </a:r>
            <a:r>
              <a:rPr lang="en-US" sz="1800" b="1" dirty="0" err="1" smtClean="0"/>
              <a:t>Pendapatan</a:t>
            </a:r>
            <a:r>
              <a:rPr lang="en-US" sz="1800" b="1" dirty="0" smtClean="0"/>
              <a:t> Daerah </a:t>
            </a:r>
            <a:r>
              <a:rPr lang="en-US" sz="1800" b="1" dirty="0" err="1" smtClean="0"/>
              <a:t>Kabupaten</a:t>
            </a:r>
            <a:r>
              <a:rPr lang="en-US" sz="1800" b="1" dirty="0" smtClean="0"/>
              <a:t> </a:t>
            </a:r>
            <a:r>
              <a:rPr lang="en-US" sz="1800" b="1" dirty="0" err="1" smtClean="0"/>
              <a:t>Tabalong</a:t>
            </a:r>
            <a:r>
              <a:rPr lang="en-US" sz="1800" b="1" dirty="0" smtClean="0"/>
              <a:t>”, </a:t>
            </a:r>
            <a:r>
              <a:rPr lang="en-US" sz="1800" dirty="0" err="1" smtClean="0"/>
              <a:t>dengan</a:t>
            </a:r>
            <a:r>
              <a:rPr lang="en-US" sz="1800" dirty="0" smtClean="0"/>
              <a:t> </a:t>
            </a:r>
            <a:r>
              <a:rPr lang="en-US" sz="1800" dirty="0" err="1" smtClean="0"/>
              <a:t>membangun</a:t>
            </a:r>
            <a:r>
              <a:rPr lang="en-US" sz="1800" dirty="0" smtClean="0"/>
              <a:t> </a:t>
            </a:r>
            <a:r>
              <a:rPr lang="en-US" sz="1800" dirty="0" err="1" smtClean="0"/>
              <a:t>sebuah</a:t>
            </a:r>
            <a:r>
              <a:rPr lang="en-US" sz="1800" dirty="0" smtClean="0"/>
              <a:t> </a:t>
            </a:r>
            <a:r>
              <a:rPr lang="en-US" sz="1800" dirty="0" err="1" smtClean="0"/>
              <a:t>sistem</a:t>
            </a:r>
            <a:r>
              <a:rPr lang="en-US" sz="1800" dirty="0" smtClean="0"/>
              <a:t> yang </a:t>
            </a:r>
            <a:r>
              <a:rPr lang="en-US" sz="1800" dirty="0" err="1" smtClean="0"/>
              <a:t>dapat</a:t>
            </a:r>
            <a:r>
              <a:rPr lang="en-US" sz="1800" dirty="0" smtClean="0"/>
              <a:t> </a:t>
            </a:r>
            <a:r>
              <a:rPr lang="en-US" sz="1800" dirty="0" err="1" smtClean="0"/>
              <a:t>memanajemenkan</a:t>
            </a:r>
            <a:r>
              <a:rPr lang="en-US" sz="1800" dirty="0" smtClean="0"/>
              <a:t> data </a:t>
            </a:r>
            <a:r>
              <a:rPr lang="en-US" sz="1800" dirty="0" err="1" smtClean="0"/>
              <a:t>informasi</a:t>
            </a:r>
            <a:r>
              <a:rPr lang="en-US" sz="1800" dirty="0" smtClean="0"/>
              <a:t> </a:t>
            </a:r>
            <a:r>
              <a:rPr lang="en-US" sz="1800" dirty="0" err="1" smtClean="0"/>
              <a:t>kearsipan</a:t>
            </a:r>
            <a:r>
              <a:rPr lang="en-US" sz="1800" dirty="0" smtClean="0"/>
              <a:t> </a:t>
            </a:r>
            <a:r>
              <a:rPr lang="en-US" sz="1800" dirty="0" err="1" smtClean="0"/>
              <a:t>surat-menyurat</a:t>
            </a:r>
            <a:r>
              <a:rPr lang="en-US" sz="1800" dirty="0" smtClean="0"/>
              <a:t> </a:t>
            </a:r>
            <a:r>
              <a:rPr lang="en-US" sz="1800" dirty="0" err="1" smtClean="0"/>
              <a:t>dalam</a:t>
            </a:r>
            <a:r>
              <a:rPr lang="en-US" sz="1800" dirty="0" smtClean="0"/>
              <a:t> </a:t>
            </a:r>
            <a:r>
              <a:rPr lang="en-US" sz="1800" dirty="0" err="1" smtClean="0"/>
              <a:t>merancang</a:t>
            </a:r>
            <a:r>
              <a:rPr lang="en-US" sz="1800" dirty="0" smtClean="0"/>
              <a:t> </a:t>
            </a:r>
            <a:r>
              <a:rPr lang="en-US" sz="1800" dirty="0" err="1" smtClean="0"/>
              <a:t>perangkat</a:t>
            </a:r>
            <a:r>
              <a:rPr lang="en-US" sz="1800" dirty="0" smtClean="0"/>
              <a:t> </a:t>
            </a:r>
            <a:r>
              <a:rPr lang="en-US" sz="1800" dirty="0" err="1" smtClean="0"/>
              <a:t>lunak</a:t>
            </a:r>
            <a:r>
              <a:rPr lang="en-US" sz="1800" dirty="0" smtClean="0"/>
              <a:t> </a:t>
            </a:r>
            <a:r>
              <a:rPr lang="en-US" sz="1800" dirty="0" err="1" smtClean="0"/>
              <a:t>berbasis</a:t>
            </a:r>
            <a:r>
              <a:rPr lang="en-US" sz="1800" dirty="0" smtClean="0"/>
              <a:t> web, </a:t>
            </a:r>
            <a:r>
              <a:rPr lang="en-US" sz="1800" dirty="0" err="1" smtClean="0"/>
              <a:t>diharapkan</a:t>
            </a:r>
            <a:r>
              <a:rPr lang="en-US" sz="1800" dirty="0" smtClean="0"/>
              <a:t> </a:t>
            </a:r>
            <a:r>
              <a:rPr lang="en-US" sz="1800" dirty="0" err="1" smtClean="0"/>
              <a:t>dapat</a:t>
            </a:r>
            <a:r>
              <a:rPr lang="en-US" sz="1800" dirty="0" smtClean="0"/>
              <a:t> </a:t>
            </a:r>
            <a:r>
              <a:rPr lang="en-US" sz="1800" dirty="0" err="1" smtClean="0"/>
              <a:t>menyelesaikan</a:t>
            </a:r>
            <a:r>
              <a:rPr lang="en-US" sz="1800" dirty="0" smtClean="0"/>
              <a:t> </a:t>
            </a:r>
            <a:r>
              <a:rPr lang="en-US" sz="1800" dirty="0" err="1" smtClean="0"/>
              <a:t>permasalahan</a:t>
            </a:r>
            <a:r>
              <a:rPr lang="en-US" sz="1800" dirty="0" smtClean="0"/>
              <a:t> </a:t>
            </a:r>
            <a:r>
              <a:rPr lang="en-US" sz="1800" dirty="0" err="1" smtClean="0"/>
              <a:t>Korespondensi</a:t>
            </a:r>
            <a:r>
              <a:rPr lang="en-US" sz="1800" dirty="0" smtClean="0"/>
              <a:t> </a:t>
            </a:r>
            <a:r>
              <a:rPr lang="en-US" sz="1800" dirty="0" err="1" smtClean="0"/>
              <a:t>pada</a:t>
            </a:r>
            <a:r>
              <a:rPr lang="en-US" sz="1800" dirty="0" smtClean="0"/>
              <a:t> </a:t>
            </a:r>
            <a:r>
              <a:rPr lang="en-US" sz="1800" dirty="0" err="1" smtClean="0"/>
              <a:t>pemerintahan</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khususnya</a:t>
            </a:r>
            <a:r>
              <a:rPr lang="en-US" sz="1800" dirty="0" smtClean="0"/>
              <a:t> </a:t>
            </a:r>
            <a:r>
              <a:rPr lang="en-US" sz="1800" dirty="0" err="1" smtClean="0"/>
              <a:t>pada</a:t>
            </a:r>
            <a:r>
              <a:rPr lang="en-US" sz="1800" dirty="0" smtClean="0"/>
              <a:t> </a:t>
            </a:r>
            <a:r>
              <a:rPr lang="en-US" sz="1800" dirty="0" err="1" smtClean="0"/>
              <a:t>Badan</a:t>
            </a:r>
            <a:r>
              <a:rPr lang="en-US" sz="1800" dirty="0" smtClean="0"/>
              <a:t> </a:t>
            </a:r>
            <a:r>
              <a:rPr lang="en-US" sz="1800" dirty="0" err="1" smtClean="0"/>
              <a:t>Pendapatan</a:t>
            </a:r>
            <a:r>
              <a:rPr lang="en-US" sz="1800" dirty="0" smtClean="0"/>
              <a:t> Daerah </a:t>
            </a:r>
            <a:r>
              <a:rPr lang="en-US" sz="1800" dirty="0" err="1" smtClean="0"/>
              <a:t>Kabupaten</a:t>
            </a:r>
            <a:r>
              <a:rPr lang="en-US" sz="1800" dirty="0" smtClean="0"/>
              <a:t> </a:t>
            </a:r>
            <a:r>
              <a:rPr lang="en-US" sz="1800" dirty="0" err="1" smtClean="0"/>
              <a:t>Tabalong</a:t>
            </a:r>
            <a:r>
              <a:rPr lang="en-US" sz="1800" dirty="0" smtClean="0"/>
              <a:t>.</a:t>
            </a:r>
            <a:endParaRPr lang="en-US" sz="1800" b="1" dirty="0" smtClean="0"/>
          </a:p>
          <a:p>
            <a:pPr marL="0" indent="0" algn="just">
              <a:buNone/>
            </a:pPr>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8" name="Picture 6" descr="https://www.kibrispdr.org/data/265/gambar-animasi-surat-58.jpg"/>
          <p:cNvPicPr>
            <a:picLocks noChangeAspect="1" noChangeArrowheads="1"/>
          </p:cNvPicPr>
          <p:nvPr/>
        </p:nvPicPr>
        <p:blipFill>
          <a:blip r:embed="rId2" cstate="print">
            <a:clrChange>
              <a:clrFrom>
                <a:srgbClr val="FFFFFF"/>
              </a:clrFrom>
              <a:clrTo>
                <a:srgbClr val="FFFFFF">
                  <a:alpha val="0"/>
                </a:srgbClr>
              </a:clrTo>
            </a:clrChange>
          </a:blip>
          <a:srcRect l="19354" t="14385" r="19355" b="16088"/>
          <a:stretch>
            <a:fillRect/>
          </a:stretch>
        </p:blipFill>
        <p:spPr bwMode="auto">
          <a:xfrm>
            <a:off x="6072198" y="2571768"/>
            <a:ext cx="2901864" cy="2214560"/>
          </a:xfrm>
          <a:prstGeom prst="rect">
            <a:avLst/>
          </a:prstGeom>
          <a:noFill/>
        </p:spPr>
      </p:pic>
      <p:sp>
        <p:nvSpPr>
          <p:cNvPr id="12" name="Title 11"/>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14" name="Content Placeholder 12"/>
          <p:cNvSpPr txBox="1">
            <a:spLocks/>
          </p:cNvSpPr>
          <p:nvPr/>
        </p:nvSpPr>
        <p:spPr>
          <a:xfrm>
            <a:off x="428596" y="1357304"/>
            <a:ext cx="7929618" cy="1357322"/>
          </a:xfrm>
          <a:prstGeom prst="rect">
            <a:avLst/>
          </a:prstGeom>
        </p:spPr>
        <p:txBody>
          <a:bodyPr vert="horz" lIns="91440" tIns="45720" rIns="91440" bIns="45720" rtlCol="0">
            <a:normAutofit/>
          </a:bodyPr>
          <a:lstStyle/>
          <a:p>
            <a:pPr marL="536575" marR="0" lvl="0" indent="-536575" algn="just" defTabSz="914400" rtl="0" eaLnBrk="1" fontAlgn="auto" latinLnBrk="0" hangingPunct="1">
              <a:lnSpc>
                <a:spcPct val="100000"/>
              </a:lnSpc>
              <a:spcBef>
                <a:spcPct val="20000"/>
              </a:spcBef>
              <a:spcAft>
                <a:spcPts val="0"/>
              </a:spcAft>
              <a:buClrTx/>
              <a:buSzTx/>
              <a:buFont typeface="+mj-lt"/>
              <a:buAutoNum type="arabicPeriod"/>
              <a:tabLst/>
              <a:defRPr/>
            </a:pPr>
            <a:r>
              <a:rPr kumimoji="0" lang="id-ID" b="0" i="0" u="none" strike="noStrike" kern="1200" cap="none" spc="0" normalizeH="0" baseline="0" noProof="0" dirty="0" smtClean="0">
                <a:ln>
                  <a:noFill/>
                </a:ln>
                <a:solidFill>
                  <a:schemeClr val="tx1"/>
                </a:solidFill>
                <a:effectLst/>
                <a:uLnTx/>
                <a:uFillTx/>
                <a:latin typeface="+mn-lt"/>
                <a:ea typeface="+mn-ea"/>
                <a:cs typeface="+mn-cs"/>
              </a:rPr>
              <a:t>Apakah </a:t>
            </a:r>
            <a:r>
              <a:rPr lang="en-US" dirty="0" err="1" smtClean="0"/>
              <a:t>Sistem</a:t>
            </a:r>
            <a:r>
              <a:rPr lang="en-US" dirty="0" smtClean="0"/>
              <a:t> </a:t>
            </a:r>
            <a:r>
              <a:rPr lang="en-US" dirty="0" err="1" smtClean="0"/>
              <a:t>Informasi</a:t>
            </a:r>
            <a:r>
              <a:rPr lang="en-US" dirty="0" smtClean="0"/>
              <a:t> </a:t>
            </a:r>
            <a:r>
              <a:rPr lang="en-US" dirty="0" err="1" smtClean="0"/>
              <a:t>Manjemen</a:t>
            </a:r>
            <a:r>
              <a:rPr lang="en-US" dirty="0" smtClean="0"/>
              <a:t> </a:t>
            </a:r>
            <a:r>
              <a:rPr lang="en-US" dirty="0" err="1" smtClean="0"/>
              <a:t>Arsip</a:t>
            </a:r>
            <a:r>
              <a:rPr lang="en-US" dirty="0" smtClean="0"/>
              <a:t> </a:t>
            </a:r>
            <a:r>
              <a:rPr lang="en-US" dirty="0" err="1" smtClean="0"/>
              <a:t>Surat</a:t>
            </a:r>
            <a:r>
              <a:rPr lang="en-US" dirty="0" smtClean="0"/>
              <a:t> </a:t>
            </a:r>
            <a:r>
              <a:rPr lang="en-US" dirty="0" err="1" smtClean="0"/>
              <a:t>dapat</a:t>
            </a:r>
            <a:r>
              <a:rPr lang="en-US" dirty="0" smtClean="0"/>
              <a:t> </a:t>
            </a:r>
            <a:r>
              <a:rPr lang="en-US" dirty="0" err="1" smtClean="0"/>
              <a:t>merekam</a:t>
            </a:r>
            <a:r>
              <a:rPr lang="en-US" dirty="0" smtClean="0"/>
              <a:t> data </a:t>
            </a:r>
            <a:r>
              <a:rPr lang="en-US" dirty="0" err="1" smtClean="0"/>
              <a:t>informasi</a:t>
            </a:r>
            <a:r>
              <a:rPr lang="en-US" dirty="0" smtClean="0"/>
              <a:t>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keluar</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pendapaten</a:t>
            </a:r>
            <a:r>
              <a:rPr lang="en-US" dirty="0" smtClean="0"/>
              <a:t> </a:t>
            </a:r>
            <a:r>
              <a:rPr lang="en-US" dirty="0" err="1" smtClean="0"/>
              <a:t>daerah</a:t>
            </a:r>
            <a:r>
              <a:rPr lang="en-US" dirty="0" smtClean="0"/>
              <a:t> </a:t>
            </a:r>
            <a:r>
              <a:rPr lang="en-US" dirty="0" err="1" smtClean="0"/>
              <a:t>kabupaten</a:t>
            </a:r>
            <a:r>
              <a:rPr lang="en-US" dirty="0" smtClean="0"/>
              <a:t> </a:t>
            </a:r>
            <a:r>
              <a:rPr lang="en-US" dirty="0" err="1" smtClean="0"/>
              <a:t>tabalong</a:t>
            </a:r>
            <a:r>
              <a:rPr lang="en-US" dirty="0" smtClean="0"/>
              <a:t>?</a:t>
            </a:r>
          </a:p>
          <a:p>
            <a:pPr marL="536575" lvl="0" indent="-536575">
              <a:buFont typeface="+mj-lt"/>
              <a:buAutoNum type="arabicPeriod"/>
              <a:defRPr/>
            </a:pPr>
            <a:endParaRPr lang="en-US" sz="2000" dirty="0" smtClean="0"/>
          </a:p>
        </p:txBody>
      </p:sp>
      <p:sp>
        <p:nvSpPr>
          <p:cNvPr id="9" name="Rectangle 8"/>
          <p:cNvSpPr/>
          <p:nvPr/>
        </p:nvSpPr>
        <p:spPr>
          <a:xfrm>
            <a:off x="428596" y="2161474"/>
            <a:ext cx="5715040" cy="2339102"/>
          </a:xfrm>
          <a:prstGeom prst="rect">
            <a:avLst/>
          </a:prstGeom>
        </p:spPr>
        <p:txBody>
          <a:bodyPr wrap="square">
            <a:spAutoFit/>
          </a:bodyPr>
          <a:lstStyle/>
          <a:p>
            <a:pPr marL="536575" lvl="0" indent="-536575" algn="just">
              <a:spcBef>
                <a:spcPct val="20000"/>
              </a:spcBef>
              <a:buFont typeface="+mj-lt"/>
              <a:buAutoNum type="arabicPeriod" startAt="2"/>
              <a:defRPr/>
            </a:pPr>
            <a:endParaRPr lang="en-US" dirty="0" smtClean="0"/>
          </a:p>
          <a:p>
            <a:pPr marL="536575" lvl="0" indent="-536575" algn="just">
              <a:buFont typeface="+mj-lt"/>
              <a:buAutoNum type="arabicPeriod" startAt="2"/>
              <a:defRPr/>
            </a:pPr>
            <a:r>
              <a:rPr lang="id-ID" dirty="0" smtClean="0"/>
              <a:t>Apakah </a:t>
            </a:r>
            <a:r>
              <a:rPr lang="en-US" dirty="0" err="1" smtClean="0"/>
              <a:t>Sistem</a:t>
            </a:r>
            <a:r>
              <a:rPr lang="en-US" dirty="0" smtClean="0"/>
              <a:t> </a:t>
            </a:r>
            <a:r>
              <a:rPr lang="en-US" dirty="0" err="1" smtClean="0"/>
              <a:t>Informasi</a:t>
            </a:r>
            <a:r>
              <a:rPr lang="en-US" dirty="0" smtClean="0"/>
              <a:t> </a:t>
            </a:r>
            <a:r>
              <a:rPr lang="en-US" dirty="0" err="1" smtClean="0"/>
              <a:t>Manjemen</a:t>
            </a:r>
            <a:r>
              <a:rPr lang="en-US" dirty="0" smtClean="0"/>
              <a:t> </a:t>
            </a:r>
            <a:r>
              <a:rPr lang="en-US" dirty="0" err="1" smtClean="0"/>
              <a:t>Arsip</a:t>
            </a:r>
            <a:r>
              <a:rPr lang="en-US" dirty="0" smtClean="0"/>
              <a:t> </a:t>
            </a:r>
            <a:r>
              <a:rPr lang="en-US" dirty="0" err="1" smtClean="0"/>
              <a:t>Surat</a:t>
            </a:r>
            <a:r>
              <a:rPr lang="en-US" dirty="0" smtClean="0"/>
              <a:t> </a:t>
            </a:r>
            <a:r>
              <a:rPr lang="en-US" dirty="0" err="1" smtClean="0"/>
              <a:t>dapat</a:t>
            </a:r>
            <a:r>
              <a:rPr lang="en-US" dirty="0" smtClean="0"/>
              <a:t> </a:t>
            </a:r>
            <a:r>
              <a:rPr lang="en-US" dirty="0" err="1" smtClean="0"/>
              <a:t>Mencari</a:t>
            </a:r>
            <a:r>
              <a:rPr lang="en-US" dirty="0" smtClean="0"/>
              <a:t> data </a:t>
            </a:r>
            <a:r>
              <a:rPr lang="en-US" dirty="0" err="1" smtClean="0"/>
              <a:t>informasi</a:t>
            </a:r>
            <a:r>
              <a:rPr lang="en-US" dirty="0" smtClean="0"/>
              <a:t>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keluar</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pendapaten</a:t>
            </a:r>
            <a:r>
              <a:rPr lang="en-US" dirty="0" smtClean="0"/>
              <a:t> </a:t>
            </a:r>
            <a:r>
              <a:rPr lang="en-US" dirty="0" err="1" smtClean="0"/>
              <a:t>daerah</a:t>
            </a:r>
            <a:r>
              <a:rPr lang="en-US" dirty="0" smtClean="0"/>
              <a:t> </a:t>
            </a:r>
            <a:r>
              <a:rPr lang="en-US" dirty="0" err="1" smtClean="0"/>
              <a:t>kabupaten</a:t>
            </a:r>
            <a:r>
              <a:rPr lang="en-US" dirty="0" smtClean="0"/>
              <a:t> </a:t>
            </a:r>
            <a:r>
              <a:rPr lang="en-US" dirty="0" err="1" smtClean="0"/>
              <a:t>tabalong</a:t>
            </a:r>
            <a:r>
              <a:rPr lang="en-US" dirty="0" smtClean="0"/>
              <a:t>?</a:t>
            </a:r>
          </a:p>
          <a:p>
            <a:pPr marL="536575" lvl="0" indent="-536575" algn="just">
              <a:buFont typeface="+mj-lt"/>
              <a:buAutoNum type="arabicPeriod" startAt="2"/>
              <a:defRPr/>
            </a:pPr>
            <a:endParaRPr lang="en-US" dirty="0" smtClean="0"/>
          </a:p>
          <a:p>
            <a:pPr marL="536575" indent="-536575" algn="just">
              <a:buFont typeface="+mj-lt"/>
              <a:buAutoNum type="arabicPeriod" startAt="2"/>
              <a:defRPr/>
            </a:pPr>
            <a:r>
              <a:rPr lang="id-ID" dirty="0" smtClean="0"/>
              <a:t>Apakah </a:t>
            </a:r>
            <a:r>
              <a:rPr lang="en-US" dirty="0" err="1" smtClean="0"/>
              <a:t>Sistem</a:t>
            </a:r>
            <a:r>
              <a:rPr lang="en-US" dirty="0" smtClean="0"/>
              <a:t> </a:t>
            </a:r>
            <a:r>
              <a:rPr lang="en-US" dirty="0" err="1" smtClean="0"/>
              <a:t>Informasi</a:t>
            </a:r>
            <a:r>
              <a:rPr lang="en-US" dirty="0" smtClean="0"/>
              <a:t> </a:t>
            </a:r>
            <a:r>
              <a:rPr lang="en-US" dirty="0" err="1" smtClean="0"/>
              <a:t>Manjemen</a:t>
            </a:r>
            <a:r>
              <a:rPr lang="en-US" dirty="0" smtClean="0"/>
              <a:t> </a:t>
            </a:r>
            <a:r>
              <a:rPr lang="en-US" dirty="0" err="1" smtClean="0"/>
              <a:t>Arsip</a:t>
            </a:r>
            <a:r>
              <a:rPr lang="en-US" dirty="0" smtClean="0"/>
              <a:t> </a:t>
            </a:r>
            <a:r>
              <a:rPr lang="en-US" dirty="0" err="1" smtClean="0"/>
              <a:t>Surat</a:t>
            </a:r>
            <a:r>
              <a:rPr lang="en-US" dirty="0" smtClean="0"/>
              <a:t> </a:t>
            </a:r>
            <a:r>
              <a:rPr lang="en-US" dirty="0" err="1" smtClean="0"/>
              <a:t>dapat</a:t>
            </a:r>
            <a:r>
              <a:rPr lang="en-US" dirty="0" smtClean="0"/>
              <a:t> </a:t>
            </a:r>
            <a:r>
              <a:rPr lang="en-US" dirty="0" err="1" smtClean="0"/>
              <a:t>mencetak</a:t>
            </a:r>
            <a:r>
              <a:rPr lang="en-US" dirty="0" smtClean="0"/>
              <a:t> </a:t>
            </a:r>
            <a:r>
              <a:rPr lang="en-US" dirty="0" err="1" smtClean="0"/>
              <a:t>lembar</a:t>
            </a:r>
            <a:r>
              <a:rPr lang="en-US" dirty="0" smtClean="0"/>
              <a:t> yang </a:t>
            </a:r>
            <a:r>
              <a:rPr lang="en-US" dirty="0" err="1" smtClean="0"/>
              <a:t>disposisi</a:t>
            </a:r>
            <a:r>
              <a:rPr lang="en-US" dirty="0" smtClean="0"/>
              <a:t>  </a:t>
            </a:r>
            <a:r>
              <a:rPr lang="en-US" dirty="0" err="1" smtClean="0"/>
              <a:t>oleh</a:t>
            </a:r>
            <a:r>
              <a:rPr lang="en-US" dirty="0" smtClean="0"/>
              <a:t> </a:t>
            </a:r>
            <a:r>
              <a:rPr lang="en-US" dirty="0" err="1" smtClean="0"/>
              <a:t>pimpinan</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pendapaten</a:t>
            </a:r>
            <a:r>
              <a:rPr lang="en-US" dirty="0" smtClean="0"/>
              <a:t> </a:t>
            </a:r>
            <a:r>
              <a:rPr lang="en-US" dirty="0" err="1" smtClean="0"/>
              <a:t>daerah</a:t>
            </a:r>
            <a:r>
              <a:rPr lang="en-US" dirty="0" smtClean="0"/>
              <a:t> </a:t>
            </a:r>
            <a:r>
              <a:rPr lang="en-US" dirty="0" err="1" smtClean="0"/>
              <a:t>kabupaten</a:t>
            </a:r>
            <a:r>
              <a:rPr lang="en-US" dirty="0" smtClean="0"/>
              <a:t> </a:t>
            </a:r>
            <a:r>
              <a:rPr lang="en-US" dirty="0" err="1" smtClean="0"/>
              <a:t>tabalong</a:t>
            </a:r>
            <a:r>
              <a:rPr lang="en-US" dirty="0" smtClean="0"/>
              <a:t>?</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1163</TotalTime>
  <Words>4209</Words>
  <Application>Microsoft Office PowerPoint</Application>
  <PresentationFormat>On-screen Show (16:9)</PresentationFormat>
  <Paragraphs>689</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SISTEM INFORMASI MANAJEMEN ARSIP SURAT (SIMAS) MENGGUNAKAN FRAMEWORK CODEIGNITER PADA BADAN PENDAPATAN DAERAH KABUPATEN TABALONG</vt:lpstr>
      <vt:lpstr>Latar Belakang</vt:lpstr>
      <vt:lpstr>Slide 3</vt:lpstr>
      <vt:lpstr>Slide 4</vt:lpstr>
      <vt:lpstr>Slide 5</vt:lpstr>
      <vt:lpstr>Slide 6</vt:lpstr>
      <vt:lpstr>Slide 7</vt:lpstr>
      <vt:lpstr>Slide 8</vt:lpstr>
      <vt:lpstr>Rumusan Masalah</vt:lpstr>
      <vt:lpstr>Penelitian Terdahulu</vt:lpstr>
      <vt:lpstr>Perancangan Sistem</vt:lpstr>
      <vt:lpstr>Use case</vt:lpstr>
      <vt:lpstr>Activity login</vt:lpstr>
      <vt:lpstr>Aktivity rekam surat masuk</vt:lpstr>
      <vt:lpstr>Activity rekam surat keluar</vt:lpstr>
      <vt:lpstr>Sequence login</vt:lpstr>
      <vt:lpstr>Sequence Rekam surat </vt:lpstr>
      <vt:lpstr>Sequence Disposisi surat</vt:lpstr>
      <vt:lpstr>Class diagram</vt:lpstr>
      <vt:lpstr>Pengujian Sistem</vt:lpstr>
      <vt:lpstr>Data surat masuk</vt:lpstr>
      <vt:lpstr>Hasil rekam surat masuk</vt:lpstr>
      <vt:lpstr>Data surat keluar</vt:lpstr>
      <vt:lpstr>Hasil rekam surat keluar</vt:lpstr>
      <vt:lpstr>Pencarian data surat masuk</vt:lpstr>
      <vt:lpstr>Pencarian data surat keluar</vt:lpstr>
      <vt:lpstr>Hasil lembar disposisi</vt:lpstr>
      <vt:lpstr>Kesimpulan</vt:lpstr>
      <vt:lpstr>Izin Presentasi Aplikasi</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MANAJEMEN ARSIP SURAT (SIMAS) MENGGUNAKAN FRAMEWORK CODEIGNITER PADA BADAN PENDAPATAN DAERAH KABUPATEN TABALONG</dc:title>
  <dc:creator>hadi</dc:creator>
  <cp:lastModifiedBy>hadi</cp:lastModifiedBy>
  <cp:revision>77</cp:revision>
  <dcterms:created xsi:type="dcterms:W3CDTF">2022-11-04T06:13:12Z</dcterms:created>
  <dcterms:modified xsi:type="dcterms:W3CDTF">2022-11-11T06:36:16Z</dcterms:modified>
</cp:coreProperties>
</file>