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8" r:id="rId2"/>
    <p:sldId id="257" r:id="rId3"/>
    <p:sldId id="265" r:id="rId4"/>
    <p:sldId id="264" r:id="rId5"/>
    <p:sldId id="266" r:id="rId6"/>
    <p:sldId id="267"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2DA3"/>
    <a:srgbClr val="632B8D"/>
    <a:srgbClr val="8439BD"/>
    <a:srgbClr val="C050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04" y="-42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6A21A-8FE8-4478-A732-0CCEEC5090C0}" type="datetimeFigureOut">
              <a:rPr lang="en-US" smtClean="0"/>
              <a:pPr/>
              <a:t>11/8/2022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B5D7A-2A3E-4613-B88B-2157AE8808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5F5ED-D95D-4146-9DA8-B10B6CDA91C0}" type="datetimeFigureOut">
              <a:rPr lang="en-US" smtClean="0"/>
              <a:pPr/>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5F5ED-D95D-4146-9DA8-B10B6CDA91C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5F5ED-D95D-4146-9DA8-B10B6CDA91C0}" type="datetimeFigureOut">
              <a:rPr lang="en-US" smtClean="0"/>
              <a:pPr/>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5F5ED-D95D-4146-9DA8-B10B6CDA91C0}" type="datetimeFigureOut">
              <a:rPr lang="en-US" smtClean="0"/>
              <a:pPr/>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5F5ED-D95D-4146-9DA8-B10B6CDA91C0}" type="datetimeFigureOut">
              <a:rPr lang="en-US" smtClean="0"/>
              <a:pPr/>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825F5ED-D95D-4146-9DA8-B10B6CDA91C0}" type="datetimeFigureOut">
              <a:rPr lang="en-US" smtClean="0"/>
              <a:pPr/>
              <a:t>11/8/2022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DFF2989-68BF-4369-BB64-4B5F789162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42858"/>
            <a:ext cx="6286544" cy="1214428"/>
          </a:xfrm>
          <a:prstGeom prst="roundRect">
            <a:avLst/>
          </a:prstGeom>
          <a:solidFill>
            <a:srgbClr val="462DA3">
              <a:alpha val="52157"/>
            </a:srgbClr>
          </a:solidFill>
          <a:ln w="12700">
            <a:solidFill>
              <a:srgbClr val="FFFF00"/>
            </a:solidFill>
          </a:ln>
        </p:spPr>
        <p:style>
          <a:lnRef idx="2">
            <a:schemeClr val="accent2"/>
          </a:lnRef>
          <a:fillRef idx="1">
            <a:schemeClr val="lt1"/>
          </a:fillRef>
          <a:effectRef idx="0">
            <a:schemeClr val="accent2"/>
          </a:effectRef>
          <a:fontRef idx="minor">
            <a:schemeClr val="dk1"/>
          </a:fontRef>
        </p:style>
        <p:txBody>
          <a:bodyPr>
            <a:noAutofit/>
          </a:bodyPr>
          <a:lstStyle/>
          <a:p>
            <a:pPr>
              <a:spcBef>
                <a:spcPts val="0"/>
              </a:spcBef>
            </a:pPr>
            <a:r>
              <a:rPr lang="id-ID" sz="2000" b="1" dirty="0">
                <a:solidFill>
                  <a:schemeClr val="tx1">
                    <a:lumMod val="95000"/>
                    <a:lumOff val="5000"/>
                  </a:schemeClr>
                </a:solidFill>
                <a:effectLst>
                  <a:glow rad="101600">
                    <a:schemeClr val="bg1">
                      <a:alpha val="60000"/>
                    </a:schemeClr>
                  </a:glow>
                </a:effectLst>
              </a:rPr>
              <a:t>SISTEM INFORMASI MANAJEMEN</a:t>
            </a:r>
            <a:r>
              <a:rPr lang="en-US" sz="2000" b="1" dirty="0">
                <a:solidFill>
                  <a:schemeClr val="tx1">
                    <a:lumMod val="95000"/>
                    <a:lumOff val="5000"/>
                  </a:schemeClr>
                </a:solidFill>
                <a:effectLst>
                  <a:glow rad="101600">
                    <a:schemeClr val="bg1">
                      <a:alpha val="60000"/>
                    </a:schemeClr>
                  </a:glow>
                </a:effectLst>
              </a:rPr>
              <a:t> ARSIP </a:t>
            </a:r>
            <a:r>
              <a:rPr lang="id-ID" sz="2000" b="1" dirty="0">
                <a:solidFill>
                  <a:schemeClr val="tx1">
                    <a:lumMod val="95000"/>
                    <a:lumOff val="5000"/>
                  </a:schemeClr>
                </a:solidFill>
                <a:effectLst>
                  <a:glow rad="101600">
                    <a:schemeClr val="bg1">
                      <a:alpha val="60000"/>
                    </a:schemeClr>
                  </a:glow>
                </a:effectLst>
              </a:rPr>
              <a:t>SURAT</a:t>
            </a:r>
            <a:r>
              <a:rPr lang="en-US" sz="2000" b="1" dirty="0">
                <a:solidFill>
                  <a:schemeClr val="tx1">
                    <a:lumMod val="95000"/>
                    <a:lumOff val="5000"/>
                  </a:schemeClr>
                </a:solidFill>
                <a:effectLst>
                  <a:glow rad="101600">
                    <a:schemeClr val="bg1">
                      <a:alpha val="60000"/>
                    </a:schemeClr>
                  </a:glow>
                </a:effectLst>
              </a:rPr>
              <a:t> (SIMAS)</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MENGGUNAKAN FRAMEWORK CODEIGNITER PADA</a:t>
            </a:r>
            <a:r>
              <a:rPr lang="en-US" sz="2000" b="1" dirty="0">
                <a:solidFill>
                  <a:schemeClr val="tx1">
                    <a:lumMod val="95000"/>
                    <a:lumOff val="5000"/>
                  </a:schemeClr>
                </a:solidFill>
                <a:effectLst>
                  <a:glow rad="101600">
                    <a:schemeClr val="bg1">
                      <a:alpha val="60000"/>
                    </a:schemeClr>
                  </a:glow>
                </a:effectLst>
              </a:rPr>
              <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BADAN</a:t>
            </a:r>
            <a:r>
              <a:rPr lang="en-US" sz="2000" b="1" dirty="0">
                <a:solidFill>
                  <a:schemeClr val="tx1">
                    <a:lumMod val="95000"/>
                    <a:lumOff val="5000"/>
                  </a:schemeClr>
                </a:solidFill>
                <a:effectLst>
                  <a:glow rad="101600">
                    <a:schemeClr val="bg1">
                      <a:alpha val="60000"/>
                    </a:schemeClr>
                  </a:glow>
                </a:effectLst>
              </a:rPr>
              <a:t> </a:t>
            </a:r>
            <a:r>
              <a:rPr lang="id-ID" sz="2000" b="1" dirty="0">
                <a:solidFill>
                  <a:schemeClr val="tx1">
                    <a:lumMod val="95000"/>
                    <a:lumOff val="5000"/>
                  </a:schemeClr>
                </a:solidFill>
                <a:effectLst>
                  <a:glow rad="101600">
                    <a:schemeClr val="bg1">
                      <a:alpha val="60000"/>
                    </a:schemeClr>
                  </a:glow>
                </a:effectLst>
              </a:rPr>
              <a:t>PENDAPATAN DAERAH KABUPATEN TABALONG</a:t>
            </a:r>
            <a:endParaRPr lang="en-US" sz="2000" b="1" dirty="0">
              <a:solidFill>
                <a:schemeClr val="tx1">
                  <a:lumMod val="95000"/>
                  <a:lumOff val="5000"/>
                </a:schemeClr>
              </a:solidFill>
              <a:effectLst>
                <a:glow rad="101600">
                  <a:schemeClr val="bg1">
                    <a:alpha val="60000"/>
                  </a:schemeClr>
                </a:glow>
              </a:effectLst>
            </a:endParaRPr>
          </a:p>
        </p:txBody>
      </p:sp>
      <p:pic>
        <p:nvPicPr>
          <p:cNvPr id="4" name="Picture 3" descr="unism.png"/>
          <p:cNvPicPr/>
          <p:nvPr/>
        </p:nvPicPr>
        <p:blipFill>
          <a:blip r:embed="rId3" cstate="print"/>
          <a:stretch>
            <a:fillRect/>
          </a:stretch>
        </p:blipFill>
        <p:spPr>
          <a:xfrm>
            <a:off x="4386195" y="1600312"/>
            <a:ext cx="1328813" cy="1328628"/>
          </a:xfrm>
          <a:prstGeom prst="rect">
            <a:avLst/>
          </a:prstGeom>
        </p:spPr>
      </p:pic>
      <p:sp>
        <p:nvSpPr>
          <p:cNvPr id="7" name="Title 1"/>
          <p:cNvSpPr txBox="1">
            <a:spLocks/>
          </p:cNvSpPr>
          <p:nvPr/>
        </p:nvSpPr>
        <p:spPr>
          <a:xfrm>
            <a:off x="928662" y="3214692"/>
            <a:ext cx="8215338" cy="185737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Oleh</a:t>
            </a:r>
            <a:r>
              <a:rPr lang="en-US" sz="14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Hadi</a:t>
            </a:r>
            <a:r>
              <a:rPr lang="en-US" sz="1400" dirty="0"/>
              <a:t> </a:t>
            </a:r>
            <a:r>
              <a:rPr lang="en-US" sz="1400" dirty="0" err="1"/>
              <a:t>Rusadi</a:t>
            </a:r>
            <a:endParaRPr lang="en-US" sz="1400" dirty="0"/>
          </a:p>
          <a:p>
            <a:pPr lvl="0" algn="ctr"/>
            <a:r>
              <a:rPr lang="en-US" sz="1400" dirty="0"/>
              <a:t>NIM : </a:t>
            </a:r>
            <a:r>
              <a:rPr lang="en-US" sz="1400" dirty="0">
                <a:solidFill>
                  <a:srgbClr val="FF0000"/>
                </a:solidFill>
              </a:rPr>
              <a:t>1811102106062</a:t>
            </a:r>
          </a:p>
          <a:p>
            <a:pPr lvl="0" algn="ctr"/>
            <a:endParaRPr lang="en-US" sz="1400" dirty="0"/>
          </a:p>
          <a:p>
            <a:pPr algn="ctr"/>
            <a:r>
              <a:rPr lang="id-ID" sz="1400" dirty="0"/>
              <a:t>PROGRAM STUDI </a:t>
            </a:r>
            <a:r>
              <a:rPr lang="en-US" sz="1400" dirty="0"/>
              <a:t>TEKNOLOGI INFORMASI</a:t>
            </a:r>
          </a:p>
          <a:p>
            <a:pPr algn="ctr"/>
            <a:r>
              <a:rPr lang="en-US" sz="1400" dirty="0"/>
              <a:t>UNIVERSITAS SARI </a:t>
            </a:r>
            <a:r>
              <a:rPr lang="en-US" sz="1400" dirty="0" smtClean="0"/>
              <a:t>MULIA</a:t>
            </a:r>
          </a:p>
          <a:p>
            <a:pPr algn="ctr"/>
            <a:r>
              <a:rPr lang="en-US" sz="1400" dirty="0" smtClean="0"/>
              <a:t>BANJARMASIN</a:t>
            </a:r>
            <a:endParaRPr lang="en-US" sz="1400" dirty="0"/>
          </a:p>
          <a:p>
            <a:pPr algn="ctr"/>
            <a:r>
              <a:rPr lang="id-ID" sz="1400" dirty="0"/>
              <a:t>202</a:t>
            </a:r>
            <a:r>
              <a:rPr lang="en-US" sz="1400" dirty="0"/>
              <a:t>2</a:t>
            </a:r>
          </a:p>
          <a:p>
            <a:pPr lvl="0" algn="ct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4" y="285734"/>
            <a:ext cx="5000660" cy="857250"/>
          </a:xfrm>
        </p:spPr>
        <p:txBody>
          <a:bodyPr>
            <a:normAutofit/>
          </a:bodyPr>
          <a:lstStyle/>
          <a:p>
            <a:r>
              <a:rPr lang="en-US" dirty="0" err="1" smtClean="0"/>
              <a:t>Latar</a:t>
            </a:r>
            <a:r>
              <a:rPr lang="en-US" dirty="0" smtClean="0"/>
              <a:t> </a:t>
            </a:r>
            <a:r>
              <a:rPr lang="en-US" dirty="0" err="1" smtClean="0"/>
              <a:t>Belakang</a:t>
            </a:r>
            <a:endParaRPr lang="en-US" dirty="0"/>
          </a:p>
        </p:txBody>
      </p:sp>
      <p:sp>
        <p:nvSpPr>
          <p:cNvPr id="5" name="Content Placeholder 2"/>
          <p:cNvSpPr txBox="1">
            <a:spLocks/>
          </p:cNvSpPr>
          <p:nvPr/>
        </p:nvSpPr>
        <p:spPr>
          <a:xfrm>
            <a:off x="3500430" y="1428742"/>
            <a:ext cx="5357850" cy="3143272"/>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id-ID" sz="2000" b="0" i="0" u="none" strike="noStrike" kern="1200" cap="none" spc="0" normalizeH="0" baseline="0" noProof="0" dirty="0" smtClean="0">
                <a:ln>
                  <a:noFill/>
                </a:ln>
                <a:solidFill>
                  <a:schemeClr val="tx1"/>
                </a:solidFill>
                <a:effectLst/>
                <a:uLnTx/>
                <a:uFillTx/>
                <a:latin typeface="+mn-lt"/>
                <a:ea typeface="+mn-ea"/>
                <a:cs typeface="+mn-cs"/>
              </a:rPr>
              <a:t>Sejalan dengan adanya kemajuan ilmu pengetahuan dan teknologi didukung pula dengan adanya kemajuan dibidang informasi. Semakin tinggi teknologi komunikasi yang digunakan akan semakin mempercepat proses penyampaian informasi. Proses pertukaran informasi yang cepat dapat membantu kelancaran kegiatan administrasi di dalam suatu organisasi baik swasta maupun pemerintahan, khususnya kegiatan admin</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id-ID" sz="2000" b="0" i="0" u="none" strike="noStrike" kern="1200" cap="none" spc="0" normalizeH="0" baseline="0" noProof="0" dirty="0" smtClean="0">
                <a:ln>
                  <a:noFill/>
                </a:ln>
                <a:solidFill>
                  <a:schemeClr val="tx1"/>
                </a:solidFill>
                <a:effectLst/>
                <a:uLnTx/>
                <a:uFillTx/>
                <a:latin typeface="+mn-lt"/>
                <a:ea typeface="+mn-ea"/>
                <a:cs typeface="+mn-cs"/>
              </a:rPr>
              <a:t>st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r</a:t>
            </a:r>
            <a:r>
              <a:rPr kumimoji="0" lang="id-ID" sz="2000" b="0" i="0" u="none" strike="noStrike" kern="1200" cap="none" spc="0" normalizeH="0" baseline="0" noProof="0" dirty="0" smtClean="0">
                <a:ln>
                  <a:noFill/>
                </a:ln>
                <a:solidFill>
                  <a:schemeClr val="tx1"/>
                </a:solidFill>
                <a:effectLst/>
                <a:uLnTx/>
                <a:uFillTx/>
                <a:latin typeface="+mn-lt"/>
                <a:ea typeface="+mn-ea"/>
                <a:cs typeface="+mn-cs"/>
              </a:rPr>
              <a:t>asi yang berkaitan dengan aktivitas korespondensi.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3316" name="Picture 4" descr="https://2.bp.blogspot.com/-J0W8Iq3v0kQ/WEiasZ2RdYI/AAAAAAAAAjU/5g4PnAp4u-wpWnpyIzzohdvv6oWwRsEAQCLcB/s1600/it_tehnologi.jpg"/>
          <p:cNvPicPr>
            <a:picLocks noChangeAspect="1" noChangeArrowheads="1"/>
          </p:cNvPicPr>
          <p:nvPr/>
        </p:nvPicPr>
        <p:blipFill>
          <a:blip r:embed="rId3"/>
          <a:srcRect l="20455" r="28409"/>
          <a:stretch>
            <a:fillRect/>
          </a:stretch>
        </p:blipFill>
        <p:spPr bwMode="auto">
          <a:xfrm>
            <a:off x="0" y="0"/>
            <a:ext cx="3214678" cy="5143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4000496" y="1142990"/>
            <a:ext cx="4614866" cy="3394472"/>
          </a:xfrm>
        </p:spPr>
        <p:txBody>
          <a:bodyPr/>
          <a:lstStyle/>
          <a:p>
            <a:endParaRPr lang="en-US" dirty="0"/>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Latar 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Tanda Tangan Elektronik Tanpa Sertifikasi, Sahkah Dokumennya? - Klinik  Hukum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idx="1"/>
          </p:nvPr>
        </p:nvSpPr>
        <p:spPr>
          <a:xfrm>
            <a:off x="3643306" y="1200151"/>
            <a:ext cx="5043494" cy="3394472"/>
          </a:xfrm>
        </p:spPr>
        <p:txBody>
          <a:bodyPr/>
          <a:lstStyle/>
          <a:p>
            <a:endParaRPr lang="en-US" dirty="0"/>
          </a:p>
        </p:txBody>
      </p:sp>
      <p:sp>
        <p:nvSpPr>
          <p:cNvPr id="14" name="Rectangle 13"/>
          <p:cNvSpPr/>
          <p:nvPr/>
        </p:nvSpPr>
        <p:spPr>
          <a:xfrm>
            <a:off x="0" y="0"/>
            <a:ext cx="3214678" cy="5143500"/>
          </a:xfrm>
          <a:prstGeom prst="rect">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2" descr="Top 8 Tips For Your Email Marketing Campaign - Publer"/>
          <p:cNvPicPr>
            <a:picLocks noChangeAspect="1" noChangeArrowheads="1"/>
          </p:cNvPicPr>
          <p:nvPr/>
        </p:nvPicPr>
        <p:blipFill>
          <a:blip r:embed="rId3">
            <a:lum bright="-10000" contrast="10000"/>
          </a:blip>
          <a:srcRect l="36719" r="28124"/>
          <a:stretch>
            <a:fillRect/>
          </a:stretch>
        </p:blipFill>
        <p:spPr bwMode="auto">
          <a:xfrm>
            <a:off x="0" y="0"/>
            <a:ext cx="3214678" cy="5143500"/>
          </a:xfrm>
          <a:prstGeom prst="rect">
            <a:avLst/>
          </a:prstGeom>
          <a:noFill/>
          <a:effectLst>
            <a:softEdge rad="317500"/>
          </a:effectLst>
        </p:spPr>
      </p:pic>
      <p:sp>
        <p:nvSpPr>
          <p:cNvPr id="18"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8" name="Picture 6" descr="https://www.kibrispdr.org/data/265/gambar-animasi-surat-58.jpg"/>
          <p:cNvPicPr>
            <a:picLocks noChangeAspect="1" noChangeArrowheads="1"/>
          </p:cNvPicPr>
          <p:nvPr/>
        </p:nvPicPr>
        <p:blipFill>
          <a:blip r:embed="rId2" cstate="print">
            <a:clrChange>
              <a:clrFrom>
                <a:srgbClr val="FFFFFF"/>
              </a:clrFrom>
              <a:clrTo>
                <a:srgbClr val="FFFFFF">
                  <a:alpha val="0"/>
                </a:srgbClr>
              </a:clrTo>
            </a:clrChange>
          </a:blip>
          <a:srcRect l="19354" t="14385" r="19355" b="16088"/>
          <a:stretch>
            <a:fillRect/>
          </a:stretch>
        </p:blipFill>
        <p:spPr bwMode="auto">
          <a:xfrm>
            <a:off x="5857884" y="2601875"/>
            <a:ext cx="3143240" cy="2398767"/>
          </a:xfrm>
          <a:prstGeom prst="rect">
            <a:avLst/>
          </a:prstGeom>
          <a:noFill/>
        </p:spPr>
      </p:pic>
      <p:sp>
        <p:nvSpPr>
          <p:cNvPr id="12" name="Title 11"/>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13" name="Content Placeholder 12"/>
          <p:cNvSpPr>
            <a:spLocks noGrp="1"/>
          </p:cNvSpPr>
          <p:nvPr>
            <p:ph idx="1"/>
          </p:nvPr>
        </p:nvSpPr>
        <p:spPr>
          <a:xfrm>
            <a:off x="428596" y="1214428"/>
            <a:ext cx="5357850" cy="3157550"/>
          </a:xfrm>
        </p:spPr>
        <p:txBody>
          <a:bodyPr>
            <a:normAutofit fontScale="62500" lnSpcReduction="20000"/>
          </a:bodyPr>
          <a:lstStyle/>
          <a:p>
            <a:pPr marL="514350" lvl="0" indent="-514350">
              <a:buFont typeface="+mj-lt"/>
              <a:buAutoNum type="arabicPeriod"/>
            </a:pPr>
            <a:endParaRPr lang="en-US" dirty="0" smtClean="0"/>
          </a:p>
          <a:p>
            <a:pPr marL="514350" lvl="0" indent="-514350">
              <a:buFont typeface="+mj-lt"/>
              <a:buAutoNum type="arabicPeriod"/>
            </a:pPr>
            <a:r>
              <a:rPr lang="id-ID" dirty="0" smtClean="0">
                <a:solidFill>
                  <a:schemeClr val="bg1"/>
                </a:solidFill>
              </a:rPr>
              <a:t>Apakah </a:t>
            </a:r>
            <a:r>
              <a:rPr lang="en-US" dirty="0" err="1" smtClean="0">
                <a:solidFill>
                  <a:schemeClr val="bg1"/>
                </a:solidFill>
              </a:rPr>
              <a:t>Perangkat</a:t>
            </a:r>
            <a:r>
              <a:rPr lang="en-US" dirty="0" smtClean="0">
                <a:solidFill>
                  <a:schemeClr val="bg1"/>
                </a:solidFill>
              </a:rPr>
              <a:t> </a:t>
            </a:r>
            <a:r>
              <a:rPr lang="en-US" dirty="0" err="1" smtClean="0">
                <a:solidFill>
                  <a:schemeClr val="bg1"/>
                </a:solidFill>
              </a:rPr>
              <a:t>Lunak</a:t>
            </a:r>
            <a:r>
              <a:rPr lang="en-US" dirty="0" smtClean="0">
                <a:solidFill>
                  <a:schemeClr val="bg1"/>
                </a:solidFill>
              </a:rPr>
              <a:t> yang </a:t>
            </a:r>
            <a:r>
              <a:rPr lang="en-US" dirty="0" err="1" smtClean="0">
                <a:solidFill>
                  <a:schemeClr val="bg1"/>
                </a:solidFill>
              </a:rPr>
              <a:t>dibangun</a:t>
            </a:r>
            <a:r>
              <a:rPr lang="en-US" dirty="0" smtClean="0">
                <a:solidFill>
                  <a:schemeClr val="bg1"/>
                </a:solidFill>
              </a:rPr>
              <a:t> </a:t>
            </a:r>
            <a:r>
              <a:rPr lang="en-US" dirty="0" err="1" smtClean="0">
                <a:solidFill>
                  <a:schemeClr val="bg1"/>
                </a:solidFill>
              </a:rPr>
              <a:t>dapat</a:t>
            </a:r>
            <a:r>
              <a:rPr lang="id-ID" dirty="0" smtClean="0">
                <a:solidFill>
                  <a:schemeClr val="bg1"/>
                </a:solidFill>
              </a:rPr>
              <a:t> merekam data </a:t>
            </a:r>
            <a:r>
              <a:rPr lang="en-US" dirty="0" smtClean="0">
                <a:solidFill>
                  <a:schemeClr val="bg1"/>
                </a:solidFill>
              </a:rPr>
              <a:t>S</a:t>
            </a:r>
            <a:r>
              <a:rPr lang="id-ID" dirty="0" smtClean="0">
                <a:solidFill>
                  <a:schemeClr val="bg1"/>
                </a:solidFill>
              </a:rPr>
              <a:t>urat</a:t>
            </a:r>
            <a:r>
              <a:rPr lang="en-US" dirty="0" smtClean="0">
                <a:solidFill>
                  <a:schemeClr val="bg1"/>
                </a:solidFill>
              </a:rPr>
              <a:t> </a:t>
            </a:r>
            <a:r>
              <a:rPr lang="en-US" dirty="0" err="1" smtClean="0">
                <a:solidFill>
                  <a:schemeClr val="bg1"/>
                </a:solidFill>
              </a:rPr>
              <a:t>Masuk</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smtClean="0">
                <a:solidFill>
                  <a:schemeClr val="bg1"/>
                </a:solidFill>
              </a:rPr>
              <a:t>Keluar</a:t>
            </a:r>
            <a:r>
              <a:rPr lang="id-ID" dirty="0" smtClean="0">
                <a:solidFill>
                  <a:schemeClr val="bg1"/>
                </a:solidFill>
              </a:rPr>
              <a:t>?</a:t>
            </a:r>
            <a:endParaRPr lang="en-US" dirty="0" smtClean="0">
              <a:solidFill>
                <a:schemeClr val="bg1"/>
              </a:solidFill>
            </a:endParaRPr>
          </a:p>
          <a:p>
            <a:pPr marL="514350" lvl="0" indent="-514350">
              <a:buFont typeface="+mj-lt"/>
              <a:buAutoNum type="arabicPeriod"/>
            </a:pPr>
            <a:endParaRPr lang="en-US" dirty="0" smtClean="0"/>
          </a:p>
          <a:p>
            <a:pPr marL="514350" lvl="0" indent="-514350">
              <a:buFont typeface="+mj-lt"/>
              <a:buAutoNum type="arabicPeriod"/>
            </a:pPr>
            <a:r>
              <a:rPr lang="id-ID" dirty="0" smtClean="0"/>
              <a:t>Apakah </a:t>
            </a:r>
            <a:r>
              <a:rPr lang="en-US" dirty="0" err="1" smtClean="0"/>
              <a:t>Perangkat</a:t>
            </a:r>
            <a:r>
              <a:rPr lang="en-US" dirty="0" smtClean="0"/>
              <a:t> </a:t>
            </a:r>
            <a:r>
              <a:rPr lang="en-US" dirty="0" err="1" smtClean="0"/>
              <a:t>Lunak</a:t>
            </a:r>
            <a:r>
              <a:rPr lang="en-US" dirty="0" smtClean="0"/>
              <a:t> yang </a:t>
            </a:r>
            <a:r>
              <a:rPr lang="en-US" dirty="0" err="1" smtClean="0"/>
              <a:t>dibangun</a:t>
            </a:r>
            <a:r>
              <a:rPr lang="en-US" dirty="0" smtClean="0"/>
              <a:t> </a:t>
            </a:r>
            <a:r>
              <a:rPr lang="en-US" dirty="0" err="1" smtClean="0"/>
              <a:t>dapat</a:t>
            </a:r>
            <a:r>
              <a:rPr lang="en-US" dirty="0" smtClean="0"/>
              <a:t> </a:t>
            </a:r>
            <a:r>
              <a:rPr lang="id-ID" dirty="0" smtClean="0"/>
              <a:t>mencari data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Keluar</a:t>
            </a:r>
            <a:r>
              <a:rPr lang="id-ID" dirty="0" smtClean="0"/>
              <a:t>?</a:t>
            </a:r>
            <a:endParaRPr lang="en-US" dirty="0" smtClean="0"/>
          </a:p>
          <a:p>
            <a:pPr marL="514350" lvl="0" indent="-514350">
              <a:buFont typeface="+mj-lt"/>
              <a:buAutoNum type="arabicPeriod"/>
            </a:pPr>
            <a:endParaRPr lang="en-US" dirty="0" smtClean="0"/>
          </a:p>
          <a:p>
            <a:pPr marL="514350" lvl="0" indent="-514350">
              <a:buFont typeface="+mj-lt"/>
              <a:buAutoNum type="arabicPeriod"/>
            </a:pPr>
            <a:r>
              <a:rPr lang="id-ID" dirty="0" smtClean="0"/>
              <a:t>Apakah </a:t>
            </a:r>
            <a:r>
              <a:rPr lang="en-US" dirty="0" err="1" smtClean="0"/>
              <a:t>Perangkat</a:t>
            </a:r>
            <a:r>
              <a:rPr lang="en-US" dirty="0" smtClean="0"/>
              <a:t> </a:t>
            </a:r>
            <a:r>
              <a:rPr lang="en-US" dirty="0" err="1" smtClean="0"/>
              <a:t>Lunak</a:t>
            </a:r>
            <a:r>
              <a:rPr lang="en-US" dirty="0" smtClean="0"/>
              <a:t> yang </a:t>
            </a:r>
            <a:r>
              <a:rPr lang="en-US" dirty="0" err="1" smtClean="0"/>
              <a:t>dibangun</a:t>
            </a:r>
            <a:r>
              <a:rPr lang="en-US" dirty="0" smtClean="0"/>
              <a:t> </a:t>
            </a:r>
            <a:r>
              <a:rPr lang="en-US" dirty="0" err="1" smtClean="0"/>
              <a:t>dapat</a:t>
            </a:r>
            <a:r>
              <a:rPr lang="id-ID" dirty="0" smtClean="0"/>
              <a:t> mencetak </a:t>
            </a:r>
            <a:r>
              <a:rPr lang="en-US" dirty="0" smtClean="0"/>
              <a:t>L</a:t>
            </a:r>
            <a:r>
              <a:rPr lang="id-ID" dirty="0" smtClean="0"/>
              <a:t>embar</a:t>
            </a:r>
            <a:r>
              <a:rPr lang="en-US" dirty="0" smtClean="0"/>
              <a:t> yang Did</a:t>
            </a:r>
            <a:r>
              <a:rPr lang="id-ID" dirty="0" smtClean="0"/>
              <a:t>isposisi</a:t>
            </a:r>
            <a:r>
              <a:rPr lang="en-US" dirty="0" err="1" smtClean="0"/>
              <a:t>kan</a:t>
            </a:r>
            <a:r>
              <a:rPr lang="en-US" dirty="0" smtClean="0"/>
              <a:t> </a:t>
            </a:r>
            <a:r>
              <a:rPr lang="en-US" dirty="0" err="1" smtClean="0"/>
              <a:t>oleh</a:t>
            </a:r>
            <a:r>
              <a:rPr lang="en-US" dirty="0" smtClean="0"/>
              <a:t> </a:t>
            </a:r>
            <a:r>
              <a:rPr lang="en-US" dirty="0" err="1" smtClean="0"/>
              <a:t>Pimpinan</a:t>
            </a:r>
            <a:r>
              <a:rPr lang="id-ID" dirty="0" smtClean="0"/>
              <a:t>?</a:t>
            </a:r>
            <a:endParaRPr lang="en-US" dirty="0" smtClean="0"/>
          </a:p>
        </p:txBody>
      </p:sp>
      <p:sp>
        <p:nvSpPr>
          <p:cNvPr id="14" name="Content Placeholder 12"/>
          <p:cNvSpPr txBox="1">
            <a:spLocks/>
          </p:cNvSpPr>
          <p:nvPr/>
        </p:nvSpPr>
        <p:spPr>
          <a:xfrm>
            <a:off x="428596" y="1643056"/>
            <a:ext cx="8143932" cy="1076324"/>
          </a:xfrm>
          <a:prstGeom prst="rect">
            <a:avLst/>
          </a:prstGeom>
        </p:spPr>
        <p:txBody>
          <a:bodyPr vert="horz" lIns="91440" tIns="45720" rIns="91440" bIns="45720" rtlCol="0">
            <a:normAutofit/>
          </a:bodyPr>
          <a:lstStyle/>
          <a:p>
            <a:pPr marL="536575" marR="0" lvl="0" indent="-536575" algn="l" defTabSz="914400" rtl="0" eaLnBrk="1" fontAlgn="auto" latinLnBrk="0" hangingPunct="1">
              <a:lnSpc>
                <a:spcPct val="100000"/>
              </a:lnSpc>
              <a:spcBef>
                <a:spcPct val="20000"/>
              </a:spcBef>
              <a:spcAft>
                <a:spcPts val="0"/>
              </a:spcAft>
              <a:buClrTx/>
              <a:buSzTx/>
              <a:buFont typeface="+mj-lt"/>
              <a:buAutoNum type="arabicPeriod"/>
              <a:tabLst/>
              <a:defRPr/>
            </a:pPr>
            <a:r>
              <a:rPr kumimoji="0" lang="id-ID" sz="2000" b="0" i="0" u="none" strike="noStrike" kern="1200" cap="none" spc="0" normalizeH="0" baseline="0" noProof="0" dirty="0" smtClean="0">
                <a:ln>
                  <a:noFill/>
                </a:ln>
                <a:solidFill>
                  <a:schemeClr val="tx1"/>
                </a:solidFill>
                <a:effectLst/>
                <a:uLnTx/>
                <a:uFillTx/>
                <a:latin typeface="+mn-lt"/>
                <a:ea typeface="+mn-ea"/>
                <a:cs typeface="+mn-cs"/>
              </a:rPr>
              <a:t>Apakah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Perangkat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Lunak</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dibangun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id-ID" sz="2000" b="0" i="0" u="none" strike="noStrike" kern="1200" cap="none" spc="0" normalizeH="0" baseline="0" noProof="0" dirty="0" smtClean="0">
                <a:ln>
                  <a:noFill/>
                </a:ln>
                <a:solidFill>
                  <a:schemeClr val="tx1"/>
                </a:solidFill>
                <a:effectLst/>
                <a:uLnTx/>
                <a:uFillTx/>
                <a:latin typeface="+mn-lt"/>
                <a:ea typeface="+mn-ea"/>
                <a:cs typeface="+mn-cs"/>
              </a:rPr>
              <a:t> merekam data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S</a:t>
            </a:r>
            <a:r>
              <a:rPr kumimoji="0" lang="id-ID" sz="2000" b="0" i="0" u="none" strike="noStrike" kern="1200" cap="none" spc="0" normalizeH="0" baseline="0" noProof="0" dirty="0" smtClean="0">
                <a:ln>
                  <a:noFill/>
                </a:ln>
                <a:solidFill>
                  <a:schemeClr val="tx1"/>
                </a:solidFill>
                <a:effectLst/>
                <a:uLnTx/>
                <a:uFillTx/>
                <a:latin typeface="+mn-lt"/>
                <a:ea typeface="+mn-ea"/>
                <a:cs typeface="+mn-cs"/>
              </a:rPr>
              <a:t>urat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Masuk</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Keluar</a:t>
            </a:r>
            <a:r>
              <a:rPr kumimoji="0" lang="id-ID"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Tujuan</a:t>
            </a:r>
            <a:r>
              <a:rPr lang="en-US" dirty="0" smtClean="0"/>
              <a:t> </a:t>
            </a:r>
            <a:r>
              <a:rPr lang="en-US" dirty="0" err="1" smtClean="0"/>
              <a:t>Penlitian</a:t>
            </a:r>
            <a:endParaRPr lang="en-US" dirty="0"/>
          </a:p>
        </p:txBody>
      </p:sp>
      <p:sp>
        <p:nvSpPr>
          <p:cNvPr id="13" name="Content Placeholder 12"/>
          <p:cNvSpPr>
            <a:spLocks noGrp="1"/>
          </p:cNvSpPr>
          <p:nvPr>
            <p:ph idx="1"/>
          </p:nvPr>
        </p:nvSpPr>
        <p:spPr>
          <a:xfrm>
            <a:off x="5286380" y="1285866"/>
            <a:ext cx="5357850" cy="3157550"/>
          </a:xfrm>
        </p:spPr>
        <p:txBody>
          <a:bodyPr>
            <a:normAutofit/>
          </a:bodyPr>
          <a:lstStyle/>
          <a:p>
            <a:pPr lvl="0"/>
            <a:endParaRPr lang="en-US" dirty="0" smtClean="0"/>
          </a:p>
        </p:txBody>
      </p:sp>
      <p:pic>
        <p:nvPicPr>
          <p:cNvPr id="29698" name="Picture 2" descr="https://sipas.id/wp-content/uploads/2020/09/T16-Persuratan-di-Lingkungan-Internal-Perusahaan-768x516.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536" y="2000246"/>
            <a:ext cx="4572031" cy="307183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822</TotalTime>
  <Words>156</Words>
  <Application>Microsoft Office PowerPoint</Application>
  <PresentationFormat>On-screen Show (16:9)</PresentationFormat>
  <Paragraphs>25</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SISTEM INFORMASI MANAJEMEN ARSIP SURAT (SIMAS) MENGGUNAKAN FRAMEWORK CODEIGNITER PADA BADAN PENDAPATAN DAERAH KABUPATEN TABALONG</vt:lpstr>
      <vt:lpstr>Latar Belakang</vt:lpstr>
      <vt:lpstr>Slide 3</vt:lpstr>
      <vt:lpstr>Slide 4</vt:lpstr>
      <vt:lpstr>Rumusan Masalah</vt:lpstr>
      <vt:lpstr>Tujuan Penlitian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MANAJEMEN ARSIP SURAT (SIMAS) MENGGUNAKAN FRAMEWORK CODEIGNITER PADA BADAN PENDAPATAN DAERAH KABUPATEN TABALONG</dc:title>
  <dc:creator>hadi</dc:creator>
  <cp:lastModifiedBy>hadi</cp:lastModifiedBy>
  <cp:revision>46</cp:revision>
  <dcterms:created xsi:type="dcterms:W3CDTF">2022-11-04T06:13:12Z</dcterms:created>
  <dcterms:modified xsi:type="dcterms:W3CDTF">2022-11-08T09:54:24Z</dcterms:modified>
</cp:coreProperties>
</file>