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A"/>
    <a:srgbClr val="DAE3F3"/>
    <a:srgbClr val="0E6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4BF9C0-4939-4BC9-9F6D-5D87AB8F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14EAA0B-6E02-4178-8736-ED69FD077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2F2323-2241-45B8-A06C-4F3416A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CEF402-16AE-4BC3-B624-D399B310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36DC15-73ED-4339-A316-00436E51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34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CC80A6-1092-470D-B97D-8E15FBE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B243E99-2B8B-4252-A7FC-CEB6D74A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E26250-902C-4983-9F98-AFBE5BD4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BD9294-6E12-490F-A193-607176AF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AE9A63-4946-42C6-B394-C420852E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95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2BA7CE-BF17-40B9-82D9-7994BD733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EC4F4B-C86F-4DCB-840F-393946BD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4C33FE-9D11-497F-A4D6-97ED67CA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49D328-4B8A-4397-AD91-0D571302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DC3FE3-9833-4416-A9DF-821A734E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4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3CEE3F-8FA7-44EE-83F6-B36E81B4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86422B-5B8E-4BB2-8067-0A368AAC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738CBA-85F9-4269-814C-71CCE3EC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BC851C-4B72-4BDE-BD5F-4CA836A1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BABF23-0899-4F20-93B5-D8886462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10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556A9C5-1717-41A3-A244-1B1BB56B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4DB514-8270-4427-82D2-5E6F2A9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3A4436-7ED4-470F-8193-FD8B3BBC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C7FE6D-FABA-4FF7-AA6E-1161838D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BD01E0-1C18-424C-84C0-E3B9E5AD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57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B1E9A3-3A70-40F1-B469-116815E2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2AE942-1BBE-4C7F-B4FD-17603E54C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B7185EC-F981-4586-A78C-96BF21F5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7BD689-027C-4CAF-951E-D249D3F8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38AEE7-309E-454A-B22D-A6CB59F8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C8256C-F34D-4653-AF6A-8A882608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47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6C761E-9BED-4C0D-8C4C-A9E033D2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0B869A-136E-4F55-BF9B-13EA299E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96FF423-5671-4DD9-8292-6BA2E386E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4CE815C-22B6-49F3-98C8-231643B89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0073BAF-F365-42D8-81FE-B87EB5EB2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17D8098-2B35-4A4A-B8B0-F9133B1A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838C1E1-DC7F-4855-8096-EDC9B43D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2DD978B-C54B-4887-B642-0821C027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25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2F594F-A001-42A1-8B5B-4BC7713E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3362F69-8FED-4FC7-9814-6473EB16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D616EC0-0C1B-4AE9-AF3E-E56468BA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051BF8B-F7F2-4E77-92A7-FB72944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1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E6B004A-3D58-481D-8C54-EFD61E44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2CCFB6D-07E6-47AA-9B86-2D7313F4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42FC08E-B21E-4091-BEDC-6E07E832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80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6DCCDE-92E7-4723-BB26-8D476626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0B71A1-4BCE-4D17-B8DB-AEEC68E3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084FDE-8340-474E-B24E-A15D0A1EC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283E7C-D831-4277-9F32-57F3B313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370CD7-32BC-4665-B702-A8CB0FED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C57C49-E41C-4971-9BC4-65A563BD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03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60108B-CFC3-4A7D-A147-F52A420C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7AD19-7649-4405-9810-C9DBD2FA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27032EA-C061-41F1-9211-37916EB6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BAD44-84A9-4480-95A3-1766BB0B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0DA669-2B10-4E4E-A33A-5AC3BC7C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8A603FA-9C1F-4B20-9D11-D13121D9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99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1FD0B80-6D0A-47DD-92BB-9D6D6ECC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/>
              <a:t>Click to edit master header style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7C14EC-394D-4D0A-9E6E-1AD40998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"/>
              <a:t>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AF83F4-8D18-4386-8655-4A4B06AEE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8013-DA3C-47CC-B903-FB74CCCE5F4A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FB10E2-07EA-43A5-A535-EC0DD94F1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EF80D5-B826-4070-9224-D615C5E8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1B34-9561-44E9-A784-B7420655CA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24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microsoft.com/office/2007/relationships/hdphoto" Target="../media/hdphoto1.wdp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4.jpeg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1.wdp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5.jpeg"/><Relationship Id="rId5" Type="http://schemas.openxmlformats.org/officeDocument/2006/relationships/image" Target="../media/image3.png"/><Relationship Id="rId10" Type="http://schemas.openxmlformats.org/officeDocument/2006/relationships/slide" Target="slide5.xml"/><Relationship Id="rId4" Type="http://schemas.openxmlformats.org/officeDocument/2006/relationships/image" Target="../media/image2.jp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1.wdp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slide" Target="slide5.xml"/><Relationship Id="rId4" Type="http://schemas.openxmlformats.org/officeDocument/2006/relationships/image" Target="../media/image2.jp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image" Target="../media/image2.jpg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g"/><Relationship Id="rId10" Type="http://schemas.openxmlformats.org/officeDocument/2006/relationships/slide" Target="slide4.xml"/><Relationship Id="rId4" Type="http://schemas.microsoft.com/office/2007/relationships/hdphoto" Target="../media/hdphoto1.wdp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esim 44">
            <a:extLst>
              <a:ext uri="{FF2B5EF4-FFF2-40B4-BE49-F238E27FC236}">
                <a16:creationId xmlns:a16="http://schemas.microsoft.com/office/drawing/2014/main" id="{354E8323-2AE9-49A4-B494-76E52E9A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EF0FF"/>
              </a:clrFrom>
              <a:clrTo>
                <a:srgbClr val="3EF0FF">
                  <a:alpha val="0"/>
                </a:srgbClr>
              </a:clrTo>
            </a:clrChange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41000" intensity="0"/>
                    </a14:imgEffect>
                    <a14:imgEffect>
                      <a14:saturation sat="3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18282" r="27916" b="46250"/>
          <a:stretch/>
        </p:blipFill>
        <p:spPr>
          <a:xfrm>
            <a:off x="5886451" y="1765758"/>
            <a:ext cx="6838950" cy="5561898"/>
          </a:xfrm>
          <a:prstGeom prst="rect">
            <a:avLst/>
          </a:prstGeom>
          <a:effectLst>
            <a:outerShdw blurRad="1270000" dist="2540000" dir="20820000" sx="200000" sy="200000" algn="ctr" rotWithShape="0">
              <a:schemeClr val="bg1">
                <a:alpha val="4000"/>
              </a:schemeClr>
            </a:outerShdw>
          </a:effec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8D7AE6D-3854-4AF4-A8EB-C304F61BCE0E}"/>
              </a:ext>
            </a:extLst>
          </p:cNvPr>
          <p:cNvSpPr/>
          <p:nvPr/>
        </p:nvSpPr>
        <p:spPr>
          <a:xfrm>
            <a:off x="4671059" y="1997839"/>
            <a:ext cx="41091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Providing high performance by touching the target audience at the right time and with the right content</a:t>
            </a:r>
          </a:p>
          <a:p>
            <a:pPr marL="285750" indent="-285750">
              <a:buBlip>
                <a:blip r:embed="rId4"/>
              </a:buBlip>
            </a:pPr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Reaching the relevant user by effective targeting</a:t>
            </a:r>
          </a:p>
          <a:p>
            <a:pPr marL="285750" indent="-285750">
              <a:buBlip>
                <a:blip r:embed="rId4"/>
              </a:buBlip>
            </a:pPr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Opportunity to manage the budget correctly with correct positioning and detailed reporting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3CEC6AF6-E605-498B-A0D3-80BDC3C3EF49}"/>
              </a:ext>
            </a:extLst>
          </p:cNvPr>
          <p:cNvSpPr/>
          <p:nvPr/>
        </p:nvSpPr>
        <p:spPr>
          <a:xfrm>
            <a:off x="2400711" y="466750"/>
            <a:ext cx="1061062" cy="523219"/>
          </a:xfrm>
          <a:prstGeom prst="rect">
            <a:avLst/>
          </a:prstGeom>
          <a:solidFill>
            <a:srgbClr val="F4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Dikdörtgen 5">
            <a:hlinkClick r:id="rId5" action="ppaction://hlinksldjump"/>
            <a:extLst>
              <a:ext uri="{FF2B5EF4-FFF2-40B4-BE49-F238E27FC236}">
                <a16:creationId xmlns:a16="http://schemas.microsoft.com/office/drawing/2014/main" id="{E8B91F8D-9BC5-4EDC-B5FE-D9F887E823F6}"/>
              </a:ext>
            </a:extLst>
          </p:cNvPr>
          <p:cNvSpPr/>
          <p:nvPr/>
        </p:nvSpPr>
        <p:spPr>
          <a:xfrm>
            <a:off x="2400711" y="466750"/>
            <a:ext cx="1157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b="1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Network</a:t>
            </a:r>
          </a:p>
        </p:txBody>
      </p:sp>
      <p:sp>
        <p:nvSpPr>
          <p:cNvPr id="24" name="Dikdörtgen 23">
            <a:hlinkClick r:id="rId6" action="ppaction://hlinksldjump"/>
            <a:extLst>
              <a:ext uri="{FF2B5EF4-FFF2-40B4-BE49-F238E27FC236}">
                <a16:creationId xmlns:a16="http://schemas.microsoft.com/office/drawing/2014/main" id="{0B62761C-B1EF-47E5-A85E-433AE09EAA73}"/>
              </a:ext>
            </a:extLst>
          </p:cNvPr>
          <p:cNvSpPr/>
          <p:nvPr/>
        </p:nvSpPr>
        <p:spPr>
          <a:xfrm>
            <a:off x="3747125" y="481424"/>
            <a:ext cx="1348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Campaigns</a:t>
            </a:r>
          </a:p>
        </p:txBody>
      </p:sp>
      <p:sp>
        <p:nvSpPr>
          <p:cNvPr id="27" name="Dikdörtgen 26">
            <a:hlinkClick r:id="rId7" action="ppaction://hlinksldjump"/>
            <a:extLst>
              <a:ext uri="{FF2B5EF4-FFF2-40B4-BE49-F238E27FC236}">
                <a16:creationId xmlns:a16="http://schemas.microsoft.com/office/drawing/2014/main" id="{861C971E-3773-4F76-819B-D671FCF1D268}"/>
              </a:ext>
            </a:extLst>
          </p:cNvPr>
          <p:cNvSpPr/>
          <p:nvPr/>
        </p:nvSpPr>
        <p:spPr>
          <a:xfrm>
            <a:off x="5376830" y="486306"/>
            <a:ext cx="1454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Campaigns</a:t>
            </a:r>
          </a:p>
        </p:txBody>
      </p:sp>
      <p:sp>
        <p:nvSpPr>
          <p:cNvPr id="30" name="Dikdörtgen 29">
            <a:hlinkClick r:id="rId8" action="ppaction://hlinksldjump"/>
            <a:extLst>
              <a:ext uri="{FF2B5EF4-FFF2-40B4-BE49-F238E27FC236}">
                <a16:creationId xmlns:a16="http://schemas.microsoft.com/office/drawing/2014/main" id="{75E26F9A-8E9F-4053-B20E-6FE36938846E}"/>
              </a:ext>
            </a:extLst>
          </p:cNvPr>
          <p:cNvSpPr/>
          <p:nvPr/>
        </p:nvSpPr>
        <p:spPr>
          <a:xfrm>
            <a:off x="7019688" y="481424"/>
            <a:ext cx="1674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CPL (Form Targeted Campaign Setup)</a:t>
            </a:r>
          </a:p>
        </p:txBody>
      </p:sp>
      <p:sp>
        <p:nvSpPr>
          <p:cNvPr id="33" name="Dikdörtgen 32">
            <a:hlinkClick r:id="rId9" action="ppaction://hlinksldjump"/>
            <a:extLst>
              <a:ext uri="{FF2B5EF4-FFF2-40B4-BE49-F238E27FC236}">
                <a16:creationId xmlns:a16="http://schemas.microsoft.com/office/drawing/2014/main" id="{493012BE-A202-45D4-B457-DDAD7E3D571D}"/>
              </a:ext>
            </a:extLst>
          </p:cNvPr>
          <p:cNvSpPr/>
          <p:nvPr/>
        </p:nvSpPr>
        <p:spPr>
          <a:xfrm>
            <a:off x="8882279" y="481424"/>
            <a:ext cx="2312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Video &amp; Display </a:t>
            </a:r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US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Publications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(CPV – CPM)</a:t>
            </a:r>
            <a:endParaRPr lang="tr-TR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B2D24490-BD26-46D0-B095-4B8246492BF3}"/>
              </a:ext>
            </a:extLst>
          </p:cNvPr>
          <p:cNvCxnSpPr>
            <a:cxnSpLocks/>
          </p:cNvCxnSpPr>
          <p:nvPr/>
        </p:nvCxnSpPr>
        <p:spPr>
          <a:xfrm>
            <a:off x="2388279" y="1283419"/>
            <a:ext cx="926281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040A9306-622C-4743-BCBD-61FEC970C081}"/>
              </a:ext>
            </a:extLst>
          </p:cNvPr>
          <p:cNvSpPr/>
          <p:nvPr/>
        </p:nvSpPr>
        <p:spPr>
          <a:xfrm>
            <a:off x="204960" y="1870318"/>
            <a:ext cx="33641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Performance Network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4B68234-F83A-47F5-A448-4825DCB3633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2" b="13456"/>
          <a:stretch/>
        </p:blipFill>
        <p:spPr>
          <a:xfrm>
            <a:off x="255914" y="186470"/>
            <a:ext cx="1631112" cy="1122892"/>
          </a:xfrm>
          <a:prstGeom prst="rect">
            <a:avLst/>
          </a:prstGeom>
        </p:spPr>
      </p:pic>
      <p:pic>
        <p:nvPicPr>
          <p:cNvPr id="1026" name="Picture 2" descr="Ağ Performans İzleme | Argela">
            <a:extLst>
              <a:ext uri="{FF2B5EF4-FFF2-40B4-BE49-F238E27FC236}">
                <a16:creationId xmlns:a16="http://schemas.microsoft.com/office/drawing/2014/main" id="{AEC4FA3D-B796-4E2B-A108-312C638F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2" y="3198269"/>
            <a:ext cx="3586297" cy="204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esim 44">
            <a:extLst>
              <a:ext uri="{FF2B5EF4-FFF2-40B4-BE49-F238E27FC236}">
                <a16:creationId xmlns:a16="http://schemas.microsoft.com/office/drawing/2014/main" id="{354E8323-2AE9-49A4-B494-76E52E9A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EF0FF"/>
              </a:clrFrom>
              <a:clrTo>
                <a:srgbClr val="3EF0FF">
                  <a:alpha val="0"/>
                </a:srgbClr>
              </a:clrTo>
            </a:clrChange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41000" intensity="0"/>
                    </a14:imgEffect>
                    <a14:imgEffect>
                      <a14:saturation sat="3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18282" r="27916" b="46250"/>
          <a:stretch/>
        </p:blipFill>
        <p:spPr>
          <a:xfrm>
            <a:off x="5886451" y="1765758"/>
            <a:ext cx="6838950" cy="5561898"/>
          </a:xfrm>
          <a:prstGeom prst="rect">
            <a:avLst/>
          </a:prstGeom>
          <a:effectLst>
            <a:outerShdw blurRad="1270000" dist="2540000" dir="20820000" sx="200000" sy="200000" algn="ctr" rotWithShape="0">
              <a:schemeClr val="bg1">
                <a:alpha val="4000"/>
              </a:schemeClr>
            </a:outerShdw>
          </a:effec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8D7AE6D-3854-4AF4-A8EB-C304F61BCE0E}"/>
              </a:ext>
            </a:extLst>
          </p:cNvPr>
          <p:cNvSpPr/>
          <p:nvPr/>
        </p:nvSpPr>
        <p:spPr>
          <a:xfrm>
            <a:off x="4671059" y="1997839"/>
            <a:ext cx="41091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We perform CPD and CPI campaigns by adhering to the growth strategies of your application.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Opportunity to work with more than 50 networks</a:t>
            </a:r>
          </a:p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broadcast either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incentive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non-incentive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Guaranteed to rank high in your category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All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tracking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 We have integration with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tools .</a:t>
            </a:r>
          </a:p>
        </p:txBody>
      </p: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B2D24490-BD26-46D0-B095-4B8246492BF3}"/>
              </a:ext>
            </a:extLst>
          </p:cNvPr>
          <p:cNvCxnSpPr>
            <a:cxnSpLocks/>
          </p:cNvCxnSpPr>
          <p:nvPr/>
        </p:nvCxnSpPr>
        <p:spPr>
          <a:xfrm>
            <a:off x="2388279" y="1283419"/>
            <a:ext cx="926281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040A9306-622C-4743-BCBD-61FEC970C081}"/>
              </a:ext>
            </a:extLst>
          </p:cNvPr>
          <p:cNvSpPr/>
          <p:nvPr/>
        </p:nvSpPr>
        <p:spPr>
          <a:xfrm>
            <a:off x="204960" y="1870318"/>
            <a:ext cx="33641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Install </a:t>
            </a:r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Campaigns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4B68234-F83A-47F5-A448-4825DCB363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2" b="13456"/>
          <a:stretch/>
        </p:blipFill>
        <p:spPr>
          <a:xfrm>
            <a:off x="255914" y="186470"/>
            <a:ext cx="1631112" cy="1122892"/>
          </a:xfrm>
          <a:prstGeom prst="rect">
            <a:avLst/>
          </a:prstGeom>
        </p:spPr>
      </p:pic>
      <p:sp>
        <p:nvSpPr>
          <p:cNvPr id="14" name="Dikdörtgen 13">
            <a:hlinkClick r:id="rId6" action="ppaction://hlinksldjump"/>
            <a:extLst>
              <a:ext uri="{FF2B5EF4-FFF2-40B4-BE49-F238E27FC236}">
                <a16:creationId xmlns:a16="http://schemas.microsoft.com/office/drawing/2014/main" id="{B1F4A3A4-9B41-48B8-80D7-A8F846B4101C}"/>
              </a:ext>
            </a:extLst>
          </p:cNvPr>
          <p:cNvSpPr/>
          <p:nvPr/>
        </p:nvSpPr>
        <p:spPr>
          <a:xfrm>
            <a:off x="3860697" y="466750"/>
            <a:ext cx="1139928" cy="523219"/>
          </a:xfrm>
          <a:prstGeom prst="rect">
            <a:avLst/>
          </a:prstGeom>
          <a:solidFill>
            <a:srgbClr val="F4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ikdörtgen 14">
            <a:hlinkClick r:id="rId7" action="ppaction://hlinksldjump"/>
            <a:extLst>
              <a:ext uri="{FF2B5EF4-FFF2-40B4-BE49-F238E27FC236}">
                <a16:creationId xmlns:a16="http://schemas.microsoft.com/office/drawing/2014/main" id="{8699AD0E-D022-495A-8650-4DA79D14F086}"/>
              </a:ext>
            </a:extLst>
          </p:cNvPr>
          <p:cNvSpPr/>
          <p:nvPr/>
        </p:nvSpPr>
        <p:spPr>
          <a:xfrm>
            <a:off x="2400711" y="466750"/>
            <a:ext cx="1165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Network</a:t>
            </a:r>
          </a:p>
        </p:txBody>
      </p:sp>
      <p:sp>
        <p:nvSpPr>
          <p:cNvPr id="16" name="Dikdörtgen 15">
            <a:hlinkClick r:id="rId6" action="ppaction://hlinksldjump"/>
            <a:extLst>
              <a:ext uri="{FF2B5EF4-FFF2-40B4-BE49-F238E27FC236}">
                <a16:creationId xmlns:a16="http://schemas.microsoft.com/office/drawing/2014/main" id="{F8CFC265-D8D1-4960-B161-A023580A7E96}"/>
              </a:ext>
            </a:extLst>
          </p:cNvPr>
          <p:cNvSpPr/>
          <p:nvPr/>
        </p:nvSpPr>
        <p:spPr>
          <a:xfrm>
            <a:off x="3747125" y="481424"/>
            <a:ext cx="1348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b="1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 </a:t>
            </a:r>
            <a:r>
              <a:rPr lang="en" sz="1400" b="1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Campaigns</a:t>
            </a:r>
          </a:p>
        </p:txBody>
      </p:sp>
      <p:sp>
        <p:nvSpPr>
          <p:cNvPr id="17" name="Dikdörtgen 16">
            <a:hlinkClick r:id="rId8" action="ppaction://hlinksldjump"/>
            <a:extLst>
              <a:ext uri="{FF2B5EF4-FFF2-40B4-BE49-F238E27FC236}">
                <a16:creationId xmlns:a16="http://schemas.microsoft.com/office/drawing/2014/main" id="{C25188FC-7478-4B48-9FF2-799CAD39BD45}"/>
              </a:ext>
            </a:extLst>
          </p:cNvPr>
          <p:cNvSpPr/>
          <p:nvPr/>
        </p:nvSpPr>
        <p:spPr>
          <a:xfrm>
            <a:off x="5376830" y="486306"/>
            <a:ext cx="1454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Campaigns</a:t>
            </a:r>
          </a:p>
        </p:txBody>
      </p:sp>
      <p:sp>
        <p:nvSpPr>
          <p:cNvPr id="18" name="Dikdörtgen 17">
            <a:hlinkClick r:id="rId9" action="ppaction://hlinksldjump"/>
            <a:extLst>
              <a:ext uri="{FF2B5EF4-FFF2-40B4-BE49-F238E27FC236}">
                <a16:creationId xmlns:a16="http://schemas.microsoft.com/office/drawing/2014/main" id="{711C55D6-A37A-4D6E-93C2-2D83D610D27B}"/>
              </a:ext>
            </a:extLst>
          </p:cNvPr>
          <p:cNvSpPr/>
          <p:nvPr/>
        </p:nvSpPr>
        <p:spPr>
          <a:xfrm>
            <a:off x="7019688" y="481424"/>
            <a:ext cx="1674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CPL (Form Targeted Campaign Setup)</a:t>
            </a:r>
          </a:p>
        </p:txBody>
      </p:sp>
      <p:sp>
        <p:nvSpPr>
          <p:cNvPr id="19" name="Dikdörtgen 18">
            <a:hlinkClick r:id="rId10" action="ppaction://hlinksldjump"/>
            <a:extLst>
              <a:ext uri="{FF2B5EF4-FFF2-40B4-BE49-F238E27FC236}">
                <a16:creationId xmlns:a16="http://schemas.microsoft.com/office/drawing/2014/main" id="{C3358312-C9C0-4C8F-942D-AC6D5E02539C}"/>
              </a:ext>
            </a:extLst>
          </p:cNvPr>
          <p:cNvSpPr/>
          <p:nvPr/>
        </p:nvSpPr>
        <p:spPr>
          <a:xfrm>
            <a:off x="8882279" y="481424"/>
            <a:ext cx="2312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Video &amp; Display </a:t>
            </a:r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US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Publications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(CPV – CPM)</a:t>
            </a:r>
            <a:endParaRPr lang="tr-TR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 descr="Ben, mobil uygulamalarınız için install kampanyaları kurarım - gokturkulker  | Bionluk">
            <a:extLst>
              <a:ext uri="{FF2B5EF4-FFF2-40B4-BE49-F238E27FC236}">
                <a16:creationId xmlns:a16="http://schemas.microsoft.com/office/drawing/2014/main" id="{29A69B34-4DCE-4661-BF09-ECCEBBCD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4" y="3428999"/>
            <a:ext cx="3818595" cy="214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esim 44">
            <a:extLst>
              <a:ext uri="{FF2B5EF4-FFF2-40B4-BE49-F238E27FC236}">
                <a16:creationId xmlns:a16="http://schemas.microsoft.com/office/drawing/2014/main" id="{354E8323-2AE9-49A4-B494-76E52E9A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EF0FF"/>
              </a:clrFrom>
              <a:clrTo>
                <a:srgbClr val="3EF0FF">
                  <a:alpha val="0"/>
                </a:srgbClr>
              </a:clrTo>
            </a:clrChange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41000" intensity="0"/>
                    </a14:imgEffect>
                    <a14:imgEffect>
                      <a14:saturation sat="3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18282" r="27916" b="46250"/>
          <a:stretch/>
        </p:blipFill>
        <p:spPr>
          <a:xfrm>
            <a:off x="5886451" y="1765758"/>
            <a:ext cx="6838950" cy="5561898"/>
          </a:xfrm>
          <a:prstGeom prst="rect">
            <a:avLst/>
          </a:prstGeom>
          <a:effectLst>
            <a:outerShdw blurRad="1270000" dist="2540000" dir="20820000" sx="200000" sy="200000" algn="ctr" rotWithShape="0">
              <a:schemeClr val="bg1">
                <a:alpha val="4000"/>
              </a:schemeClr>
            </a:outerShdw>
          </a:effec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8D7AE6D-3854-4AF4-A8EB-C304F61BCE0E}"/>
              </a:ext>
            </a:extLst>
          </p:cNvPr>
          <p:cNvSpPr/>
          <p:nvPr/>
        </p:nvSpPr>
        <p:spPr>
          <a:xfrm>
            <a:off x="4671059" y="1997839"/>
            <a:ext cx="4109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CPS campaign management (pay per sale for e-commerce sites) &amp; CPA (pay per action) in accordance with Marketing Strategies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Instant Performance optimization in line with brand targets and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4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Opportunity to gain new users with the opportunity to achieve maximum conversion with the right audience reach</a:t>
            </a:r>
          </a:p>
        </p:txBody>
      </p: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B2D24490-BD26-46D0-B095-4B8246492BF3}"/>
              </a:ext>
            </a:extLst>
          </p:cNvPr>
          <p:cNvCxnSpPr>
            <a:cxnSpLocks/>
          </p:cNvCxnSpPr>
          <p:nvPr/>
        </p:nvCxnSpPr>
        <p:spPr>
          <a:xfrm>
            <a:off x="2388279" y="1283419"/>
            <a:ext cx="926281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040A9306-622C-4743-BCBD-61FEC970C081}"/>
              </a:ext>
            </a:extLst>
          </p:cNvPr>
          <p:cNvSpPr/>
          <p:nvPr/>
        </p:nvSpPr>
        <p:spPr>
          <a:xfrm>
            <a:off x="204960" y="1870318"/>
            <a:ext cx="33641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App </a:t>
            </a:r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Performance Campaigns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4B68234-F83A-47F5-A448-4825DCB363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2" b="13456"/>
          <a:stretch/>
        </p:blipFill>
        <p:spPr>
          <a:xfrm>
            <a:off x="255914" y="186470"/>
            <a:ext cx="1631112" cy="1122892"/>
          </a:xfrm>
          <a:prstGeom prst="rect">
            <a:avLst/>
          </a:prstGeom>
        </p:spPr>
      </p:pic>
      <p:sp>
        <p:nvSpPr>
          <p:cNvPr id="14" name="Dikdörtgen 13">
            <a:hlinkClick r:id="rId6" action="ppaction://hlinksldjump"/>
            <a:extLst>
              <a:ext uri="{FF2B5EF4-FFF2-40B4-BE49-F238E27FC236}">
                <a16:creationId xmlns:a16="http://schemas.microsoft.com/office/drawing/2014/main" id="{9193ABC2-B1B5-4E86-AABC-8CE758CB32E2}"/>
              </a:ext>
            </a:extLst>
          </p:cNvPr>
          <p:cNvSpPr/>
          <p:nvPr/>
        </p:nvSpPr>
        <p:spPr>
          <a:xfrm>
            <a:off x="5348255" y="466750"/>
            <a:ext cx="1348818" cy="523219"/>
          </a:xfrm>
          <a:prstGeom prst="rect">
            <a:avLst/>
          </a:prstGeom>
          <a:solidFill>
            <a:srgbClr val="F4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Dikdörtgen 14">
            <a:hlinkClick r:id="rId7" action="ppaction://hlinksldjump"/>
            <a:extLst>
              <a:ext uri="{FF2B5EF4-FFF2-40B4-BE49-F238E27FC236}">
                <a16:creationId xmlns:a16="http://schemas.microsoft.com/office/drawing/2014/main" id="{4C1B8626-E628-4307-90B4-835320CDE701}"/>
              </a:ext>
            </a:extLst>
          </p:cNvPr>
          <p:cNvSpPr/>
          <p:nvPr/>
        </p:nvSpPr>
        <p:spPr>
          <a:xfrm>
            <a:off x="2400711" y="466750"/>
            <a:ext cx="1157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Network</a:t>
            </a:r>
          </a:p>
        </p:txBody>
      </p:sp>
      <p:sp>
        <p:nvSpPr>
          <p:cNvPr id="16" name="Dikdörtgen 15">
            <a:hlinkClick r:id="rId8" action="ppaction://hlinksldjump"/>
            <a:extLst>
              <a:ext uri="{FF2B5EF4-FFF2-40B4-BE49-F238E27FC236}">
                <a16:creationId xmlns:a16="http://schemas.microsoft.com/office/drawing/2014/main" id="{B06EA6F7-0DA6-45D1-AC9C-37AB000F7B96}"/>
              </a:ext>
            </a:extLst>
          </p:cNvPr>
          <p:cNvSpPr/>
          <p:nvPr/>
        </p:nvSpPr>
        <p:spPr>
          <a:xfrm>
            <a:off x="3747125" y="481424"/>
            <a:ext cx="1348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Campaigns</a:t>
            </a:r>
          </a:p>
        </p:txBody>
      </p:sp>
      <p:sp>
        <p:nvSpPr>
          <p:cNvPr id="17" name="Dikdörtgen 16">
            <a:hlinkClick r:id="rId6" action="ppaction://hlinksldjump"/>
            <a:extLst>
              <a:ext uri="{FF2B5EF4-FFF2-40B4-BE49-F238E27FC236}">
                <a16:creationId xmlns:a16="http://schemas.microsoft.com/office/drawing/2014/main" id="{02824E95-7E9D-4E44-8E52-93D3BA4D5288}"/>
              </a:ext>
            </a:extLst>
          </p:cNvPr>
          <p:cNvSpPr/>
          <p:nvPr/>
        </p:nvSpPr>
        <p:spPr>
          <a:xfrm>
            <a:off x="5376830" y="486306"/>
            <a:ext cx="1454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b="1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 </a:t>
            </a:r>
            <a:r>
              <a:rPr lang="en" sz="1400" b="1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Campaigns</a:t>
            </a:r>
          </a:p>
        </p:txBody>
      </p:sp>
      <p:sp>
        <p:nvSpPr>
          <p:cNvPr id="18" name="Dikdörtgen 17">
            <a:hlinkClick r:id="rId9" action="ppaction://hlinksldjump"/>
            <a:extLst>
              <a:ext uri="{FF2B5EF4-FFF2-40B4-BE49-F238E27FC236}">
                <a16:creationId xmlns:a16="http://schemas.microsoft.com/office/drawing/2014/main" id="{A40C371A-2A5D-4124-9F03-C8579C32D56B}"/>
              </a:ext>
            </a:extLst>
          </p:cNvPr>
          <p:cNvSpPr/>
          <p:nvPr/>
        </p:nvSpPr>
        <p:spPr>
          <a:xfrm>
            <a:off x="7019688" y="481424"/>
            <a:ext cx="1674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CPL (Form Targeted Campaign Setup)</a:t>
            </a:r>
          </a:p>
        </p:txBody>
      </p:sp>
      <p:sp>
        <p:nvSpPr>
          <p:cNvPr id="19" name="Dikdörtgen 18">
            <a:hlinkClick r:id="rId10" action="ppaction://hlinksldjump"/>
            <a:extLst>
              <a:ext uri="{FF2B5EF4-FFF2-40B4-BE49-F238E27FC236}">
                <a16:creationId xmlns:a16="http://schemas.microsoft.com/office/drawing/2014/main" id="{C9E66A4F-6F00-4808-88AB-88E7659F37EA}"/>
              </a:ext>
            </a:extLst>
          </p:cNvPr>
          <p:cNvSpPr/>
          <p:nvPr/>
        </p:nvSpPr>
        <p:spPr>
          <a:xfrm>
            <a:off x="8882280" y="481424"/>
            <a:ext cx="2261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Video &amp; Display </a:t>
            </a:r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US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Publications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(CPV – CPM)</a:t>
            </a:r>
            <a:endParaRPr lang="tr-TR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Google Makes It Easier For Developers To Promote Apps And Track Listing  Page Performance | TechCrunch">
            <a:extLst>
              <a:ext uri="{FF2B5EF4-FFF2-40B4-BE49-F238E27FC236}">
                <a16:creationId xmlns:a16="http://schemas.microsoft.com/office/drawing/2014/main" id="{2ED97219-D20E-48EB-8836-B1AEC559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0" y="3567499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hlinkClick r:id="rId2" action="ppaction://hlinksldjump"/>
            <a:extLst>
              <a:ext uri="{FF2B5EF4-FFF2-40B4-BE49-F238E27FC236}">
                <a16:creationId xmlns:a16="http://schemas.microsoft.com/office/drawing/2014/main" id="{E7B7DE43-35E5-40B2-8627-C37DE2B4887D}"/>
              </a:ext>
            </a:extLst>
          </p:cNvPr>
          <p:cNvSpPr/>
          <p:nvPr/>
        </p:nvSpPr>
        <p:spPr>
          <a:xfrm>
            <a:off x="2400711" y="466750"/>
            <a:ext cx="1157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Network</a:t>
            </a:r>
          </a:p>
        </p:txBody>
      </p:sp>
      <p:pic>
        <p:nvPicPr>
          <p:cNvPr id="45" name="Resim 44">
            <a:extLst>
              <a:ext uri="{FF2B5EF4-FFF2-40B4-BE49-F238E27FC236}">
                <a16:creationId xmlns:a16="http://schemas.microsoft.com/office/drawing/2014/main" id="{354E8323-2AE9-49A4-B494-76E52E9A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EF0FF"/>
              </a:clrFrom>
              <a:clrTo>
                <a:srgbClr val="3EF0FF">
                  <a:alpha val="0"/>
                </a:srgbClr>
              </a:clrTo>
            </a:clrChange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trans="41000" intensity="0"/>
                    </a14:imgEffect>
                    <a14:imgEffect>
                      <a14:saturation sat="3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18282" r="27916" b="46250"/>
          <a:stretch/>
        </p:blipFill>
        <p:spPr>
          <a:xfrm>
            <a:off x="5924551" y="1746708"/>
            <a:ext cx="6838950" cy="5561898"/>
          </a:xfrm>
          <a:prstGeom prst="rect">
            <a:avLst/>
          </a:prstGeom>
          <a:effectLst>
            <a:outerShdw blurRad="1270000" dist="2540000" dir="20820000" sx="200000" sy="200000" algn="ctr" rotWithShape="0">
              <a:schemeClr val="bg1">
                <a:alpha val="4000"/>
              </a:schemeClr>
            </a:outerShdw>
          </a:effec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8D7AE6D-3854-4AF4-A8EB-C304F61BCE0E}"/>
              </a:ext>
            </a:extLst>
          </p:cNvPr>
          <p:cNvSpPr/>
          <p:nvPr/>
        </p:nvSpPr>
        <p:spPr>
          <a:xfrm>
            <a:off x="4671059" y="1997839"/>
            <a:ext cx="4109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The page where the brand collects forms is examined in detail.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A special conversion code is generated for each brand and campaign.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With all banner models, broadcasts are made on sites suitable for the brand.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Reconciliation is made over the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leads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falling on the brand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website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CRM</a:t>
            </a:r>
          </a:p>
        </p:txBody>
      </p: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B2D24490-BD26-46D0-B095-4B8246492BF3}"/>
              </a:ext>
            </a:extLst>
          </p:cNvPr>
          <p:cNvCxnSpPr>
            <a:cxnSpLocks/>
          </p:cNvCxnSpPr>
          <p:nvPr/>
        </p:nvCxnSpPr>
        <p:spPr>
          <a:xfrm>
            <a:off x="2388279" y="1283419"/>
            <a:ext cx="926281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040A9306-622C-4743-BCBD-61FEC970C081}"/>
              </a:ext>
            </a:extLst>
          </p:cNvPr>
          <p:cNvSpPr/>
          <p:nvPr/>
        </p:nvSpPr>
        <p:spPr>
          <a:xfrm>
            <a:off x="204960" y="1870318"/>
            <a:ext cx="33641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CPL (Form Targeted Campaign Setup)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4B68234-F83A-47F5-A448-4825DCB363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2" b="13456"/>
          <a:stretch/>
        </p:blipFill>
        <p:spPr>
          <a:xfrm>
            <a:off x="255914" y="186470"/>
            <a:ext cx="1631112" cy="1122892"/>
          </a:xfrm>
          <a:prstGeom prst="rect">
            <a:avLst/>
          </a:prstGeom>
        </p:spPr>
      </p:pic>
      <p:sp>
        <p:nvSpPr>
          <p:cNvPr id="14" name="Dikdörtgen 13">
            <a:hlinkClick r:id="rId7" action="ppaction://hlinksldjump"/>
            <a:extLst>
              <a:ext uri="{FF2B5EF4-FFF2-40B4-BE49-F238E27FC236}">
                <a16:creationId xmlns:a16="http://schemas.microsoft.com/office/drawing/2014/main" id="{526D9F4D-4D09-4823-AA2B-A96A96434123}"/>
              </a:ext>
            </a:extLst>
          </p:cNvPr>
          <p:cNvSpPr/>
          <p:nvPr/>
        </p:nvSpPr>
        <p:spPr>
          <a:xfrm>
            <a:off x="7019687" y="466750"/>
            <a:ext cx="1629705" cy="523219"/>
          </a:xfrm>
          <a:prstGeom prst="rect">
            <a:avLst/>
          </a:prstGeom>
          <a:solidFill>
            <a:srgbClr val="F4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Dikdörtgen 15">
            <a:hlinkClick r:id="rId8" action="ppaction://hlinksldjump"/>
            <a:extLst>
              <a:ext uri="{FF2B5EF4-FFF2-40B4-BE49-F238E27FC236}">
                <a16:creationId xmlns:a16="http://schemas.microsoft.com/office/drawing/2014/main" id="{A5507E8A-8CA4-4F8D-A9AC-BABDE14251C4}"/>
              </a:ext>
            </a:extLst>
          </p:cNvPr>
          <p:cNvSpPr/>
          <p:nvPr/>
        </p:nvSpPr>
        <p:spPr>
          <a:xfrm>
            <a:off x="3747125" y="481424"/>
            <a:ext cx="1348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Campaigns</a:t>
            </a:r>
          </a:p>
        </p:txBody>
      </p:sp>
      <p:sp>
        <p:nvSpPr>
          <p:cNvPr id="17" name="Dikdörtgen 16">
            <a:hlinkClick r:id="rId9" action="ppaction://hlinksldjump"/>
            <a:extLst>
              <a:ext uri="{FF2B5EF4-FFF2-40B4-BE49-F238E27FC236}">
                <a16:creationId xmlns:a16="http://schemas.microsoft.com/office/drawing/2014/main" id="{07D41873-DE93-4155-8F8E-6F491CAD2E2F}"/>
              </a:ext>
            </a:extLst>
          </p:cNvPr>
          <p:cNvSpPr/>
          <p:nvPr/>
        </p:nvSpPr>
        <p:spPr>
          <a:xfrm>
            <a:off x="5376830" y="486306"/>
            <a:ext cx="1454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Campaigns</a:t>
            </a:r>
          </a:p>
        </p:txBody>
      </p:sp>
      <p:sp>
        <p:nvSpPr>
          <p:cNvPr id="18" name="Dikdörtgen 17">
            <a:hlinkClick r:id="rId7" action="ppaction://hlinksldjump"/>
            <a:extLst>
              <a:ext uri="{FF2B5EF4-FFF2-40B4-BE49-F238E27FC236}">
                <a16:creationId xmlns:a16="http://schemas.microsoft.com/office/drawing/2014/main" id="{C564D1FF-C2B5-4FB6-92D4-146090382D59}"/>
              </a:ext>
            </a:extLst>
          </p:cNvPr>
          <p:cNvSpPr/>
          <p:nvPr/>
        </p:nvSpPr>
        <p:spPr>
          <a:xfrm>
            <a:off x="7019688" y="481424"/>
            <a:ext cx="1674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b="1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CPL (Form Targeted Campaign Setup)</a:t>
            </a:r>
          </a:p>
        </p:txBody>
      </p:sp>
      <p:sp>
        <p:nvSpPr>
          <p:cNvPr id="19" name="Dikdörtgen 18">
            <a:hlinkClick r:id="rId10" action="ppaction://hlinksldjump"/>
            <a:extLst>
              <a:ext uri="{FF2B5EF4-FFF2-40B4-BE49-F238E27FC236}">
                <a16:creationId xmlns:a16="http://schemas.microsoft.com/office/drawing/2014/main" id="{0E6B0258-3901-4966-AA36-BD8FBE371B71}"/>
              </a:ext>
            </a:extLst>
          </p:cNvPr>
          <p:cNvSpPr/>
          <p:nvPr/>
        </p:nvSpPr>
        <p:spPr>
          <a:xfrm>
            <a:off x="8882280" y="481424"/>
            <a:ext cx="2269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Video &amp; Display </a:t>
            </a:r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US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Publications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(CPV – CPM)</a:t>
            </a:r>
            <a:endParaRPr lang="tr-TR" sz="1400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074" name="Picture 2" descr="How to Calculate the Target CPA / CPL - 99 Robots">
            <a:extLst>
              <a:ext uri="{FF2B5EF4-FFF2-40B4-BE49-F238E27FC236}">
                <a16:creationId xmlns:a16="http://schemas.microsoft.com/office/drawing/2014/main" id="{CA4D2E00-888D-4F3F-B3C7-37503702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0" y="3153227"/>
            <a:ext cx="3967850" cy="19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8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hlinkClick r:id="rId2" action="ppaction://hlinksldjump"/>
            <a:extLst>
              <a:ext uri="{FF2B5EF4-FFF2-40B4-BE49-F238E27FC236}">
                <a16:creationId xmlns:a16="http://schemas.microsoft.com/office/drawing/2014/main" id="{D3FBA71F-F5BC-4C70-B03E-44EC906D5010}"/>
              </a:ext>
            </a:extLst>
          </p:cNvPr>
          <p:cNvSpPr/>
          <p:nvPr/>
        </p:nvSpPr>
        <p:spPr>
          <a:xfrm>
            <a:off x="8882280" y="466750"/>
            <a:ext cx="2271495" cy="523219"/>
          </a:xfrm>
          <a:prstGeom prst="rect">
            <a:avLst/>
          </a:prstGeom>
          <a:solidFill>
            <a:srgbClr val="F4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5" name="Resim 44">
            <a:extLst>
              <a:ext uri="{FF2B5EF4-FFF2-40B4-BE49-F238E27FC236}">
                <a16:creationId xmlns:a16="http://schemas.microsoft.com/office/drawing/2014/main" id="{354E8323-2AE9-49A4-B494-76E52E9A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EF0FF"/>
              </a:clrFrom>
              <a:clrTo>
                <a:srgbClr val="3EF0FF">
                  <a:alpha val="0"/>
                </a:srgbClr>
              </a:clrTo>
            </a:clrChange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trans="41000" intensity="0"/>
                    </a14:imgEffect>
                    <a14:imgEffect>
                      <a14:saturation sat="3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18282" r="27916" b="46250"/>
          <a:stretch/>
        </p:blipFill>
        <p:spPr>
          <a:xfrm>
            <a:off x="5886451" y="1765758"/>
            <a:ext cx="6838950" cy="5561898"/>
          </a:xfrm>
          <a:prstGeom prst="rect">
            <a:avLst/>
          </a:prstGeom>
          <a:effectLst>
            <a:outerShdw blurRad="1270000" dist="2540000" dir="20820000" sx="200000" sy="200000" algn="ctr" rotWithShape="0">
              <a:schemeClr val="bg1">
                <a:alpha val="4000"/>
              </a:schemeClr>
            </a:outerShdw>
          </a:effec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8D7AE6D-3854-4AF4-A8EB-C304F61BCE0E}"/>
              </a:ext>
            </a:extLst>
          </p:cNvPr>
          <p:cNvSpPr/>
          <p:nvPr/>
        </p:nvSpPr>
        <p:spPr>
          <a:xfrm>
            <a:off x="4671059" y="1997839"/>
            <a:ext cx="42112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Right audience reach with targeting and wide network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High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Viewability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and Video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completion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Rate guarantee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Opportunity to take place in premium channels with price advantage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All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tracking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 We have integration with </a:t>
            </a:r>
            <a:r>
              <a:rPr lang="en" dirty="0" err="1">
                <a:solidFill>
                  <a:schemeClr val="bg2">
                    <a:lumMod val="50000"/>
                  </a:schemeClr>
                </a:solidFill>
              </a:rPr>
              <a:t>tools .</a:t>
            </a:r>
          </a:p>
        </p:txBody>
      </p: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B2D24490-BD26-46D0-B095-4B8246492BF3}"/>
              </a:ext>
            </a:extLst>
          </p:cNvPr>
          <p:cNvCxnSpPr>
            <a:cxnSpLocks/>
          </p:cNvCxnSpPr>
          <p:nvPr/>
        </p:nvCxnSpPr>
        <p:spPr>
          <a:xfrm>
            <a:off x="2388279" y="1283419"/>
            <a:ext cx="926281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040A9306-622C-4743-BCBD-61FEC970C081}"/>
              </a:ext>
            </a:extLst>
          </p:cNvPr>
          <p:cNvSpPr/>
          <p:nvPr/>
        </p:nvSpPr>
        <p:spPr>
          <a:xfrm>
            <a:off x="204960" y="1870318"/>
            <a:ext cx="4386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Video &amp; Display </a:t>
            </a:r>
            <a:r>
              <a:rPr lang="e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Publications </a:t>
            </a:r>
            <a:r>
              <a:rPr lang="e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(CPV – CPM)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94B68234-F83A-47F5-A448-4825DCB363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2" b="13456"/>
          <a:stretch/>
        </p:blipFill>
        <p:spPr>
          <a:xfrm>
            <a:off x="255914" y="186470"/>
            <a:ext cx="1631112" cy="1122892"/>
          </a:xfrm>
          <a:prstGeom prst="rect">
            <a:avLst/>
          </a:prstGeom>
        </p:spPr>
      </p:pic>
      <p:sp>
        <p:nvSpPr>
          <p:cNvPr id="15" name="Dikdörtgen 14">
            <a:hlinkClick r:id="rId7" action="ppaction://hlinksldjump"/>
            <a:extLst>
              <a:ext uri="{FF2B5EF4-FFF2-40B4-BE49-F238E27FC236}">
                <a16:creationId xmlns:a16="http://schemas.microsoft.com/office/drawing/2014/main" id="{0A1E1FE6-0AC9-4E24-9763-53B14F6A3C50}"/>
              </a:ext>
            </a:extLst>
          </p:cNvPr>
          <p:cNvSpPr/>
          <p:nvPr/>
        </p:nvSpPr>
        <p:spPr>
          <a:xfrm>
            <a:off x="2400711" y="466750"/>
            <a:ext cx="1167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Network</a:t>
            </a:r>
          </a:p>
        </p:txBody>
      </p:sp>
      <p:sp>
        <p:nvSpPr>
          <p:cNvPr id="16" name="Dikdörtgen 15">
            <a:hlinkClick r:id="rId8" action="ppaction://hlinksldjump"/>
            <a:extLst>
              <a:ext uri="{FF2B5EF4-FFF2-40B4-BE49-F238E27FC236}">
                <a16:creationId xmlns:a16="http://schemas.microsoft.com/office/drawing/2014/main" id="{3F3C0104-440D-46C4-928C-761456A80399}"/>
              </a:ext>
            </a:extLst>
          </p:cNvPr>
          <p:cNvSpPr/>
          <p:nvPr/>
        </p:nvSpPr>
        <p:spPr>
          <a:xfrm>
            <a:off x="3747125" y="481424"/>
            <a:ext cx="1348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Campaigns</a:t>
            </a:r>
          </a:p>
        </p:txBody>
      </p:sp>
      <p:sp>
        <p:nvSpPr>
          <p:cNvPr id="17" name="Dikdörtgen 16">
            <a:hlinkClick r:id="rId9" action="ppaction://hlinksldjump"/>
            <a:extLst>
              <a:ext uri="{FF2B5EF4-FFF2-40B4-BE49-F238E27FC236}">
                <a16:creationId xmlns:a16="http://schemas.microsoft.com/office/drawing/2014/main" id="{B1208344-E9E8-4899-BB7F-AC08D028E97A}"/>
              </a:ext>
            </a:extLst>
          </p:cNvPr>
          <p:cNvSpPr/>
          <p:nvPr/>
        </p:nvSpPr>
        <p:spPr>
          <a:xfrm>
            <a:off x="5376830" y="486306"/>
            <a:ext cx="1454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 </a:t>
            </a:r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Campaigns</a:t>
            </a:r>
          </a:p>
        </p:txBody>
      </p:sp>
      <p:sp>
        <p:nvSpPr>
          <p:cNvPr id="18" name="Dikdörtgen 17">
            <a:hlinkClick r:id="rId10" action="ppaction://hlinksldjump"/>
            <a:extLst>
              <a:ext uri="{FF2B5EF4-FFF2-40B4-BE49-F238E27FC236}">
                <a16:creationId xmlns:a16="http://schemas.microsoft.com/office/drawing/2014/main" id="{F845502B-3497-4AED-A6E3-92735B768F28}"/>
              </a:ext>
            </a:extLst>
          </p:cNvPr>
          <p:cNvSpPr/>
          <p:nvPr/>
        </p:nvSpPr>
        <p:spPr>
          <a:xfrm>
            <a:off x="7019688" y="481424"/>
            <a:ext cx="1674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CPL (Form Targeted Campaign Setup)</a:t>
            </a:r>
          </a:p>
        </p:txBody>
      </p:sp>
      <p:sp>
        <p:nvSpPr>
          <p:cNvPr id="19" name="Dikdörtgen 18">
            <a:hlinkClick r:id="rId2" action="ppaction://hlinksldjump"/>
            <a:extLst>
              <a:ext uri="{FF2B5EF4-FFF2-40B4-BE49-F238E27FC236}">
                <a16:creationId xmlns:a16="http://schemas.microsoft.com/office/drawing/2014/main" id="{52CFEAA4-CB3A-4CDE-9992-E8FE5E0222D3}"/>
              </a:ext>
            </a:extLst>
          </p:cNvPr>
          <p:cNvSpPr/>
          <p:nvPr/>
        </p:nvSpPr>
        <p:spPr>
          <a:xfrm>
            <a:off x="8882280" y="481424"/>
            <a:ext cx="2271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1400" b="1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Video &amp; Display </a:t>
            </a:r>
            <a:r>
              <a:rPr lang="en" sz="1400" b="1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US" sz="1400" b="1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" sz="1400" b="1" dirty="0" err="1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Publications </a:t>
            </a:r>
            <a:r>
              <a:rPr lang="en" sz="1400" b="1" dirty="0">
                <a:solidFill>
                  <a:srgbClr val="0E62A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(CPV – CPM)</a:t>
            </a:r>
            <a:endParaRPr lang="tr-TR" sz="1400" b="1" dirty="0">
              <a:solidFill>
                <a:srgbClr val="0E62A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Cost Per View (CPV) Nedir? Nasıl Hesaplanır? | Dijital Fakülte">
            <a:extLst>
              <a:ext uri="{FF2B5EF4-FFF2-40B4-BE49-F238E27FC236}">
                <a16:creationId xmlns:a16="http://schemas.microsoft.com/office/drawing/2014/main" id="{FAC39A5F-E926-4678-A373-3B47C79B6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r="10615"/>
          <a:stretch/>
        </p:blipFill>
        <p:spPr bwMode="auto">
          <a:xfrm>
            <a:off x="255914" y="3757612"/>
            <a:ext cx="3312414" cy="21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359</Words>
  <Application>Microsoft Office PowerPoint</Application>
  <PresentationFormat>Geniş ekran</PresentationFormat>
  <Paragraphs>69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Ruşen Emiroğlu</dc:creator>
  <cp:lastModifiedBy>Ruşen Emiroğlu</cp:lastModifiedBy>
  <cp:revision>11</cp:revision>
  <dcterms:created xsi:type="dcterms:W3CDTF">2022-09-10T21:39:12Z</dcterms:created>
  <dcterms:modified xsi:type="dcterms:W3CDTF">2022-09-13T06:54:04Z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iketClassification">
    <vt:lpwstr>A5BC3CFD-4D51-461E-B5F0-D84C6FA67A36</vt:lpwstr>
  </property>
  <property fmtid="{D5CDD505-2E9C-101B-9397-08002B2CF9AE}" pid="3" name="SensitivityPropertyName">
    <vt:lpwstr>3265DAC8-E08B-44A1-BADC-2164496259F8</vt:lpwstr>
  </property>
  <property fmtid="{D5CDD505-2E9C-101B-9397-08002B2CF9AE}" pid="4" name="SensitivityPersonalDatasPropertyName">
    <vt:lpwstr/>
  </property>
  <property fmtid="{D5CDD505-2E9C-101B-9397-08002B2CF9AE}" pid="5" name="PowerPoint_AddedHeaderFooter_PropertyName">
    <vt:lpwstr>true</vt:lpwstr>
  </property>
</Properties>
</file>