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exend Light"/>
      <p:regular r:id="rId12"/>
      <p:bold r:id="rId13"/>
    </p:embeddedFont>
    <p:embeddedFont>
      <p:font typeface="Lexen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exendLight-bold.fntdata"/><Relationship Id="rId12" Type="http://schemas.openxmlformats.org/officeDocument/2006/relationships/font" Target="fonts/LexendLight-regular.fntdata"/><Relationship Id="rId15" Type="http://schemas.openxmlformats.org/officeDocument/2006/relationships/font" Target="fonts/Lexend-bold.fntdata"/><Relationship Id="rId14" Type="http://schemas.openxmlformats.org/officeDocument/2006/relationships/font" Target="fonts/Lexe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34626e06e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34626e06e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4626e06ec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4626e06ec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34626e06ec3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34626e06ec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34626e06ec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34626e06ec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34626e06ec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34626e06ec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34626e06ec3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g34626e06ec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1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57" name="Google Shape;557;p1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6" name="Google Shape;616;p1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17" name="Google Shape;617;p1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1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9" name="Google Shape;619;p11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20" name="Google Shape;620;p1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1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23" name="Google Shape;623;p1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1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1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1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1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1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1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1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1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1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1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1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1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1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1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1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1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1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1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1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1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1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1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1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1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1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1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1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1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1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1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1" name="Google Shape;661;p1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2" name="Google Shape;662;p1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3" name="Google Shape;663;p1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4" name="Google Shape;664;p1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5" name="Google Shape;665;p1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6" name="Google Shape;666;p1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7" name="Google Shape;667;p1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8" name="Google Shape;668;p1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1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1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1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1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1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1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1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1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1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1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1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82" name="Google Shape;682;p1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83" name="Google Shape;683;p1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2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5" name="Google Shape;685;p12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6" name="Google Shape;686;p12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7" name="Google Shape;687;p1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1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90" name="Google Shape;690;p1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49" name="Google Shape;749;p1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0" name="Google Shape;750;p1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3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2" name="Google Shape;752;p1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1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55" name="Google Shape;755;p1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14" name="Google Shape;814;p1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15" name="Google Shape;81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4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14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14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19" name="Google Shape;819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81" name="Google Shape;881;p1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82" name="Google Shape;882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5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4" name="Google Shape;88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7" name="Google Shape;887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8" name="Google Shape;8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2" name="Google Shape;89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3" name="Google Shape;893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94" name="Google Shape;8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97" name="Google Shape;897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56" name="Google Shape;956;p1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57" name="Google Shape;95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9" name="Google Shape;959;p18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63" name="Google Shape;963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2" name="Google Shape;1022;p1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23" name="Google Shape;1023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9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25" name="Google Shape;102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oogle Shape;1027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28" name="Google Shape;1028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87" name="Google Shape;1087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88" name="Google Shape;1088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20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90" name="Google Shape;1090;p20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1" name="Google Shape;1091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" name="Google Shape;19;p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" name="Google Shape;78;p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1" name="Google Shape;81;p3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2" name="Google Shape;82;p3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94" name="Google Shape;1094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53" name="Google Shape;1153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4" name="Google Shape;1154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8" name="Google Shape;1158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162" name="Google Shape;1162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63" name="Google Shape;1163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22" name="Google Shape;122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23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4" name="Google Shape;1224;p23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5" name="Google Shape;1225;p23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6" name="Google Shape;1226;p23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7" name="Google Shape;1227;p23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p23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9" name="Google Shape;1229;p23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0" name="Google Shape;1230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33" name="Google Shape;1233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34" name="Google Shape;1234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93" name="Google Shape;1293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24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5" name="Google Shape;1295;p24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96" name="Google Shape;1296;p24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297" name="Google Shape;1297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00" name="Google Shape;1300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01" name="Google Shape;1301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60" name="Google Shape;1360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2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2" name="Google Shape;1362;p25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3" name="Google Shape;1363;p25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4" name="Google Shape;1364;p25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5" name="Google Shape;1365;p25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6" name="Google Shape;1366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69" name="Google Shape;136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70" name="Google Shape;137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29" name="Google Shape;1429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2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1" name="Google Shape;1431;p26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2" name="Google Shape;1432;p26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3" name="Google Shape;1433;p26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4" name="Google Shape;1434;p26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5" name="Google Shape;1435;p26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6" name="Google Shape;1436;p26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7" name="Google Shape;1437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40" name="Google Shape;1440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41" name="Google Shape;1441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4" name="Google Shape;1474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5" name="Google Shape;1475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6" name="Google Shape;1476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00" name="Google Shape;1500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2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2" name="Google Shape;1502;p27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3" name="Google Shape;1503;p27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4" name="Google Shape;1504;p27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5" name="Google Shape;1505;p27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6" name="Google Shape;1506;p27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7" name="Google Shape;1507;p27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8" name="Google Shape;1508;p27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9" name="Google Shape;1509;p27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0" name="Google Shape;1510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13" name="Google Shape;1513;p2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14" name="Google Shape;1514;p2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2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2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2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2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2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2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2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2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2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2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2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2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2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2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2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2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2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2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2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2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2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2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2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2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2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2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2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2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5" name="Google Shape;1545;p2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6" name="Google Shape;1546;p2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7" name="Google Shape;1547;p2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8" name="Google Shape;1548;p2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9" name="Google Shape;1549;p2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0" name="Google Shape;1550;p2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1" name="Google Shape;1551;p2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2" name="Google Shape;1552;p2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3" name="Google Shape;1553;p2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4" name="Google Shape;1554;p2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6" name="Google Shape;1556;p2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7" name="Google Shape;1557;p2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8" name="Google Shape;1558;p2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2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2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2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2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73" name="Google Shape;1573;p2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2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5" name="Google Shape;1575;p28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576" name="Google Shape;1576;p2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2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79" name="Google Shape;1579;p2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80" name="Google Shape;1580;p2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2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2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2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2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2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2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2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2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2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2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2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2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2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2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2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2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2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2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2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2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8" name="Google Shape;1618;p2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9" name="Google Shape;1619;p2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2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2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39" name="Google Shape;1639;p2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2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1" name="Google Shape;1641;p29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2" name="Google Shape;1642;p29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3" name="Google Shape;1643;p29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4" name="Google Shape;1644;p29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5" name="Google Shape;1645;p29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6" name="Google Shape;1646;p29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7" name="Google Shape;1647;p2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50" name="Google Shape;1650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51" name="Google Shape;1651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10" name="Google Shape;1710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2" name="Google Shape;1712;p30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3" name="Google Shape;1713;p30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4" name="Google Shape;1714;p30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5" name="Google Shape;1715;p30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6" name="Google Shape;1716;p30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7" name="Google Shape;1717;p30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8" name="Google Shape;1718;p30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9" name="Google Shape;1719;p30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0" name="Google Shape;1720;p30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21" name="Google Shape;1721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7" name="Google Shape;87;p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6" name="Google Shape;146;p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48" name="Google Shape;148;p4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1" name="Google Shape;151;p4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24" name="Google Shape;1724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25" name="Google Shape;1725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84" name="Google Shape;1784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31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86" name="Google Shape;1786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89" name="Google Shape;1789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90" name="Google Shape;1790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0" name="Google Shape;1830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1" name="Google Shape;1831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2" name="Google Shape;1832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3" name="Google Shape;1833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4" name="Google Shape;1834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5" name="Google Shape;1835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49" name="Google Shape;1849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32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1" name="Google Shape;1851;p32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2" name="Google Shape;1852;p32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3" name="Google Shape;1853;p32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4" name="Google Shape;1854;p32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5" name="Google Shape;1855;p32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6" name="Google Shape;1856;p32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7" name="Google Shape;1857;p32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8" name="Google Shape;1858;p32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9" name="Google Shape;1859;p32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60" name="Google Shape;1860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4" name="Google Shape;154;p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3" name="Google Shape;213;p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5" name="Google Shape;215;p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6" name="Google Shape;216;p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7" name="Google Shape;217;p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5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23" name="Google Shape;223;p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2" name="Google Shape;282;p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84" name="Google Shape;284;p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5" name="Google Shape;285;p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6" name="Google Shape;286;p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6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90" name="Google Shape;290;p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49" name="Google Shape;349;p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51" name="Google Shape;351;p7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3" name="Google Shape;353;p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4" name="Google Shape;354;p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57" name="Google Shape;357;p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16" name="Google Shape;416;p8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7" name="Google Shape;417;p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18" name="Google Shape;418;p8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9" name="Google Shape;419;p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1" name="Google Shape;421;p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2" name="Google Shape;422;p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3" name="Google Shape;423;p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26" name="Google Shape;426;p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85" name="Google Shape;485;p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86" name="Google Shape;486;p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9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8" name="Google Shape;488;p9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1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92" name="Google Shape;492;p1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51" name="Google Shape;551;p1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52" name="Google Shape;552;p1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0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4" name="Google Shape;554;p1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33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1866" name="Google Shape;1866;p33"/>
          <p:cNvSpPr txBox="1"/>
          <p:nvPr>
            <p:ph idx="2" type="subTitle"/>
          </p:nvPr>
        </p:nvSpPr>
        <p:spPr>
          <a:xfrm>
            <a:off x="940775" y="1683625"/>
            <a:ext cx="3238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By:</a:t>
            </a:r>
            <a:br>
              <a:rPr lang="en"/>
            </a:br>
            <a:r>
              <a:rPr lang="en"/>
              <a:t>C125 Mayank Sejpal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C126 Rushabh Shah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C127 Udit Suvarna</a:t>
            </a:r>
            <a:endParaRPr/>
          </a:p>
        </p:txBody>
      </p:sp>
      <p:sp>
        <p:nvSpPr>
          <p:cNvPr id="1867" name="Google Shape;1867;p33"/>
          <p:cNvSpPr txBox="1"/>
          <p:nvPr>
            <p:ph type="title"/>
          </p:nvPr>
        </p:nvSpPr>
        <p:spPr>
          <a:xfrm>
            <a:off x="857700" y="645925"/>
            <a:ext cx="74286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Doubly Linked List</a:t>
            </a:r>
            <a:endParaRPr/>
          </a:p>
        </p:txBody>
      </p:sp>
      <p:sp>
        <p:nvSpPr>
          <p:cNvPr id="1868" name="Google Shape;1868;p33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 </a:t>
            </a:r>
            <a:endParaRPr/>
          </a:p>
        </p:txBody>
      </p:sp>
      <p:sp>
        <p:nvSpPr>
          <p:cNvPr id="1869" name="Google Shape;1869;p33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   Course Number    Section    Time    Location</a:t>
            </a:r>
            <a:endParaRPr/>
          </a:p>
        </p:txBody>
      </p:sp>
      <p:grpSp>
        <p:nvGrpSpPr>
          <p:cNvPr id="1870" name="Google Shape;1870;p33"/>
          <p:cNvGrpSpPr/>
          <p:nvPr/>
        </p:nvGrpSpPr>
        <p:grpSpPr>
          <a:xfrm>
            <a:off x="1966534" y="2571650"/>
            <a:ext cx="5210945" cy="2242155"/>
            <a:chOff x="2267909" y="2831175"/>
            <a:chExt cx="4608193" cy="1982804"/>
          </a:xfrm>
        </p:grpSpPr>
        <p:grpSp>
          <p:nvGrpSpPr>
            <p:cNvPr id="1871" name="Google Shape;1871;p33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1872" name="Google Shape;1872;p33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3" name="Google Shape;1873;p33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4" name="Google Shape;1874;p33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5" name="Google Shape;1875;p33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6" name="Google Shape;1876;p33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7" name="Google Shape;1877;p33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8" name="Google Shape;1878;p33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79" name="Google Shape;1879;p33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0" name="Google Shape;1880;p33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1" name="Google Shape;1881;p33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2" name="Google Shape;1882;p33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3" name="Google Shape;1883;p33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4" name="Google Shape;1884;p33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5" name="Google Shape;1885;p33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6" name="Google Shape;1886;p33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7" name="Google Shape;1887;p33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8" name="Google Shape;1888;p33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89" name="Google Shape;1889;p33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0" name="Google Shape;1890;p33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1" name="Google Shape;1891;p33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2" name="Google Shape;1892;p33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3" name="Google Shape;1893;p33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4" name="Google Shape;1894;p33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5" name="Google Shape;1895;p33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6" name="Google Shape;1896;p33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897" name="Google Shape;1897;p33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898" name="Google Shape;1898;p33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9" name="Google Shape;1899;p33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0" name="Google Shape;1900;p33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34"/>
          <p:cNvSpPr/>
          <p:nvPr/>
        </p:nvSpPr>
        <p:spPr>
          <a:xfrm>
            <a:off x="250950" y="491225"/>
            <a:ext cx="6813300" cy="892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6" name="Google Shape;1906;p34"/>
          <p:cNvGrpSpPr/>
          <p:nvPr/>
        </p:nvGrpSpPr>
        <p:grpSpPr>
          <a:xfrm>
            <a:off x="6403575" y="721788"/>
            <a:ext cx="429650" cy="431375"/>
            <a:chOff x="6684050" y="721788"/>
            <a:chExt cx="429650" cy="431375"/>
          </a:xfrm>
        </p:grpSpPr>
        <p:sp>
          <p:nvSpPr>
            <p:cNvPr id="1907" name="Google Shape;1907;p34"/>
            <p:cNvSpPr/>
            <p:nvPr/>
          </p:nvSpPr>
          <p:spPr>
            <a:xfrm>
              <a:off x="6684050" y="721788"/>
              <a:ext cx="342900" cy="3429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08" name="Google Shape;1908;p34"/>
            <p:cNvCxnSpPr/>
            <p:nvPr/>
          </p:nvCxnSpPr>
          <p:spPr>
            <a:xfrm>
              <a:off x="6973000" y="1012463"/>
              <a:ext cx="140700" cy="140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9" name="Google Shape;1909;p34"/>
          <p:cNvSpPr/>
          <p:nvPr/>
        </p:nvSpPr>
        <p:spPr>
          <a:xfrm>
            <a:off x="422625" y="1575475"/>
            <a:ext cx="4328400" cy="32574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10" name="Google Shape;1910;p34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34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34"/>
          <p:cNvSpPr txBox="1"/>
          <p:nvPr/>
        </p:nvSpPr>
        <p:spPr>
          <a:xfrm>
            <a:off x="633225" y="1876175"/>
            <a:ext cx="3907200" cy="29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A doubly linked list is a linked data structure that consists of a set of sequentially linked records called nodes.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A doubly linked list is represented using nodes that have three fields: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Data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A pointer to the next node (next)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AutoNum type="arabicPeriod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A pointer to the previous node (prev)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3" name="Google Shape;1913;p34"/>
          <p:cNvSpPr txBox="1"/>
          <p:nvPr>
            <p:ph type="title"/>
          </p:nvPr>
        </p:nvSpPr>
        <p:spPr>
          <a:xfrm>
            <a:off x="633225" y="510238"/>
            <a:ext cx="58335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/>
              <a:t>Introduction</a:t>
            </a:r>
            <a:endParaRPr sz="4400"/>
          </a:p>
        </p:txBody>
      </p:sp>
      <p:sp>
        <p:nvSpPr>
          <p:cNvPr id="1914" name="Google Shape;1914;p34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5" name="Google Shape;19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844" y="1894350"/>
            <a:ext cx="4107300" cy="11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6" name="Google Shape;191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850" y="3318450"/>
            <a:ext cx="4107300" cy="1057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7" name="Google Shape;1917;p34"/>
          <p:cNvGrpSpPr/>
          <p:nvPr/>
        </p:nvGrpSpPr>
        <p:grpSpPr>
          <a:xfrm>
            <a:off x="564521" y="1671950"/>
            <a:ext cx="277873" cy="68400"/>
            <a:chOff x="412745" y="2419159"/>
            <a:chExt cx="277873" cy="68400"/>
          </a:xfrm>
        </p:grpSpPr>
        <p:sp>
          <p:nvSpPr>
            <p:cNvPr id="1918" name="Google Shape;1918;p34"/>
            <p:cNvSpPr/>
            <p:nvPr/>
          </p:nvSpPr>
          <p:spPr>
            <a:xfrm>
              <a:off x="412745" y="2419159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517482" y="2419159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622218" y="2419159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35"/>
          <p:cNvSpPr/>
          <p:nvPr/>
        </p:nvSpPr>
        <p:spPr>
          <a:xfrm>
            <a:off x="250950" y="491225"/>
            <a:ext cx="6813300" cy="892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35"/>
          <p:cNvSpPr/>
          <p:nvPr/>
        </p:nvSpPr>
        <p:spPr>
          <a:xfrm>
            <a:off x="490575" y="1518550"/>
            <a:ext cx="6590400" cy="32322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35"/>
          <p:cNvSpPr txBox="1"/>
          <p:nvPr>
            <p:ph idx="4" type="subTitle"/>
          </p:nvPr>
        </p:nvSpPr>
        <p:spPr>
          <a:xfrm>
            <a:off x="488325" y="1941725"/>
            <a:ext cx="6590400" cy="23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Doubly linked list is better than other data structures in certain scenarios: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Compared to arrays, it has faster insertion &amp; deletion and also dynamic memory allocation.</a:t>
            </a:r>
            <a:br>
              <a:rPr lang="en" sz="1400">
                <a:latin typeface="Lexend"/>
                <a:ea typeface="Lexend"/>
                <a:cs typeface="Lexend"/>
                <a:sym typeface="Lexend"/>
              </a:rPr>
            </a:b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Compared to singly linked list, it allows bidirectional traversal.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Compared to trees, it has faster insertion &amp; deletion.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928" name="Google Shape;1928;p35"/>
          <p:cNvGrpSpPr/>
          <p:nvPr/>
        </p:nvGrpSpPr>
        <p:grpSpPr>
          <a:xfrm>
            <a:off x="664946" y="1671950"/>
            <a:ext cx="277873" cy="68400"/>
            <a:chOff x="412745" y="2419159"/>
            <a:chExt cx="277873" cy="68400"/>
          </a:xfrm>
        </p:grpSpPr>
        <p:sp>
          <p:nvSpPr>
            <p:cNvPr id="1929" name="Google Shape;1929;p35"/>
            <p:cNvSpPr/>
            <p:nvPr/>
          </p:nvSpPr>
          <p:spPr>
            <a:xfrm>
              <a:off x="412745" y="2419159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517482" y="2419159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622218" y="2419159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2" name="Google Shape;1932;p35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 </a:t>
            </a:r>
            <a:endParaRPr/>
          </a:p>
        </p:txBody>
      </p:sp>
      <p:sp>
        <p:nvSpPr>
          <p:cNvPr id="1933" name="Google Shape;1933;p35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35"/>
          <p:cNvSpPr txBox="1"/>
          <p:nvPr>
            <p:ph type="title"/>
          </p:nvPr>
        </p:nvSpPr>
        <p:spPr>
          <a:xfrm>
            <a:off x="488325" y="557975"/>
            <a:ext cx="52032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Why is it Better?</a:t>
            </a:r>
            <a:endParaRPr sz="4400"/>
          </a:p>
        </p:txBody>
      </p:sp>
      <p:sp>
        <p:nvSpPr>
          <p:cNvPr id="1935" name="Google Shape;1935;p35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6" name="Google Shape;1936;p35"/>
          <p:cNvGrpSpPr/>
          <p:nvPr/>
        </p:nvGrpSpPr>
        <p:grpSpPr>
          <a:xfrm>
            <a:off x="6403575" y="721788"/>
            <a:ext cx="429650" cy="431375"/>
            <a:chOff x="6684050" y="721788"/>
            <a:chExt cx="429650" cy="431375"/>
          </a:xfrm>
        </p:grpSpPr>
        <p:sp>
          <p:nvSpPr>
            <p:cNvPr id="1937" name="Google Shape;1937;p35"/>
            <p:cNvSpPr/>
            <p:nvPr/>
          </p:nvSpPr>
          <p:spPr>
            <a:xfrm>
              <a:off x="6684050" y="721788"/>
              <a:ext cx="342900" cy="3429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38" name="Google Shape;1938;p35"/>
            <p:cNvCxnSpPr/>
            <p:nvPr/>
          </p:nvCxnSpPr>
          <p:spPr>
            <a:xfrm>
              <a:off x="6973000" y="1012463"/>
              <a:ext cx="140700" cy="140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36"/>
          <p:cNvSpPr/>
          <p:nvPr/>
        </p:nvSpPr>
        <p:spPr>
          <a:xfrm>
            <a:off x="250950" y="491225"/>
            <a:ext cx="6813300" cy="892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4" name="Google Shape;1944;p36"/>
          <p:cNvGrpSpPr/>
          <p:nvPr/>
        </p:nvGrpSpPr>
        <p:grpSpPr>
          <a:xfrm>
            <a:off x="6403575" y="721788"/>
            <a:ext cx="429650" cy="431375"/>
            <a:chOff x="6684050" y="721788"/>
            <a:chExt cx="429650" cy="431375"/>
          </a:xfrm>
        </p:grpSpPr>
        <p:sp>
          <p:nvSpPr>
            <p:cNvPr id="1945" name="Google Shape;1945;p36"/>
            <p:cNvSpPr/>
            <p:nvPr/>
          </p:nvSpPr>
          <p:spPr>
            <a:xfrm>
              <a:off x="6684050" y="721788"/>
              <a:ext cx="342900" cy="3429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6" name="Google Shape;1946;p36"/>
            <p:cNvCxnSpPr/>
            <p:nvPr/>
          </p:nvCxnSpPr>
          <p:spPr>
            <a:xfrm>
              <a:off x="6973000" y="1012463"/>
              <a:ext cx="140700" cy="140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47" name="Google Shape;1947;p36"/>
          <p:cNvSpPr txBox="1"/>
          <p:nvPr>
            <p:ph type="title"/>
          </p:nvPr>
        </p:nvSpPr>
        <p:spPr>
          <a:xfrm>
            <a:off x="700825" y="569275"/>
            <a:ext cx="58335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/>
              <a:t>Pros and Cons</a:t>
            </a:r>
            <a:endParaRPr sz="4400"/>
          </a:p>
        </p:txBody>
      </p:sp>
      <p:sp>
        <p:nvSpPr>
          <p:cNvPr id="1948" name="Google Shape;1948;p36"/>
          <p:cNvSpPr/>
          <p:nvPr/>
        </p:nvSpPr>
        <p:spPr>
          <a:xfrm>
            <a:off x="364825" y="2315515"/>
            <a:ext cx="3873000" cy="24582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36"/>
          <p:cNvSpPr/>
          <p:nvPr/>
        </p:nvSpPr>
        <p:spPr>
          <a:xfrm>
            <a:off x="4828700" y="2315515"/>
            <a:ext cx="3873000" cy="24582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0" name="Google Shape;1950;p36"/>
          <p:cNvGrpSpPr/>
          <p:nvPr/>
        </p:nvGrpSpPr>
        <p:grpSpPr>
          <a:xfrm>
            <a:off x="4922013" y="2416840"/>
            <a:ext cx="277873" cy="68400"/>
            <a:chOff x="5024113" y="2416840"/>
            <a:chExt cx="277873" cy="68400"/>
          </a:xfrm>
        </p:grpSpPr>
        <p:sp>
          <p:nvSpPr>
            <p:cNvPr id="1951" name="Google Shape;1951;p36"/>
            <p:cNvSpPr/>
            <p:nvPr/>
          </p:nvSpPr>
          <p:spPr>
            <a:xfrm>
              <a:off x="5024113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6"/>
            <p:cNvSpPr/>
            <p:nvPr/>
          </p:nvSpPr>
          <p:spPr>
            <a:xfrm>
              <a:off x="5128849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6"/>
            <p:cNvSpPr/>
            <p:nvPr/>
          </p:nvSpPr>
          <p:spPr>
            <a:xfrm>
              <a:off x="5233585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4" name="Google Shape;1954;p36"/>
          <p:cNvGrpSpPr/>
          <p:nvPr/>
        </p:nvGrpSpPr>
        <p:grpSpPr>
          <a:xfrm>
            <a:off x="422950" y="2416840"/>
            <a:ext cx="277873" cy="68400"/>
            <a:chOff x="411700" y="2416840"/>
            <a:chExt cx="277873" cy="68400"/>
          </a:xfrm>
        </p:grpSpPr>
        <p:sp>
          <p:nvSpPr>
            <p:cNvPr id="1955" name="Google Shape;1955;p36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6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6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8" name="Google Shape;1958;p36"/>
          <p:cNvSpPr txBox="1"/>
          <p:nvPr>
            <p:ph idx="4" type="subTitle"/>
          </p:nvPr>
        </p:nvSpPr>
        <p:spPr>
          <a:xfrm>
            <a:off x="354925" y="2548200"/>
            <a:ext cx="38919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Bidirectional traversal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Easy insertion and deletion of nodes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Implementation of stack and queue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9" name="Google Shape;1959;p36"/>
          <p:cNvSpPr txBox="1"/>
          <p:nvPr>
            <p:ph idx="5" type="subTitle"/>
          </p:nvPr>
        </p:nvSpPr>
        <p:spPr>
          <a:xfrm>
            <a:off x="4814400" y="2548200"/>
            <a:ext cx="38919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More complex than singly linked list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Larger memory overhead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0" name="Google Shape;1960;p36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36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36"/>
          <p:cNvSpPr/>
          <p:nvPr/>
        </p:nvSpPr>
        <p:spPr>
          <a:xfrm>
            <a:off x="364825" y="1543902"/>
            <a:ext cx="1953600" cy="630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Pros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3" name="Google Shape;1963;p36"/>
          <p:cNvSpPr/>
          <p:nvPr/>
        </p:nvSpPr>
        <p:spPr>
          <a:xfrm>
            <a:off x="4828703" y="1541150"/>
            <a:ext cx="1953600" cy="630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Cons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4" name="Google Shape;1964;p36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37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Name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37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37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37"/>
          <p:cNvSpPr/>
          <p:nvPr/>
        </p:nvSpPr>
        <p:spPr>
          <a:xfrm>
            <a:off x="250950" y="491225"/>
            <a:ext cx="8263200" cy="892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3" name="Google Shape;1973;p37"/>
          <p:cNvGrpSpPr/>
          <p:nvPr/>
        </p:nvGrpSpPr>
        <p:grpSpPr>
          <a:xfrm>
            <a:off x="7922025" y="721775"/>
            <a:ext cx="429650" cy="431375"/>
            <a:chOff x="6684050" y="721788"/>
            <a:chExt cx="429650" cy="431375"/>
          </a:xfrm>
        </p:grpSpPr>
        <p:sp>
          <p:nvSpPr>
            <p:cNvPr id="1974" name="Google Shape;1974;p37"/>
            <p:cNvSpPr/>
            <p:nvPr/>
          </p:nvSpPr>
          <p:spPr>
            <a:xfrm>
              <a:off x="6684050" y="721788"/>
              <a:ext cx="342900" cy="3429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75" name="Google Shape;1975;p37"/>
            <p:cNvCxnSpPr/>
            <p:nvPr/>
          </p:nvCxnSpPr>
          <p:spPr>
            <a:xfrm>
              <a:off x="6973000" y="1012463"/>
              <a:ext cx="140700" cy="140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76" name="Google Shape;1976;p37"/>
          <p:cNvSpPr txBox="1"/>
          <p:nvPr>
            <p:ph type="title"/>
          </p:nvPr>
        </p:nvSpPr>
        <p:spPr>
          <a:xfrm>
            <a:off x="516425" y="540425"/>
            <a:ext cx="78066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/>
              <a:t>Real Life: Browser History</a:t>
            </a:r>
            <a:endParaRPr sz="4400"/>
          </a:p>
        </p:txBody>
      </p:sp>
      <p:sp>
        <p:nvSpPr>
          <p:cNvPr id="1977" name="Google Shape;1977;p37"/>
          <p:cNvSpPr/>
          <p:nvPr/>
        </p:nvSpPr>
        <p:spPr>
          <a:xfrm>
            <a:off x="490575" y="1518550"/>
            <a:ext cx="7178700" cy="32322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37"/>
          <p:cNvSpPr txBox="1"/>
          <p:nvPr>
            <p:ph idx="4" type="subTitle"/>
          </p:nvPr>
        </p:nvSpPr>
        <p:spPr>
          <a:xfrm>
            <a:off x="488325" y="1941725"/>
            <a:ext cx="7020900" cy="24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Doubly linked lists are used by web browsers for 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managing 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forward and backward navigation.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Each visited page is stored as a node in the list.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The previous pointer links to the last visited page, and the next pointer links to the next page.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Clicking "Back" moves to the previous node.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Clicking "Forward" moves to the next node.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979" name="Google Shape;1979;p37"/>
          <p:cNvGrpSpPr/>
          <p:nvPr/>
        </p:nvGrpSpPr>
        <p:grpSpPr>
          <a:xfrm>
            <a:off x="664946" y="1671950"/>
            <a:ext cx="277873" cy="68400"/>
            <a:chOff x="412745" y="2419159"/>
            <a:chExt cx="277873" cy="68400"/>
          </a:xfrm>
        </p:grpSpPr>
        <p:sp>
          <p:nvSpPr>
            <p:cNvPr id="1980" name="Google Shape;1980;p37"/>
            <p:cNvSpPr/>
            <p:nvPr/>
          </p:nvSpPr>
          <p:spPr>
            <a:xfrm>
              <a:off x="412745" y="2419159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517482" y="2419159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622218" y="2419159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38"/>
          <p:cNvSpPr/>
          <p:nvPr/>
        </p:nvSpPr>
        <p:spPr>
          <a:xfrm>
            <a:off x="311700" y="1372000"/>
            <a:ext cx="42849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8" name="Google Shape;1988;p38"/>
          <p:cNvGrpSpPr/>
          <p:nvPr/>
        </p:nvGrpSpPr>
        <p:grpSpPr>
          <a:xfrm>
            <a:off x="434771" y="1467658"/>
            <a:ext cx="277873" cy="68400"/>
            <a:chOff x="520925" y="1460325"/>
            <a:chExt cx="277873" cy="68400"/>
          </a:xfrm>
        </p:grpSpPr>
        <p:sp>
          <p:nvSpPr>
            <p:cNvPr id="1989" name="Google Shape;1989;p38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8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8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2" name="Google Shape;1992;p38"/>
          <p:cNvSpPr/>
          <p:nvPr/>
        </p:nvSpPr>
        <p:spPr>
          <a:xfrm>
            <a:off x="4751075" y="1372000"/>
            <a:ext cx="41559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38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 </a:t>
            </a:r>
            <a:endParaRPr/>
          </a:p>
        </p:txBody>
      </p:sp>
      <p:sp>
        <p:nvSpPr>
          <p:cNvPr id="1994" name="Google Shape;1994;p38"/>
          <p:cNvSpPr txBox="1"/>
          <p:nvPr>
            <p:ph idx="3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   Course Number    Section    Time    Location</a:t>
            </a:r>
            <a:endParaRPr/>
          </a:p>
        </p:txBody>
      </p:sp>
      <p:grpSp>
        <p:nvGrpSpPr>
          <p:cNvPr id="1995" name="Google Shape;1995;p38"/>
          <p:cNvGrpSpPr/>
          <p:nvPr/>
        </p:nvGrpSpPr>
        <p:grpSpPr>
          <a:xfrm>
            <a:off x="4888929" y="1467658"/>
            <a:ext cx="277873" cy="68400"/>
            <a:chOff x="520925" y="1460325"/>
            <a:chExt cx="277873" cy="68400"/>
          </a:xfrm>
        </p:grpSpPr>
        <p:sp>
          <p:nvSpPr>
            <p:cNvPr id="1996" name="Google Shape;1996;p38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8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8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9" name="Google Shape;1999;p38"/>
          <p:cNvSpPr txBox="1"/>
          <p:nvPr>
            <p:ph type="title"/>
          </p:nvPr>
        </p:nvSpPr>
        <p:spPr>
          <a:xfrm>
            <a:off x="209775" y="468575"/>
            <a:ext cx="72564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Code Implementation</a:t>
            </a:r>
            <a:endParaRPr sz="4400"/>
          </a:p>
        </p:txBody>
      </p:sp>
      <p:sp>
        <p:nvSpPr>
          <p:cNvPr id="2000" name="Google Shape;2000;p38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1" name="Google Shape;2001;p38"/>
          <p:cNvPicPr preferRelativeResize="0"/>
          <p:nvPr/>
        </p:nvPicPr>
        <p:blipFill rotWithShape="1">
          <a:blip r:embed="rId3">
            <a:alphaModFix/>
          </a:blip>
          <a:srcRect b="45202" l="0" r="0" t="0"/>
          <a:stretch/>
        </p:blipFill>
        <p:spPr>
          <a:xfrm>
            <a:off x="442980" y="1685525"/>
            <a:ext cx="4064420" cy="3059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02" name="Google Shape;2002;p38"/>
          <p:cNvPicPr preferRelativeResize="0"/>
          <p:nvPr/>
        </p:nvPicPr>
        <p:blipFill rotWithShape="1">
          <a:blip r:embed="rId3">
            <a:alphaModFix/>
          </a:blip>
          <a:srcRect b="1486" l="0" r="0" t="53740"/>
          <a:stretch/>
        </p:blipFill>
        <p:spPr>
          <a:xfrm>
            <a:off x="4840387" y="1619925"/>
            <a:ext cx="3977275" cy="31251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