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7A56FB-4150-4B04-B0CF-FC45169C4338}">
  <a:tblStyle styleId="{897A56FB-4150-4B04-B0CF-FC45169C4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5c3c1c15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5c3c1c1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5c3c1c15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5c3c1c15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5c3c1c15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75c3c1c15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5c3c1c15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5c3c1c15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5c3c1c15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5c3c1c15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5c3c1c15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5c3c1c15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5c3c1c15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5c3c1c15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5c3c1c15c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5c3c1c15c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57825" y="1678375"/>
            <a:ext cx="8520600" cy="6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3370">
                <a:solidFill>
                  <a:srgbClr val="1E293B"/>
                </a:solidFill>
                <a:highlight>
                  <a:srgbClr val="FFFFFF"/>
                </a:highlight>
              </a:rPr>
              <a:t>Cyclistic Bike-Share User Analysis</a:t>
            </a:r>
            <a:endParaRPr sz="5980"/>
          </a:p>
        </p:txBody>
      </p:sp>
      <p:sp>
        <p:nvSpPr>
          <p:cNvPr id="55" name="Google Shape;55;p13"/>
          <p:cNvSpPr txBox="1"/>
          <p:nvPr/>
        </p:nvSpPr>
        <p:spPr>
          <a:xfrm>
            <a:off x="1349325" y="2422225"/>
            <a:ext cx="653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64748B"/>
                </a:solidFill>
                <a:highlight>
                  <a:srgbClr val="FFFFFF"/>
                </a:highlight>
              </a:rPr>
              <a:t>A Data-Driven Strategy to Convert Casual Riders into Annual Members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118650" y="3385500"/>
            <a:ext cx="6433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4A3B8"/>
                </a:solidFill>
                <a:highlight>
                  <a:srgbClr val="FFFFFF"/>
                </a:highlight>
              </a:rPr>
              <a:t>Presented to: Lily Moreno &amp; The Cyclistic Executive Team | August 5, 2025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118650" y="3595550"/>
            <a:ext cx="6433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4A3B8"/>
                </a:solidFill>
                <a:highlight>
                  <a:srgbClr val="FFFFFF"/>
                </a:highlight>
              </a:rPr>
              <a:t>Presented by: Rushang Tailor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-55350" y="0"/>
            <a:ext cx="34929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9000" y="150225"/>
            <a:ext cx="35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2"/>
                </a:solidFill>
              </a:rPr>
              <a:t>The Business Task</a:t>
            </a:r>
            <a:endParaRPr b="1" sz="25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81050" y="2456775"/>
            <a:ext cx="332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43300" y="1972375"/>
            <a:ext cx="16260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</a:rPr>
              <a:t>Objective: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43300" y="2376050"/>
            <a:ext cx="2857500" cy="1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To increase </a:t>
            </a:r>
            <a:r>
              <a:rPr lang="en-GB">
                <a:solidFill>
                  <a:schemeClr val="dk2"/>
                </a:solidFill>
              </a:rPr>
              <a:t>profitability</a:t>
            </a:r>
            <a:r>
              <a:rPr lang="en-GB">
                <a:solidFill>
                  <a:schemeClr val="dk2"/>
                </a:solidFill>
              </a:rPr>
              <a:t> by designing a marketing strategy that converts </a:t>
            </a:r>
            <a:r>
              <a:rPr b="1" lang="en-GB">
                <a:solidFill>
                  <a:schemeClr val="dk2"/>
                </a:solidFill>
              </a:rPr>
              <a:t>casual riders</a:t>
            </a:r>
            <a:r>
              <a:rPr lang="en-GB">
                <a:solidFill>
                  <a:schemeClr val="dk2"/>
                </a:solidFill>
              </a:rPr>
              <a:t> into </a:t>
            </a:r>
            <a:r>
              <a:rPr b="1" lang="en-GB">
                <a:solidFill>
                  <a:schemeClr val="dk2"/>
                </a:solidFill>
              </a:rPr>
              <a:t>annual members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539293" y="1972375"/>
            <a:ext cx="16260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</a:rPr>
              <a:t>Problem</a:t>
            </a:r>
            <a:r>
              <a:rPr b="1" lang="en-GB" sz="1600">
                <a:solidFill>
                  <a:schemeClr val="dk2"/>
                </a:solidFill>
              </a:rPr>
              <a:t>: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510500" y="2376050"/>
            <a:ext cx="2857500" cy="1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How do annual members and casual riders use Cyclistic bikes differently?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288300" y="340250"/>
            <a:ext cx="8509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-GB" sz="2100">
                <a:solidFill>
                  <a:schemeClr val="dk2"/>
                </a:solidFill>
                <a:highlight>
                  <a:srgbClr val="FFFFFF"/>
                </a:highlight>
              </a:rPr>
              <a:t>Data &amp; Methodology</a:t>
            </a: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1660675" y="1084075"/>
            <a:ext cx="5995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chemeClr val="dk2"/>
                </a:solidFill>
                <a:highlight>
                  <a:srgbClr val="FFFFFF"/>
                </a:highlight>
              </a:rPr>
              <a:t>Data Source:</a:t>
            </a:r>
            <a:r>
              <a:rPr lang="en-GB" sz="1150">
                <a:solidFill>
                  <a:schemeClr val="dk2"/>
                </a:solidFill>
                <a:highlight>
                  <a:srgbClr val="FFFFFF"/>
                </a:highlight>
              </a:rPr>
              <a:t> 1</a:t>
            </a:r>
            <a:r>
              <a:rPr lang="en-GB" sz="1150">
                <a:solidFill>
                  <a:schemeClr val="dk2"/>
                </a:solidFill>
                <a:highlight>
                  <a:srgbClr val="FFFFFF"/>
                </a:highlight>
              </a:rPr>
              <a:t>2</a:t>
            </a:r>
            <a:r>
              <a:rPr lang="en-GB" sz="1150">
                <a:solidFill>
                  <a:schemeClr val="dk2"/>
                </a:solidFill>
                <a:highlight>
                  <a:srgbClr val="FFFFFF"/>
                </a:highlight>
              </a:rPr>
              <a:t> month</a:t>
            </a:r>
            <a:r>
              <a:rPr lang="en-GB" sz="1150">
                <a:solidFill>
                  <a:schemeClr val="dk2"/>
                </a:solidFill>
                <a:highlight>
                  <a:srgbClr val="FFFFFF"/>
                </a:highlight>
              </a:rPr>
              <a:t>s</a:t>
            </a:r>
            <a:r>
              <a:rPr lang="en-GB" sz="1150">
                <a:solidFill>
                  <a:schemeClr val="dk2"/>
                </a:solidFill>
                <a:highlight>
                  <a:srgbClr val="FFFFFF"/>
                </a:highlight>
              </a:rPr>
              <a:t> of Cyclistic's historical trip data, combined into a single dataset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196950" y="1445875"/>
            <a:ext cx="1843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chemeClr val="dk2"/>
                </a:solidFill>
                <a:highlight>
                  <a:srgbClr val="FFFFFF"/>
                </a:highlight>
              </a:rPr>
              <a:t>Tools:</a:t>
            </a:r>
            <a:r>
              <a:rPr lang="en-GB" sz="1150">
                <a:solidFill>
                  <a:schemeClr val="dk2"/>
                </a:solidFill>
                <a:highlight>
                  <a:srgbClr val="FFFFFF"/>
                </a:highlight>
              </a:rPr>
              <a:t> Microsoft Excel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005425" y="1857775"/>
            <a:ext cx="58641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50">
                <a:solidFill>
                  <a:schemeClr val="dk2"/>
                </a:solidFill>
                <a:highlight>
                  <a:srgbClr val="FFFFFF"/>
                </a:highlight>
              </a:rPr>
              <a:t>Process</a:t>
            </a:r>
            <a:r>
              <a:rPr b="1" lang="en-GB" sz="1150">
                <a:solidFill>
                  <a:schemeClr val="dk2"/>
                </a:solidFill>
                <a:highlight>
                  <a:srgbClr val="FFFFFF"/>
                </a:highlight>
              </a:rPr>
              <a:t>:</a:t>
            </a:r>
            <a:r>
              <a:rPr lang="en-GB" sz="115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endParaRPr sz="11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Char char="●"/>
            </a:pPr>
            <a:r>
              <a:rPr lang="en-GB" sz="1150">
                <a:solidFill>
                  <a:schemeClr val="dk2"/>
                </a:solidFill>
                <a:highlight>
                  <a:srgbClr val="FFFFFF"/>
                </a:highlight>
              </a:rPr>
              <a:t>Combine 12 Seperate Excel Sheet</a:t>
            </a:r>
            <a:endParaRPr sz="11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Char char="●"/>
            </a:pPr>
            <a:r>
              <a:rPr lang="en-GB" sz="1150">
                <a:solidFill>
                  <a:schemeClr val="dk2"/>
                </a:solidFill>
                <a:highlight>
                  <a:srgbClr val="FFFFFF"/>
                </a:highlight>
              </a:rPr>
              <a:t>Cleaned the data by removing invalid trips and handling missing values</a:t>
            </a:r>
            <a:endParaRPr sz="11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Char char="●"/>
            </a:pPr>
            <a:r>
              <a:rPr lang="en-GB" sz="1150">
                <a:solidFill>
                  <a:schemeClr val="dk2"/>
                </a:solidFill>
                <a:highlight>
                  <a:srgbClr val="FFFFFF"/>
                </a:highlight>
              </a:rPr>
              <a:t>Created new fields for analysis : ‘ride_length’, ‘day_of_week’, ‘hours_of_day</a:t>
            </a:r>
            <a:endParaRPr sz="11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Char char="●"/>
            </a:pPr>
            <a:r>
              <a:rPr lang="en-GB" sz="1150">
                <a:solidFill>
                  <a:schemeClr val="dk2"/>
                </a:solidFill>
                <a:highlight>
                  <a:srgbClr val="FFFFFF"/>
                </a:highlight>
              </a:rPr>
              <a:t>Aggregated the data to perform descriptive analysis.</a:t>
            </a:r>
            <a:endParaRPr sz="115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594525" y="2047050"/>
            <a:ext cx="2189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-GB" sz="1900">
                <a:solidFill>
                  <a:schemeClr val="dk2"/>
                </a:solidFill>
                <a:highlight>
                  <a:srgbClr val="FFFFFF"/>
                </a:highlight>
              </a:rPr>
              <a:t>Ride Duration</a:t>
            </a:r>
            <a:endParaRPr b="1" sz="19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94525" y="2474050"/>
            <a:ext cx="3050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</a:rPr>
              <a:t>Casual riders</a:t>
            </a:r>
            <a:r>
              <a:rPr lang="en-GB" sz="1300">
                <a:solidFill>
                  <a:schemeClr val="dk2"/>
                </a:solidFill>
              </a:rPr>
              <a:t> take significantly longer trips than </a:t>
            </a:r>
            <a:r>
              <a:rPr lang="en-GB" sz="1300">
                <a:solidFill>
                  <a:schemeClr val="dk2"/>
                </a:solidFill>
              </a:rPr>
              <a:t>annual</a:t>
            </a:r>
            <a:r>
              <a:rPr lang="en-GB" sz="1300">
                <a:solidFill>
                  <a:schemeClr val="dk2"/>
                </a:solidFill>
              </a:rPr>
              <a:t> members, suggesting different trip purposes 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475" y="918125"/>
            <a:ext cx="4272626" cy="36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150" y="1062063"/>
            <a:ext cx="4248250" cy="30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90750" y="2047050"/>
            <a:ext cx="2788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-GB" sz="1900">
                <a:solidFill>
                  <a:schemeClr val="dk2"/>
                </a:solidFill>
                <a:highlight>
                  <a:srgbClr val="FFFFFF"/>
                </a:highlight>
              </a:rPr>
              <a:t>Weekly User Patterns</a:t>
            </a:r>
            <a:endParaRPr b="1" sz="19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90750" y="2479800"/>
            <a:ext cx="3050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Members are consistently throughout the week, while </a:t>
            </a:r>
            <a:r>
              <a:rPr b="1" lang="en-GB" sz="1300">
                <a:solidFill>
                  <a:schemeClr val="dk2"/>
                </a:solidFill>
              </a:rPr>
              <a:t>casual usage spikes</a:t>
            </a:r>
            <a:r>
              <a:rPr lang="en-GB" sz="1300">
                <a:solidFill>
                  <a:schemeClr val="dk2"/>
                </a:solidFill>
              </a:rPr>
              <a:t> </a:t>
            </a:r>
            <a:r>
              <a:rPr b="1" lang="en-GB" sz="1300">
                <a:solidFill>
                  <a:schemeClr val="dk2"/>
                </a:solidFill>
              </a:rPr>
              <a:t>dramatically on weekends.</a:t>
            </a:r>
            <a:endParaRPr b="1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3177600" y="380600"/>
            <a:ext cx="2788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-GB" sz="1900">
                <a:solidFill>
                  <a:schemeClr val="dk2"/>
                </a:solidFill>
                <a:highlight>
                  <a:srgbClr val="FFFFFF"/>
                </a:highlight>
              </a:rPr>
              <a:t>Peak Usage Hours</a:t>
            </a:r>
            <a:endParaRPr b="1" sz="19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2390400" y="857600"/>
            <a:ext cx="4363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The time of the day riders are further confirms their different use cases.</a:t>
            </a:r>
            <a:endParaRPr b="1" sz="1300">
              <a:solidFill>
                <a:schemeClr val="dk2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5000"/>
            <a:ext cx="4390050" cy="248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400" y="1595000"/>
            <a:ext cx="4201199" cy="24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3177600" y="380600"/>
            <a:ext cx="2788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-GB" sz="1900">
                <a:solidFill>
                  <a:schemeClr val="dk2"/>
                </a:solidFill>
                <a:highlight>
                  <a:srgbClr val="FFFFFF"/>
                </a:highlight>
              </a:rPr>
              <a:t>Summary of Findings</a:t>
            </a:r>
            <a:endParaRPr b="1" sz="19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1705450" y="857600"/>
            <a:ext cx="617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The data reveals two distinct personas: The </a:t>
            </a:r>
            <a:r>
              <a:rPr b="1" lang="en-GB" sz="1300">
                <a:solidFill>
                  <a:schemeClr val="dk2"/>
                </a:solidFill>
              </a:rPr>
              <a:t>“Weekday warrior” </a:t>
            </a:r>
            <a:r>
              <a:rPr lang="en-GB" sz="1300">
                <a:solidFill>
                  <a:schemeClr val="dk2"/>
                </a:solidFill>
              </a:rPr>
              <a:t>(Member)</a:t>
            </a:r>
            <a:r>
              <a:rPr lang="en-GB" sz="1300">
                <a:solidFill>
                  <a:schemeClr val="dk2"/>
                </a:solidFill>
              </a:rPr>
              <a:t> and the </a:t>
            </a:r>
            <a:r>
              <a:rPr b="1" lang="en-GB" sz="1300">
                <a:solidFill>
                  <a:schemeClr val="dk2"/>
                </a:solidFill>
              </a:rPr>
              <a:t>“Weekend Explorer”</a:t>
            </a:r>
            <a:r>
              <a:rPr lang="en-GB" sz="1300">
                <a:solidFill>
                  <a:schemeClr val="dk2"/>
                </a:solidFill>
              </a:rPr>
              <a:t> (Casual)</a:t>
            </a:r>
            <a:r>
              <a:rPr b="1" lang="en-GB" sz="1300">
                <a:solidFill>
                  <a:schemeClr val="dk2"/>
                </a:solidFill>
              </a:rPr>
              <a:t>.</a:t>
            </a:r>
            <a:endParaRPr b="1" sz="1300">
              <a:solidFill>
                <a:schemeClr val="dk2"/>
              </a:solidFill>
            </a:endParaRPr>
          </a:p>
        </p:txBody>
      </p:sp>
      <p:graphicFrame>
        <p:nvGraphicFramePr>
          <p:cNvPr id="105" name="Google Shape;105;p19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{897A56FB-4150-4B04-B0CF-FC45169C4338}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Attribute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0B5394"/>
                          </a:solidFill>
                        </a:rPr>
                        <a:t>Annual Members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990000"/>
                          </a:solidFill>
                        </a:rPr>
                        <a:t>Casual Riders</a:t>
                      </a:r>
                      <a:endParaRPr b="1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Primary Use Case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Commuting &amp; Functional Trips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Leisure &amp; Recreation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Average Ride Time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Short(13 mins)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Long(26 mins)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Peak Days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Weekdays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Weekends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Peak Hours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7-9 &amp; 15-19 (Weekdays)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2"/>
                          </a:solidFill>
                        </a:rPr>
                        <a:t>11 - 17 (weekends)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3072000" y="1153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-GB" sz="1900">
                <a:solidFill>
                  <a:schemeClr val="dk2"/>
                </a:solidFill>
                <a:highlight>
                  <a:schemeClr val="lt1"/>
                </a:highlight>
              </a:rPr>
              <a:t>Recommendations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2139900" y="621175"/>
            <a:ext cx="486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GB" sz="1800">
                <a:solidFill>
                  <a:schemeClr val="dk2"/>
                </a:solidFill>
                <a:highlight>
                  <a:schemeClr val="lt1"/>
                </a:highlight>
              </a:rPr>
              <a:t>How to Convert the “Weekend Explorer”</a:t>
            </a:r>
            <a:endParaRPr sz="1300"/>
          </a:p>
        </p:txBody>
      </p:sp>
      <p:grpSp>
        <p:nvGrpSpPr>
          <p:cNvPr id="112" name="Google Shape;112;p20"/>
          <p:cNvGrpSpPr/>
          <p:nvPr/>
        </p:nvGrpSpPr>
        <p:grpSpPr>
          <a:xfrm>
            <a:off x="229300" y="2367800"/>
            <a:ext cx="3046338" cy="1289700"/>
            <a:chOff x="229300" y="1986800"/>
            <a:chExt cx="3046338" cy="1289700"/>
          </a:xfrm>
        </p:grpSpPr>
        <p:sp>
          <p:nvSpPr>
            <p:cNvPr id="113" name="Google Shape;113;p20"/>
            <p:cNvSpPr txBox="1"/>
            <p:nvPr/>
          </p:nvSpPr>
          <p:spPr>
            <a:xfrm>
              <a:off x="229300" y="1986800"/>
              <a:ext cx="23181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latin typeface="Roboto"/>
                  <a:ea typeface="Roboto"/>
                  <a:cs typeface="Roboto"/>
                  <a:sym typeface="Roboto"/>
                </a:rPr>
                <a:t>Launch a “Weekend Pass”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900">
                  <a:latin typeface="Roboto"/>
                  <a:ea typeface="Roboto"/>
                  <a:cs typeface="Roboto"/>
                  <a:sym typeface="Roboto"/>
                </a:rPr>
                <a:t>Create a lower cost</a:t>
              </a:r>
              <a:r>
                <a:rPr lang="en-GB" sz="900">
                  <a:latin typeface="Roboto"/>
                  <a:ea typeface="Roboto"/>
                  <a:cs typeface="Roboto"/>
                  <a:sym typeface="Roboto"/>
                </a:rPr>
                <a:t> membership tier offering unlimited rides on Saturdays and Sundays to directly target the primary use case of casual Riders.</a:t>
              </a:r>
              <a:endParaRPr b="1" sz="9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4" name="Google Shape;114;p20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249C9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15" name="Google Shape;115;p20"/>
          <p:cNvGrpSpPr/>
          <p:nvPr/>
        </p:nvGrpSpPr>
        <p:grpSpPr>
          <a:xfrm>
            <a:off x="5209838" y="1441350"/>
            <a:ext cx="3859064" cy="1289700"/>
            <a:chOff x="5209838" y="1060350"/>
            <a:chExt cx="3859064" cy="1289700"/>
          </a:xfrm>
        </p:grpSpPr>
        <p:sp>
          <p:nvSpPr>
            <p:cNvPr id="116" name="Google Shape;116;p20"/>
            <p:cNvSpPr txBox="1"/>
            <p:nvPr/>
          </p:nvSpPr>
          <p:spPr>
            <a:xfrm>
              <a:off x="6696501" y="1060350"/>
              <a:ext cx="23724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latin typeface="Roboto"/>
                  <a:ea typeface="Roboto"/>
                  <a:cs typeface="Roboto"/>
                  <a:sym typeface="Roboto"/>
                </a:rPr>
                <a:t>“Ride to Own” Campaign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900">
                  <a:latin typeface="Roboto"/>
                  <a:ea typeface="Roboto"/>
                  <a:cs typeface="Roboto"/>
                  <a:sym typeface="Roboto"/>
                </a:rPr>
                <a:t>Use in -app messaging after a long ride to show users how much they would have saved with a membership, creating immediate value perception.</a:t>
              </a:r>
              <a:endParaRPr b="1" sz="9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7" name="Google Shape;117;p20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18" name="Google Shape;118;p20"/>
          <p:cNvGrpSpPr/>
          <p:nvPr/>
        </p:nvGrpSpPr>
        <p:grpSpPr>
          <a:xfrm>
            <a:off x="5209838" y="3401450"/>
            <a:ext cx="3818864" cy="1289700"/>
            <a:chOff x="5209838" y="3020450"/>
            <a:chExt cx="3818864" cy="1289700"/>
          </a:xfrm>
        </p:grpSpPr>
        <p:sp>
          <p:nvSpPr>
            <p:cNvPr id="119" name="Google Shape;119;p20"/>
            <p:cNvSpPr txBox="1"/>
            <p:nvPr/>
          </p:nvSpPr>
          <p:spPr>
            <a:xfrm>
              <a:off x="6696501" y="3020450"/>
              <a:ext cx="23322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latin typeface="Roboto"/>
                  <a:ea typeface="Roboto"/>
                  <a:cs typeface="Roboto"/>
                  <a:sym typeface="Roboto"/>
                </a:rPr>
                <a:t>Target Weekday Casuals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900">
                  <a:latin typeface="Roboto"/>
                  <a:ea typeface="Roboto"/>
                  <a:cs typeface="Roboto"/>
                  <a:sym typeface="Roboto"/>
                </a:rPr>
                <a:t>Run </a:t>
              </a:r>
              <a:r>
                <a:rPr lang="en-GB" sz="900">
                  <a:latin typeface="Roboto"/>
                  <a:ea typeface="Roboto"/>
                  <a:cs typeface="Roboto"/>
                  <a:sym typeface="Roboto"/>
                </a:rPr>
                <a:t>targeted</a:t>
              </a:r>
              <a:r>
                <a:rPr lang="en-GB" sz="900">
                  <a:latin typeface="Roboto"/>
                  <a:ea typeface="Roboto"/>
                  <a:cs typeface="Roboto"/>
                  <a:sym typeface="Roboto"/>
                </a:rPr>
                <a:t> digital ads for the smaller group of weekday casual riders, focusing on the cost savings and convenience of a full membership for commuting.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0" name="Google Shape;120;p20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D7E7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21" name="Google Shape;121;p20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122" name="Google Shape;122;p20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249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" name="Google Shape;125;p20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126" name="Google Shape;126;p20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49C9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20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49C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" name="Google Shape;128;p20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129" name="Google Shape;129;p20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5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20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" name="Google Shape;131;p20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132" name="Google Shape;132;p20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5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20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" name="Google Shape;134;p20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20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20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/>
        </p:nvSpPr>
        <p:spPr>
          <a:xfrm>
            <a:off x="3072000" y="1802250"/>
            <a:ext cx="300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solidFill>
                  <a:srgbClr val="1E293B"/>
                </a:solidFill>
                <a:highlight>
                  <a:srgbClr val="FFFFFF"/>
                </a:highlight>
              </a:rPr>
              <a:t>Thank You</a:t>
            </a:r>
            <a:endParaRPr b="1" sz="3800">
              <a:solidFill>
                <a:srgbClr val="1E293B"/>
              </a:solidFill>
              <a:highlight>
                <a:srgbClr val="FFFFFF"/>
              </a:highlight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3741600" y="2438250"/>
            <a:ext cx="166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</a:rPr>
              <a:t>Questions?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