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4c9859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4c9859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34c9859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34c9859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34c9859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34c9859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34c98597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34c98597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34c9859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34c9859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4c9859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34c9859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34c98597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34c98597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2050" y="1188175"/>
            <a:ext cx="85206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b="1" lang="en-GB" sz="3000">
                <a:solidFill>
                  <a:srgbClr val="1F2937"/>
                </a:solidFill>
              </a:rPr>
              <a:t>Bellabeat: Smart Marketing Insights from Fitness Data</a:t>
            </a:r>
            <a:endParaRPr sz="5900"/>
          </a:p>
        </p:txBody>
      </p:sp>
      <p:sp>
        <p:nvSpPr>
          <p:cNvPr id="55" name="Google Shape;55;p13"/>
          <p:cNvSpPr txBox="1"/>
          <p:nvPr/>
        </p:nvSpPr>
        <p:spPr>
          <a:xfrm>
            <a:off x="3072000" y="293502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B7280"/>
                </a:solidFill>
                <a:highlight>
                  <a:srgbClr val="FFFFFF"/>
                </a:highlight>
              </a:rPr>
              <a:t>Presented by: Junior Data Analyst</a:t>
            </a:r>
            <a:endParaRPr sz="1100">
              <a:solidFill>
                <a:srgbClr val="6B7280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B7280"/>
                </a:solidFill>
                <a:highlight>
                  <a:srgbClr val="FFFFFF"/>
                </a:highlight>
              </a:rPr>
              <a:t>Date: August 6, 2025</a:t>
            </a:r>
            <a:endParaRPr sz="1100">
              <a:solidFill>
                <a:srgbClr val="6B72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57000" y="98025"/>
            <a:ext cx="663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1F2937"/>
                </a:solidFill>
              </a:rPr>
              <a:t>The Business Task: Finding Growth Opportunities</a:t>
            </a:r>
            <a:endParaRPr b="1" sz="1700">
              <a:solidFill>
                <a:srgbClr val="1F2937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83800" y="3184925"/>
            <a:ext cx="347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Our goal was to analyze how consumers use </a:t>
            </a:r>
            <a:r>
              <a:rPr b="1" lang="en-GB" sz="1200">
                <a:solidFill>
                  <a:schemeClr val="dk2"/>
                </a:solidFill>
              </a:rPr>
              <a:t>non-Bellabeat</a:t>
            </a:r>
            <a:r>
              <a:rPr lang="en-GB" sz="1200">
                <a:solidFill>
                  <a:schemeClr val="dk2"/>
                </a:solidFill>
              </a:rPr>
              <a:t> smart devices to uncover trends that can guide our marketing strategy.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descr="Business Team Concept. Businessmen Holding Financial Arrow Graph. Data Analysis, Goal Achievement, Investment Management. Vector flat cartoon illustration (provided by Getty Images)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00" y="975725"/>
            <a:ext cx="3585398" cy="23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01775" y="1202775"/>
            <a:ext cx="33849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Our analysis focused on three key questions: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-GB" sz="1100">
                <a:solidFill>
                  <a:schemeClr val="dk2"/>
                </a:solidFill>
              </a:rPr>
              <a:t>What are the common trends in smart device usage?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-GB" sz="1100">
                <a:solidFill>
                  <a:schemeClr val="dk2"/>
                </a:solidFill>
              </a:rPr>
              <a:t>How could these trends apply to Bellabeat's customers?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-GB" sz="1100">
                <a:solidFill>
                  <a:schemeClr val="dk2"/>
                </a:solidFill>
              </a:rPr>
              <a:t>How can these trends help influence Bellabeat's marketing strategy?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086025" y="1942950"/>
            <a:ext cx="50181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Our Approach: The Data Analysis Process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Data Source:</a:t>
            </a:r>
            <a:r>
              <a:rPr lang="en-GB" sz="1100">
                <a:solidFill>
                  <a:schemeClr val="dk1"/>
                </a:solidFill>
              </a:rPr>
              <a:t> Fitbit Fitness Tracker Data (30 users over 31 days).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Tools Used:</a:t>
            </a:r>
            <a:r>
              <a:rPr lang="en-GB" sz="1100">
                <a:solidFill>
                  <a:schemeClr val="dk1"/>
                </a:solidFill>
              </a:rPr>
              <a:t> Python, with Pandas for data manipulation and Matplotlib/Seaborn for visualization.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50575" y="2064325"/>
            <a:ext cx="26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"</a:t>
            </a:r>
            <a:r>
              <a:rPr b="1" lang="en-GB"/>
              <a:t>Average User</a:t>
            </a:r>
            <a:r>
              <a:rPr lang="en-GB"/>
              <a:t>" is a Myth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50575" y="2464525"/>
            <a:ext cx="2228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Users fall into distinct activity groups, with most users being </a:t>
            </a:r>
            <a:r>
              <a:rPr b="1" lang="en-GB" sz="1100">
                <a:solidFill>
                  <a:schemeClr val="dk1"/>
                </a:solidFill>
              </a:rPr>
              <a:t>Sedentary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875" y="1109600"/>
            <a:ext cx="4345350" cy="28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38225" y="2022300"/>
            <a:ext cx="3181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Activity Peaks in Evenings &amp; Weekends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125" y="109424"/>
            <a:ext cx="4418001" cy="23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600" y="2571750"/>
            <a:ext cx="4418000" cy="24046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47475" y="2802600"/>
            <a:ext cx="2207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</a:rPr>
              <a:t>Insight:</a:t>
            </a:r>
            <a:r>
              <a:rPr lang="en-GB" sz="1000">
                <a:solidFill>
                  <a:schemeClr val="dk2"/>
                </a:solidFill>
              </a:rPr>
              <a:t> User activity increases: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b="1" lang="en-GB" sz="1000">
                <a:solidFill>
                  <a:schemeClr val="dk2"/>
                </a:solidFill>
              </a:rPr>
              <a:t>Evenings</a:t>
            </a:r>
            <a:r>
              <a:rPr lang="en-GB" sz="1000">
                <a:solidFill>
                  <a:schemeClr val="dk2"/>
                </a:solidFill>
              </a:rPr>
              <a:t> (post 5 PM)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b="1" lang="en-GB" sz="1000">
                <a:solidFill>
                  <a:schemeClr val="dk2"/>
                </a:solidFill>
              </a:rPr>
              <a:t>Weekends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574000" y="363275"/>
            <a:ext cx="39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Sleep is an Untapped Opportunity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23625" y="743825"/>
            <a:ext cx="424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Weak correlation between activity and sleep duration.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2" y="1612413"/>
            <a:ext cx="4335876" cy="279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675" y="1627025"/>
            <a:ext cx="4335876" cy="276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36400" y="252450"/>
            <a:ext cx="379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Target the Sedentary User</a:t>
            </a:r>
            <a:endParaRPr b="1" sz="1800"/>
          </a:p>
        </p:txBody>
      </p:sp>
      <p:sp>
        <p:nvSpPr>
          <p:cNvPr id="97" name="Google Shape;97;p19"/>
          <p:cNvSpPr txBox="1"/>
          <p:nvPr/>
        </p:nvSpPr>
        <p:spPr>
          <a:xfrm>
            <a:off x="240950" y="2756275"/>
            <a:ext cx="409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Engage When</a:t>
            </a:r>
            <a:r>
              <a:rPr b="1" lang="en-GB" sz="2300"/>
              <a:t> </a:t>
            </a:r>
            <a:r>
              <a:rPr b="1" lang="en-GB" sz="1800">
                <a:solidFill>
                  <a:schemeClr val="dk1"/>
                </a:solidFill>
              </a:rPr>
              <a:t>Users Are Active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067725" y="252450"/>
            <a:ext cx="37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Educate on the Power of Rest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21075" y="756175"/>
            <a:ext cx="4098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Marketing Message: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Shift the focus from weight loss to the mental and emotional benefits of light activity.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Product Focus: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Heavily promote the </a:t>
            </a:r>
            <a:r>
              <a:rPr b="1" lang="en-GB" sz="1100">
                <a:solidFill>
                  <a:schemeClr val="dk1"/>
                </a:solidFill>
              </a:rPr>
              <a:t>Bellabeat Leaf</a:t>
            </a:r>
            <a:r>
              <a:rPr lang="en-GB" sz="1100">
                <a:solidFill>
                  <a:schemeClr val="dk1"/>
                </a:solidFill>
              </a:rPr>
              <a:t>. Its stylish, clip-on design is perfect for all-day, discreet tracking that doesn't scream "fitness fanatic."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App Feature:</a:t>
            </a:r>
            <a:r>
              <a:rPr lang="en-GB" sz="1100">
                <a:solidFill>
                  <a:schemeClr val="dk1"/>
                </a:solidFill>
              </a:rPr>
              <a:t> Highlight the app's inactivity alerts. Frame them as gentle nudges and helpful reminders, not demands.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21075" y="3295075"/>
            <a:ext cx="52170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Align our marketing calendar with the daily and weekly habits of our users.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Social Media:</a:t>
            </a:r>
            <a:r>
              <a:rPr lang="en-GB" sz="1100">
                <a:solidFill>
                  <a:schemeClr val="dk1"/>
                </a:solidFill>
              </a:rPr>
              <a:t> Schedule motivational posts, workout tips, and user stories to be published between </a:t>
            </a:r>
            <a:r>
              <a:rPr b="1" lang="en-GB" sz="1100">
                <a:solidFill>
                  <a:schemeClr val="dk1"/>
                </a:solidFill>
              </a:rPr>
              <a:t>5 PM and 7 PM</a:t>
            </a:r>
            <a:r>
              <a:rPr lang="en-GB" sz="1100">
                <a:solidFill>
                  <a:schemeClr val="dk1"/>
                </a:solidFill>
              </a:rPr>
              <a:t> on weekdays.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In-App Challenges:</a:t>
            </a:r>
            <a:r>
              <a:rPr lang="en-GB" sz="1100">
                <a:solidFill>
                  <a:schemeClr val="dk1"/>
                </a:solidFill>
              </a:rPr>
              <a:t> Launch fun, low-pressure </a:t>
            </a:r>
            <a:r>
              <a:rPr b="1" lang="en-GB" sz="1100">
                <a:solidFill>
                  <a:schemeClr val="dk1"/>
                </a:solidFill>
              </a:rPr>
              <a:t>weekend step challenges</a:t>
            </a:r>
            <a:r>
              <a:rPr lang="en-GB" sz="1100">
                <a:solidFill>
                  <a:schemeClr val="dk1"/>
                </a:solidFill>
              </a:rPr>
              <a:t> to capitalize on the natural increase in weekend activity.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Content Marketing:</a:t>
            </a:r>
            <a:r>
              <a:rPr lang="en-GB" sz="1100">
                <a:solidFill>
                  <a:schemeClr val="dk1"/>
                </a:solidFill>
              </a:rPr>
              <a:t> Create blog posts and videos with titles like "The Perfect 20-Minute Walk to De-Stress After Work."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5067725" y="714150"/>
            <a:ext cx="3966600" cy="26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Position Bellabeat as a holistic wellness partner that values recovery as much as activity.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Content Strategy:</a:t>
            </a:r>
            <a:r>
              <a:rPr lang="en-GB" sz="1100">
                <a:solidFill>
                  <a:schemeClr val="dk1"/>
                </a:solidFill>
              </a:rPr>
              <a:t> Develop an educational content series (blogs, videos, social media) on </a:t>
            </a:r>
            <a:r>
              <a:rPr b="1" lang="en-GB" sz="1100">
                <a:solidFill>
                  <a:schemeClr val="dk1"/>
                </a:solidFill>
              </a:rPr>
              <a:t>"The Activity-Sleep Connection."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Product Focus:</a:t>
            </a:r>
            <a:r>
              <a:rPr lang="en-GB" sz="1100">
                <a:solidFill>
                  <a:schemeClr val="dk1"/>
                </a:solidFill>
              </a:rPr>
              <a:t> Market the advanced sleep tracking features of the </a:t>
            </a:r>
            <a:r>
              <a:rPr b="1" lang="en-GB" sz="1100">
                <a:solidFill>
                  <a:schemeClr val="dk1"/>
                </a:solidFill>
              </a:rPr>
              <a:t>Bellabeat Time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Leaf</a:t>
            </a:r>
            <a:r>
              <a:rPr lang="en-GB" sz="1100">
                <a:solidFill>
                  <a:schemeClr val="dk1"/>
                </a:solidFill>
              </a:rPr>
              <a:t>. Show users </a:t>
            </a:r>
            <a:r>
              <a:rPr i="1" lang="en-GB" sz="1100">
                <a:solidFill>
                  <a:schemeClr val="dk1"/>
                </a:solidFill>
              </a:rPr>
              <a:t>how</a:t>
            </a:r>
            <a:r>
              <a:rPr lang="en-GB" sz="1100">
                <a:solidFill>
                  <a:schemeClr val="dk1"/>
                </a:solidFill>
              </a:rPr>
              <a:t> Bellabeat provides insights, not just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Membership Promotion:</a:t>
            </a:r>
            <a:r>
              <a:rPr lang="en-GB" sz="1100">
                <a:solidFill>
                  <a:schemeClr val="dk1"/>
                </a:solidFill>
              </a:rPr>
              <a:t> Frame the </a:t>
            </a:r>
            <a:r>
              <a:rPr b="1" lang="en-GB" sz="1100">
                <a:solidFill>
                  <a:schemeClr val="dk1"/>
                </a:solidFill>
              </a:rPr>
              <a:t>Bellabeat Membership</a:t>
            </a:r>
            <a:r>
              <a:rPr lang="en-GB" sz="1100">
                <a:solidFill>
                  <a:schemeClr val="dk1"/>
                </a:solidFill>
              </a:rPr>
              <a:t> as the key to unlocking personalized guidance on how to balance activity and recovery for optimal health.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821950" y="1960875"/>
            <a:ext cx="3500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chemeClr val="dk2"/>
                </a:solidFill>
              </a:rPr>
              <a:t>Thank You</a:t>
            </a:r>
            <a:endParaRPr b="1" sz="41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874350" y="2647050"/>
            <a:ext cx="13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Any Question?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