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D38A4-193D-999A-F6CA-93199DBE6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A9E0B-03E4-C6B4-4719-BA7643763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C2144-56BE-C49E-76F2-0E6CC318A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8D91E-AA20-C8BA-9E31-8AC38877D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A4F47-4D7C-6883-636B-09CB4E32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140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78FBC-CA10-2E23-CF3C-96FC875BF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D07DF-71C7-5459-8307-437BE9541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58D26-1D6B-D703-4C2B-B83F8E634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BEE1B-9DB1-C6C9-0C38-57D1B6D01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0432E-6979-78F2-87AC-83403CE14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0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C3FD66-B994-B654-0E0F-231F39655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32506-9CF8-6A91-7087-2F4262DF90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720FF-4547-0698-91D3-56862DCFE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BCACD-804A-E60A-5AFC-578EE5556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87533-36B4-D6C3-C06B-BC4FE1A58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808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5C4A-0EA4-7A97-24FA-1E5BDF45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3D771-C453-1787-052A-462E21FA7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CBCFA-0045-5834-2C5D-8735A708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36DFA-CDB1-D60F-9414-44F2D96C4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B31AC-019D-0DCB-88E4-10F1CB12F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16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A8FC-464B-625D-399B-5058E5C7A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341B9-7CD1-5D65-0CC4-922B9A6EE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29F3B-5636-6A47-3E8C-8144E67E6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68955-A529-8B36-7B6D-F6324D9EA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26D4-1043-FAB5-8544-0779359E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110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7C87B-A7CC-2E1E-A7A2-C669CEC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9A80B-626E-C195-F134-9E70B38025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9D2BBD-76E5-13C0-2E40-14D2090DAE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58C65D-BC57-0FC5-D43A-614C64D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0955B1-58FB-704D-011D-C9BAE04F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2CC62-7C25-BE9C-45E3-23605992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2616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2E3F-7FE0-D763-6658-5A51A088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82A28-E30E-10BF-90D6-DBF16CEBC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50B34-835D-B981-2C0D-7E6CB76FB7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24736C-182B-FB65-44D9-9B875B9A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E062C-1CCB-C5EF-1807-8D2717139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2DA6A-F15D-1E63-C097-241EB47CD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FF6D11-EF69-CF8E-9998-5134E8DA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780166-B7F9-9931-9ADD-53E64537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590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48E5-119D-8A74-2B7B-394587DFB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36BDE-EEB2-B5FB-FD9A-572C0EBB8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EB81E-CA07-DD43-4612-1BD0D5AC5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41CB1D-469A-7183-1B5A-2755A0E0F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17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DE3F6D-A8A7-5138-D054-EBED2C35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BEA1F5-D754-66A7-D0C4-8C7D9E0A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05D88-FACB-6581-88CB-68D3B0BF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209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E5CD9-DA17-2F01-188C-C516F955F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84CC9-CA37-D337-1AA6-FBCF3AED6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991491-C568-4C36-1F91-55AE51D9F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F3EBF-F7DA-5AC7-89DD-4EF5141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32833-EA8A-075D-A0FD-366C854B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13EDD-711C-8EBA-9F64-9B881AB1C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687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2A44-3337-F20D-290E-425618B88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825B89-EC5F-4F23-8AD3-C47C0AB400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AF6DB4-9860-A7AC-094D-4DF2C90CAA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9797B-13E4-5A70-0BA4-9B5707417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D6D6B-ECD9-6C23-7A0C-833312F4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16729-DFBF-E798-13C7-DD8D1402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0F4BF-72D9-5D6C-E44E-48A0B4B06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180A4-54EB-5D46-2951-A1438C9B5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594DB-19CB-F23C-889E-E54278F58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2D7B-7896-43DC-AD87-11118B915E70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AA4B-6D3E-F414-0880-EF2EBCADCE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689FF-660A-6A02-D4F1-10C9CAD2A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3FD338-C045-40F5-AEFC-A8E29F71E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928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D5064A2-7BB0-FBCD-0182-78F49A90BB74}"/>
              </a:ext>
            </a:extLst>
          </p:cNvPr>
          <p:cNvSpPr txBox="1"/>
          <p:nvPr/>
        </p:nvSpPr>
        <p:spPr>
          <a:xfrm>
            <a:off x="1313559" y="2203883"/>
            <a:ext cx="956488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pPr algn="ctr"/>
            <a:r>
              <a:rPr lang="en-GB" sz="4000" dirty="0"/>
              <a:t>Avocado</a:t>
            </a:r>
            <a:r>
              <a:rPr lang="en-GB" dirty="0"/>
              <a:t> </a:t>
            </a:r>
            <a:r>
              <a:rPr lang="en-GB" sz="4000" dirty="0"/>
              <a:t>Sales Analysis &amp; Strategic Recommendations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901474-D16A-6014-32F1-593FD179B751}"/>
              </a:ext>
            </a:extLst>
          </p:cNvPr>
          <p:cNvSpPr txBox="1"/>
          <p:nvPr/>
        </p:nvSpPr>
        <p:spPr>
          <a:xfrm>
            <a:off x="3851660" y="3429000"/>
            <a:ext cx="4488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chemeClr val="bg2">
                    <a:lumMod val="25000"/>
                  </a:schemeClr>
                </a:solidFill>
                <a:effectLst/>
                <a:latin typeface="Inter"/>
              </a:rPr>
              <a:t>Presented to: Grocery Store Consortium</a:t>
            </a:r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D0A63-B026-669C-AE03-D83BDF2A3B80}"/>
              </a:ext>
            </a:extLst>
          </p:cNvPr>
          <p:cNvSpPr txBox="1"/>
          <p:nvPr/>
        </p:nvSpPr>
        <p:spPr>
          <a:xfrm>
            <a:off x="3967206" y="4752439"/>
            <a:ext cx="4257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b="0" i="0" dirty="0">
                <a:solidFill>
                  <a:schemeClr val="bg1">
                    <a:lumMod val="50000"/>
                  </a:schemeClr>
                </a:solidFill>
                <a:effectLst/>
                <a:latin typeface="Inter"/>
              </a:rPr>
              <a:t>Presented by: Rushang Tailor, Junior Data Analyst</a:t>
            </a:r>
            <a:endParaRPr lang="en-IN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14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DC78B7-BC32-10FB-3A33-FA07A33F4BAD}"/>
              </a:ext>
            </a:extLst>
          </p:cNvPr>
          <p:cNvSpPr txBox="1"/>
          <p:nvPr/>
        </p:nvSpPr>
        <p:spPr>
          <a:xfrm>
            <a:off x="860988" y="755051"/>
            <a:ext cx="9026496" cy="3553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3200" b="1" i="0" dirty="0">
                <a:solidFill>
                  <a:srgbClr val="0033A0"/>
                </a:solidFill>
                <a:effectLst/>
                <a:latin typeface="Inter"/>
              </a:rPr>
              <a:t>Agenda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Introduction &amp; Business Task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Key Finding 1: Price &amp; Volume Trends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Key Finding 2: Conventional vs. Organic Market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Key Finding 3: Top Performing Regions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Key Finding 4: Seasonal Demand Peaks</a:t>
            </a:r>
          </a:p>
          <a:p>
            <a:pPr marL="342900" indent="-34290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Summary of Insights &amp; Actionable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95740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893FEB-1633-A0CC-A0C0-38188821FFDF}"/>
              </a:ext>
            </a:extLst>
          </p:cNvPr>
          <p:cNvSpPr txBox="1"/>
          <p:nvPr/>
        </p:nvSpPr>
        <p:spPr>
          <a:xfrm>
            <a:off x="835351" y="642111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0033A0"/>
                </a:solidFill>
                <a:effectLst/>
                <a:latin typeface="Inter"/>
              </a:rPr>
              <a:t>Our Business Task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86FD8-5715-6150-143A-802907BF09D9}"/>
              </a:ext>
            </a:extLst>
          </p:cNvPr>
          <p:cNvSpPr txBox="1"/>
          <p:nvPr/>
        </p:nvSpPr>
        <p:spPr>
          <a:xfrm>
            <a:off x="835351" y="1207615"/>
            <a:ext cx="6847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600" b="0" i="0" dirty="0">
                <a:solidFill>
                  <a:srgbClr val="4A5568"/>
                </a:solidFill>
                <a:effectLst/>
                <a:latin typeface="Inter"/>
              </a:rPr>
              <a:t>To </a:t>
            </a:r>
            <a:r>
              <a:rPr lang="en-GB" sz="1600" b="0" i="0" dirty="0" err="1">
                <a:solidFill>
                  <a:srgbClr val="4A5568"/>
                </a:solidFill>
                <a:effectLst/>
                <a:latin typeface="Inter"/>
              </a:rPr>
              <a:t>analyze</a:t>
            </a:r>
            <a:r>
              <a:rPr lang="en-GB" sz="1600" b="0" i="0" dirty="0">
                <a:solidFill>
                  <a:srgbClr val="4A5568"/>
                </a:solidFill>
                <a:effectLst/>
                <a:latin typeface="Inter"/>
              </a:rPr>
              <a:t> historical avocado sales data (2015-2018) to identify key trends.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C52B6-D92D-C18B-E0AA-0231B60682CC}"/>
              </a:ext>
            </a:extLst>
          </p:cNvPr>
          <p:cNvSpPr txBox="1"/>
          <p:nvPr/>
        </p:nvSpPr>
        <p:spPr>
          <a:xfrm>
            <a:off x="838553" y="1880620"/>
            <a:ext cx="9484767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Our objective is to provide data-driven recommendations that help member stores:</a:t>
            </a:r>
          </a:p>
          <a:p>
            <a:pPr marL="285750" indent="-28575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Optimize Pricing Strategies</a:t>
            </a:r>
          </a:p>
          <a:p>
            <a:pPr marL="285750" indent="-28575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Plan Effective Promotions</a:t>
            </a:r>
          </a:p>
          <a:p>
            <a:pPr marL="285750" indent="-285750" algn="l">
              <a:lnSpc>
                <a:spcPct val="150000"/>
              </a:lnSpc>
              <a:buClr>
                <a:schemeClr val="accent6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000" b="0" i="0" dirty="0">
                <a:solidFill>
                  <a:srgbClr val="1A202C"/>
                </a:solidFill>
                <a:effectLst/>
                <a:latin typeface="Inter"/>
              </a:rPr>
              <a:t>Improve Inventory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2188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B3DAF5-4807-3C28-555B-97B9521648E7}"/>
              </a:ext>
            </a:extLst>
          </p:cNvPr>
          <p:cNvSpPr txBox="1"/>
          <p:nvPr/>
        </p:nvSpPr>
        <p:spPr>
          <a:xfrm>
            <a:off x="826805" y="400721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3200" b="1" i="0" dirty="0">
                <a:solidFill>
                  <a:srgbClr val="0033A0"/>
                </a:solidFill>
                <a:effectLst/>
                <a:latin typeface="Inter"/>
              </a:rPr>
              <a:t>Finding 1: Price Trends Over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D06F09-7F1C-D251-6BE9-1CDC238C1014}"/>
              </a:ext>
            </a:extLst>
          </p:cNvPr>
          <p:cNvSpPr txBox="1"/>
          <p:nvPr/>
        </p:nvSpPr>
        <p:spPr>
          <a:xfrm>
            <a:off x="826805" y="1115033"/>
            <a:ext cx="46339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Avocado prices were volatile from 2015-2018, with a notable price </a:t>
            </a:r>
            <a:r>
              <a:rPr lang="en-GB" b="1" i="0" dirty="0">
                <a:solidFill>
                  <a:srgbClr val="1A202C"/>
                </a:solidFill>
                <a:effectLst/>
                <a:latin typeface="Inter"/>
              </a:rPr>
              <a:t>spike in 2017</a:t>
            </a:r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. Organic avocados consistently command a higher price.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87B429-9EA4-A32B-E6E5-96AAAC534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740" y="2167900"/>
            <a:ext cx="8383170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651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EF383D6-3ABC-71F9-4019-D49E0F05119B}"/>
              </a:ext>
            </a:extLst>
          </p:cNvPr>
          <p:cNvSpPr txBox="1"/>
          <p:nvPr/>
        </p:nvSpPr>
        <p:spPr>
          <a:xfrm>
            <a:off x="434412" y="2052069"/>
            <a:ext cx="40008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r>
              <a:rPr lang="en-GB" dirty="0"/>
              <a:t>Finding 2: Top Performing Regions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A3A8-C6D2-A654-5CCB-BCCCD28D538A}"/>
              </a:ext>
            </a:extLst>
          </p:cNvPr>
          <p:cNvSpPr txBox="1"/>
          <p:nvPr/>
        </p:nvSpPr>
        <p:spPr>
          <a:xfrm>
            <a:off x="460763" y="3343992"/>
            <a:ext cx="47792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b="0" i="0">
                <a:solidFill>
                  <a:srgbClr val="1A202C"/>
                </a:solidFill>
                <a:effectLst/>
                <a:latin typeface="Inter"/>
              </a:defRPr>
            </a:lvl1pPr>
          </a:lstStyle>
          <a:p>
            <a:r>
              <a:rPr lang="en-GB" dirty="0"/>
              <a:t>Sales are not evenly distributed. A few key regions are responsible for the vast majority of total sales volume.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09B36F-2775-285C-CF20-EC90AC7CDA63}"/>
              </a:ext>
            </a:extLst>
          </p:cNvPr>
          <p:cNvSpPr txBox="1"/>
          <p:nvPr/>
        </p:nvSpPr>
        <p:spPr>
          <a:xfrm>
            <a:off x="434412" y="4267322"/>
            <a:ext cx="5534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1A202C"/>
                </a:solidFill>
                <a:effectLst/>
                <a:latin typeface="Inter"/>
              </a:rPr>
              <a:t>California</a:t>
            </a:r>
            <a:r>
              <a:rPr lang="en-GB" i="0" dirty="0">
                <a:solidFill>
                  <a:srgbClr val="1A202C"/>
                </a:solidFill>
                <a:effectLst/>
                <a:latin typeface="Inter"/>
              </a:rPr>
              <a:t>, </a:t>
            </a:r>
            <a:r>
              <a:rPr lang="en-GB" b="1" i="0" dirty="0">
                <a:solidFill>
                  <a:srgbClr val="1A202C"/>
                </a:solidFill>
                <a:effectLst/>
                <a:latin typeface="Inter"/>
              </a:rPr>
              <a:t>West</a:t>
            </a:r>
            <a:r>
              <a:rPr lang="en-GB" i="0" dirty="0">
                <a:solidFill>
                  <a:srgbClr val="1A202C"/>
                </a:solidFill>
                <a:effectLst/>
                <a:latin typeface="Inter"/>
              </a:rPr>
              <a:t>, and </a:t>
            </a:r>
            <a:r>
              <a:rPr lang="en-GB" b="1" i="0" dirty="0" err="1">
                <a:solidFill>
                  <a:srgbClr val="1A202C"/>
                </a:solidFill>
                <a:effectLst/>
                <a:latin typeface="Inter"/>
              </a:rPr>
              <a:t>SouthCentral</a:t>
            </a:r>
            <a:r>
              <a:rPr lang="en-GB" i="0" dirty="0">
                <a:solidFill>
                  <a:srgbClr val="1A202C"/>
                </a:solidFill>
                <a:effectLst/>
                <a:latin typeface="Inter"/>
              </a:rPr>
              <a:t> are the top 3 regions.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056135-8E2D-2438-8CC1-DA20D6445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7695" y="0"/>
            <a:ext cx="53414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6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C70840-511F-66C1-8F5E-86434C1AFD79}"/>
              </a:ext>
            </a:extLst>
          </p:cNvPr>
          <p:cNvSpPr txBox="1"/>
          <p:nvPr/>
        </p:nvSpPr>
        <p:spPr>
          <a:xfrm>
            <a:off x="835351" y="409266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r>
              <a:rPr lang="en-GB" dirty="0"/>
              <a:t>Finding 3: Conventional vs. Organic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EF0E2-5747-9DC5-F868-C4547D5B268A}"/>
              </a:ext>
            </a:extLst>
          </p:cNvPr>
          <p:cNvSpPr txBox="1"/>
          <p:nvPr/>
        </p:nvSpPr>
        <p:spPr>
          <a:xfrm>
            <a:off x="6800315" y="994040"/>
            <a:ext cx="4685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Organic avocados are consistently 40-60% more expensive than conventional.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C3E38-6D88-A11E-0260-F724F4AF8637}"/>
              </a:ext>
            </a:extLst>
          </p:cNvPr>
          <p:cNvSpPr txBox="1"/>
          <p:nvPr/>
        </p:nvSpPr>
        <p:spPr>
          <a:xfrm>
            <a:off x="835351" y="994041"/>
            <a:ext cx="4770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Conventional avocados dominate the market, driving the vast majority of total sales.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F5C2AC-DC2E-9DD3-0AE0-9487452CA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60" y="1802461"/>
            <a:ext cx="6239879" cy="5055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500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3DCF27-F97E-40D7-8610-6E4ADF4AD587}"/>
              </a:ext>
            </a:extLst>
          </p:cNvPr>
          <p:cNvSpPr txBox="1"/>
          <p:nvPr/>
        </p:nvSpPr>
        <p:spPr>
          <a:xfrm>
            <a:off x="835351" y="409267"/>
            <a:ext cx="60974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r>
              <a:rPr lang="en-GB" dirty="0"/>
              <a:t>Finding 4: Seasonal Demand Peaks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058D0A-9308-7464-8726-92BB88B869E7}"/>
              </a:ext>
            </a:extLst>
          </p:cNvPr>
          <p:cNvSpPr txBox="1"/>
          <p:nvPr/>
        </p:nvSpPr>
        <p:spPr>
          <a:xfrm>
            <a:off x="835351" y="1092930"/>
            <a:ext cx="609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Sales volume shows two major spikes every year.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4A6AC9-0106-213A-028A-051F6F8FE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89" y="2289341"/>
            <a:ext cx="7497221" cy="39915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CC96C3-C8AB-45F8-6528-98A616319E8C}"/>
              </a:ext>
            </a:extLst>
          </p:cNvPr>
          <p:cNvSpPr txBox="1"/>
          <p:nvPr/>
        </p:nvSpPr>
        <p:spPr>
          <a:xfrm>
            <a:off x="150618" y="1834277"/>
            <a:ext cx="15905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1A202C"/>
                </a:solidFill>
                <a:effectLst/>
                <a:latin typeface="Inter"/>
              </a:rPr>
              <a:t>Highest sales volume in </a:t>
            </a:r>
            <a:r>
              <a:rPr lang="en-GB" b="1" i="0" dirty="0">
                <a:solidFill>
                  <a:srgbClr val="1A202C"/>
                </a:solidFill>
                <a:effectLst/>
                <a:latin typeface="Inter"/>
              </a:rPr>
              <a:t>February</a:t>
            </a:r>
            <a:endParaRPr lang="en-IN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096421-A121-F3C4-304D-059AD76A1E38}"/>
              </a:ext>
            </a:extLst>
          </p:cNvPr>
          <p:cNvSpPr txBox="1"/>
          <p:nvPr/>
        </p:nvSpPr>
        <p:spPr>
          <a:xfrm>
            <a:off x="6475540" y="1873131"/>
            <a:ext cx="24798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b="0" i="0">
                <a:solidFill>
                  <a:srgbClr val="1A202C"/>
                </a:solidFill>
                <a:effectLst/>
                <a:latin typeface="Inter"/>
              </a:defRPr>
            </a:lvl1pPr>
          </a:lstStyle>
          <a:p>
            <a:pPr marL="0" indent="0">
              <a:buNone/>
            </a:pPr>
            <a:r>
              <a:rPr lang="en-IN" dirty="0"/>
              <a:t>Second major spike in </a:t>
            </a:r>
            <a:r>
              <a:rPr lang="en-IN" b="1" dirty="0"/>
              <a:t>May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6EF5BE-467C-65FF-061C-A8691ED2A8BC}"/>
              </a:ext>
            </a:extLst>
          </p:cNvPr>
          <p:cNvCxnSpPr/>
          <p:nvPr/>
        </p:nvCxnSpPr>
        <p:spPr>
          <a:xfrm>
            <a:off x="1435693" y="2418459"/>
            <a:ext cx="2448370" cy="5529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7A224DA-2155-DBA9-283E-4BBC6EA135BB}"/>
              </a:ext>
            </a:extLst>
          </p:cNvPr>
          <p:cNvCxnSpPr>
            <a:cxnSpLocks/>
          </p:cNvCxnSpPr>
          <p:nvPr/>
        </p:nvCxnSpPr>
        <p:spPr>
          <a:xfrm flipH="1">
            <a:off x="5615190" y="2227311"/>
            <a:ext cx="858214" cy="820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00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D7070E-FB94-AF7B-BDB6-7D0F73382235}"/>
              </a:ext>
            </a:extLst>
          </p:cNvPr>
          <p:cNvSpPr txBox="1"/>
          <p:nvPr/>
        </p:nvSpPr>
        <p:spPr>
          <a:xfrm>
            <a:off x="4056759" y="195622"/>
            <a:ext cx="40784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pPr algn="ctr"/>
            <a:r>
              <a:rPr lang="en-IN" dirty="0"/>
              <a:t>Recommendations 💡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3022B4-7093-08E2-5465-A4915D8F26D9}"/>
              </a:ext>
            </a:extLst>
          </p:cNvPr>
          <p:cNvSpPr/>
          <p:nvPr/>
        </p:nvSpPr>
        <p:spPr>
          <a:xfrm>
            <a:off x="937544" y="1730056"/>
            <a:ext cx="3119215" cy="3543917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800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Launch targeted campaigns like "Game Day Guac" in January and "Fiesta Offers" in April to capitalize on peak seasonal demand.</a:t>
            </a:r>
            <a:endParaRPr lang="en-IN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D5AE95A-8845-A69C-05BA-27459520E882}"/>
              </a:ext>
            </a:extLst>
          </p:cNvPr>
          <p:cNvSpPr/>
          <p:nvPr/>
        </p:nvSpPr>
        <p:spPr>
          <a:xfrm>
            <a:off x="4536391" y="1730056"/>
            <a:ext cx="3119215" cy="3543918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Market organic avocados as a premium product. Focus on quality, not price. Ensure prominent in-store placement.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endParaRPr lang="en-IN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AAC9A9-F4A0-436D-C5AF-7D341242A3B1}"/>
              </a:ext>
            </a:extLst>
          </p:cNvPr>
          <p:cNvSpPr/>
          <p:nvPr/>
        </p:nvSpPr>
        <p:spPr>
          <a:xfrm>
            <a:off x="8135241" y="1730055"/>
            <a:ext cx="3119215" cy="3543917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0" i="0" dirty="0"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Inter"/>
              </a:rPr>
              <a:t>Implement region-specific inventory strategies. Increase stock in high-volume regions like California during peak seasons to prevent stockouts.</a:t>
            </a:r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E95DE7-3988-EA1A-C204-5C2A4B72B01D}"/>
              </a:ext>
            </a:extLst>
          </p:cNvPr>
          <p:cNvSpPr txBox="1"/>
          <p:nvPr/>
        </p:nvSpPr>
        <p:spPr>
          <a:xfrm>
            <a:off x="1006839" y="1888847"/>
            <a:ext cx="298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Marketing &amp; Promotions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F18AE-E7E2-67AD-5495-2FE12456EFF5}"/>
              </a:ext>
            </a:extLst>
          </p:cNvPr>
          <p:cNvSpPr txBox="1"/>
          <p:nvPr/>
        </p:nvSpPr>
        <p:spPr>
          <a:xfrm>
            <a:off x="4827509" y="1888847"/>
            <a:ext cx="25369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Pricing &amp; Placement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48C3B-6CEE-CE25-A31A-C939E1142DBB}"/>
              </a:ext>
            </a:extLst>
          </p:cNvPr>
          <p:cNvSpPr txBox="1"/>
          <p:nvPr/>
        </p:nvSpPr>
        <p:spPr>
          <a:xfrm>
            <a:off x="8263751" y="1888847"/>
            <a:ext cx="28621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002060"/>
                </a:solidFill>
              </a:rPr>
              <a:t>Inventory Management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74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9B526-2998-0D84-12B3-D597838F4CAF}"/>
              </a:ext>
            </a:extLst>
          </p:cNvPr>
          <p:cNvSpPr txBox="1"/>
          <p:nvPr/>
        </p:nvSpPr>
        <p:spPr>
          <a:xfrm>
            <a:off x="4068618" y="2921168"/>
            <a:ext cx="405476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32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pPr algn="ctr"/>
            <a:r>
              <a:rPr lang="en-IN" sz="6000" dirty="0"/>
              <a:t>Thank You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2E3F49-0728-E6AA-9945-2E9334D53DB0}"/>
              </a:ext>
            </a:extLst>
          </p:cNvPr>
          <p:cNvSpPr txBox="1"/>
          <p:nvPr/>
        </p:nvSpPr>
        <p:spPr>
          <a:xfrm>
            <a:off x="4826000" y="3752165"/>
            <a:ext cx="2540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b="1" i="0">
                <a:solidFill>
                  <a:srgbClr val="0033A0"/>
                </a:solidFill>
                <a:effectLst/>
                <a:latin typeface="Inter"/>
              </a:defRPr>
            </a:lvl1pPr>
          </a:lstStyle>
          <a:p>
            <a:r>
              <a:rPr lang="en-IN" sz="20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9881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306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Inter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Rushang Tailor</dc:creator>
  <cp:lastModifiedBy>Rushang Tailor</cp:lastModifiedBy>
  <cp:revision>4</cp:revision>
  <dcterms:created xsi:type="dcterms:W3CDTF">2025-08-07T14:10:34Z</dcterms:created>
  <dcterms:modified xsi:type="dcterms:W3CDTF">2025-08-07T16:03:24Z</dcterms:modified>
</cp:coreProperties>
</file>