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88" d="100"/>
          <a:sy n="88" d="100"/>
        </p:scale>
        <p:origin x="509" y="10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nirma\Downloads\DOC-20240822-WA0002..csv"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nirma\Downloads\DOC-20240822-WA0002..csv" TargetMode="External"/><Relationship Id="rId2" Type="http://schemas.microsoft.com/office/2011/relationships/chartStyle" Target="style2.xml"/><Relationship Id="rId3" Type="http://schemas.microsoft.com/office/2011/relationships/chartColorStyle" Target="colors2.xml"/></Relationships>
</file>

<file path=ppt/charts/_rels/chart3.xml.rels><?xml version="1.0" encoding="UTF-8" standalone="yes"?>
<Relationships xmlns="http://schemas.openxmlformats.org/package/2006/relationships"><Relationship Id="rId1" Type="http://schemas.openxmlformats.org/officeDocument/2006/relationships/oleObject" Target="file:///C:\Users\nirma\Downloads\DOC-20240822-WA0002..csv" TargetMode="External"/><Relationship Id="rId2" Type="http://schemas.microsoft.com/office/2011/relationships/chartStyle" Target="style3.xml"/><Relationship Id="rId3" Type="http://schemas.microsoft.com/office/2011/relationships/chartColorStyle" Target="colors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[DOC-20240822-WA0002..csv]Sheet5!PivotTable4</c:name>
    <c:fmtId val="9"/>
  </c:pivotSource>
  <c:chart>
    <c:title>
      <c:layout>
        <c:manualLayout>
          <c:xMode val="edge"/>
          <c:yMode val="edge"/>
          <c:x val="0.3465661254883856"/>
          <c:y val="0.03070175438596491"/>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737007019073759"/>
          <c:y val="0.20525279734769997"/>
          <c:w val="0.7303995998871476"/>
          <c:h val="0.5737864537766113"/>
        </c:manualLayout>
      </c:layout>
      <c:barChart>
        <c:barDir val="col"/>
        <c:grouping val="clustered"/>
        <c:varyColors val="0"/>
        <c:ser>
          <c:idx val="0"/>
          <c:order val="0"/>
          <c:tx>
            <c:strRef>
              <c:f>Sheet5!$B$3:$B$4</c:f>
              <c:strCache>
                <c:ptCount val="1"/>
                <c:pt idx="0">
                  <c:v>Temporary</c:v>
                </c:pt>
              </c:strCache>
            </c:strRef>
          </c:tx>
          <c:spPr>
            <a:solidFill>
              <a:schemeClr val="accent1"/>
            </a:solidFill>
            <a:ln>
              <a:noFill/>
            </a:ln>
            <a:effectLst/>
          </c:spPr>
          <c:invertIfNegative val="0"/>
          <c:cat>
            <c:strRef>
              <c:f>Sheet5!$A$5:$A$15</c:f>
              <c:strCache>
                <c:ptCount val="10"/>
                <c:pt idx="0">
                  <c:v>Angela</c:v>
                </c:pt>
                <c:pt idx="1">
                  <c:v>Bartholemew</c:v>
                </c:pt>
                <c:pt idx="2">
                  <c:v>Charity</c:v>
                </c:pt>
                <c:pt idx="3">
                  <c:v>Dheepa</c:v>
                </c:pt>
                <c:pt idx="4">
                  <c:v>Gerald</c:v>
                </c:pt>
                <c:pt idx="5">
                  <c:v>Jasmine</c:v>
                </c:pt>
                <c:pt idx="6">
                  <c:v>Joseph</c:v>
                </c:pt>
                <c:pt idx="7">
                  <c:v>Latia</c:v>
                </c:pt>
                <c:pt idx="8">
                  <c:v>Myriam</c:v>
                </c:pt>
                <c:pt idx="9">
                  <c:v>Reilly</c:v>
                </c:pt>
              </c:strCache>
            </c:strRef>
          </c:cat>
          <c:val>
            <c:numRef>
              <c:f>Sheet5!$B$5:$B$15</c:f>
              <c:numCache>
                <c:formatCode>General</c:formatCode>
                <c:ptCount val="10"/>
                <c:pt idx="0">
                  <c:v>1.0</c:v>
                </c:pt>
                <c:pt idx="1">
                  <c:v>1.0</c:v>
                </c:pt>
                <c:pt idx="2">
                  <c:v>1.0</c:v>
                </c:pt>
                <c:pt idx="3">
                  <c:v>1.0</c:v>
                </c:pt>
                <c:pt idx="4">
                  <c:v>1.0</c:v>
                </c:pt>
                <c:pt idx="5">
                  <c:v>1.0</c:v>
                </c:pt>
                <c:pt idx="6">
                  <c:v>1.0</c:v>
                </c:pt>
                <c:pt idx="7">
                  <c:v>1.0</c:v>
                </c:pt>
                <c:pt idx="8">
                  <c:v>1.0</c:v>
                </c:pt>
                <c:pt idx="9">
                  <c:v>1.0</c:v>
                </c:pt>
              </c:numCache>
            </c:numRef>
          </c:val>
        </c:ser>
        <c:dLbls>
          <c:showLegendKey val="0"/>
          <c:showVal val="0"/>
          <c:showCatName val="0"/>
          <c:showSerName val="0"/>
          <c:showPercent val="0"/>
          <c:showBubbleSize val="0"/>
        </c:dLbls>
        <c:gapWidth val="219"/>
        <c:overlap val="-27"/>
        <c:axId val="321252016"/>
        <c:axId val="321258256"/>
      </c:barChart>
      <c:catAx>
        <c:axId val="321252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1258256"/>
        <c:crosses val="autoZero"/>
        <c:auto val="1"/>
        <c:lblAlgn val="ctr"/>
        <c:lblOffset val="100"/>
        <c:noMultiLvlLbl val="0"/>
      </c:catAx>
      <c:valAx>
        <c:axId val="321258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12520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[DOC-20240822-WA0002..csv]Sheet6!PivotTable5</c:name>
    <c:fmtId val="8"/>
  </c:pivotSource>
  <c:chart>
    <c:title>
      <c:layout>
        <c:manualLayout>
          <c:xMode val="edge"/>
          <c:yMode val="edge"/>
          <c:x val="0.4162932707515795"/>
          <c:y val="0.005216484089723527"/>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7393901698769738"/>
          <c:y val="0.028651641549501148"/>
          <c:w val="0.7418137166893226"/>
          <c:h val="0.7794039242747238"/>
        </c:manualLayout>
      </c:layout>
      <c:barChart>
        <c:barDir val="col"/>
        <c:grouping val="clustered"/>
        <c:varyColors val="0"/>
        <c:ser>
          <c:idx val="0"/>
          <c:order val="0"/>
          <c:tx>
            <c:strRef>
              <c:f>Sheet6!$B$3:$B$4</c:f>
              <c:strCache>
                <c:ptCount val="1"/>
                <c:pt idx="0">
                  <c:v>Part-Time</c:v>
                </c:pt>
              </c:strCache>
            </c:strRef>
          </c:tx>
          <c:spPr>
            <a:solidFill>
              <a:schemeClr val="accent1"/>
            </a:solidFill>
            <a:ln>
              <a:noFill/>
            </a:ln>
            <a:effectLst/>
          </c:spPr>
          <c:invertIfNegative val="0"/>
          <c:cat>
            <c:strRef>
              <c:f>Sheet6!$A$5:$A$13</c:f>
              <c:strCache>
                <c:ptCount val="8"/>
                <c:pt idx="0">
                  <c:v>Bobby</c:v>
                </c:pt>
                <c:pt idx="1">
                  <c:v>Bridger</c:v>
                </c:pt>
                <c:pt idx="2">
                  <c:v>Edward</c:v>
                </c:pt>
                <c:pt idx="3">
                  <c:v>Hector</c:v>
                </c:pt>
                <c:pt idx="4">
                  <c:v>Jac</c:v>
                </c:pt>
                <c:pt idx="5">
                  <c:v>Jaydon</c:v>
                </c:pt>
                <c:pt idx="6">
                  <c:v>Mariela</c:v>
                </c:pt>
                <c:pt idx="7">
                  <c:v>Prater</c:v>
                </c:pt>
              </c:strCache>
            </c:strRef>
          </c:cat>
          <c:val>
            <c:numRef>
              <c:f>Sheet6!$B$5:$B$13</c:f>
              <c:numCache>
                <c:formatCode>General</c:formatCode>
                <c:ptCount val="8"/>
                <c:pt idx="0">
                  <c:v>1.0</c:v>
                </c:pt>
                <c:pt idx="1">
                  <c:v>1.0</c:v>
                </c:pt>
                <c:pt idx="2">
                  <c:v>1.0</c:v>
                </c:pt>
                <c:pt idx="3">
                  <c:v>1.0</c:v>
                </c:pt>
                <c:pt idx="4">
                  <c:v>1.0</c:v>
                </c:pt>
                <c:pt idx="5">
                  <c:v>1.0</c:v>
                </c:pt>
                <c:pt idx="6">
                  <c:v>1.0</c:v>
                </c:pt>
                <c:pt idx="7">
                  <c:v>1.0</c:v>
                </c:pt>
              </c:numCache>
            </c:numRef>
          </c:val>
        </c:ser>
        <c:dLbls>
          <c:showLegendKey val="0"/>
          <c:showVal val="0"/>
          <c:showCatName val="0"/>
          <c:showSerName val="0"/>
          <c:showPercent val="0"/>
          <c:showBubbleSize val="0"/>
        </c:dLbls>
        <c:gapWidth val="219"/>
        <c:overlap val="-27"/>
        <c:axId val="262195200"/>
        <c:axId val="262193760"/>
      </c:barChart>
      <c:catAx>
        <c:axId val="262195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2193760"/>
        <c:crosses val="autoZero"/>
        <c:auto val="1"/>
        <c:lblAlgn val="ctr"/>
        <c:lblOffset val="100"/>
        <c:noMultiLvlLbl val="0"/>
      </c:catAx>
      <c:valAx>
        <c:axId val="262193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21952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[DOC-20240822-WA0002..csv]Sheet7!PivotTable6</c:name>
    <c:fmtId val="3"/>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Sheet7!$B$3:$B$4</c:f>
              <c:strCache>
                <c:ptCount val="1"/>
                <c:pt idx="0">
                  <c:v>Full-Time</c:v>
                </c:pt>
              </c:strCache>
            </c:strRef>
          </c:tx>
          <c:spPr>
            <a:solidFill>
              <a:schemeClr val="accent1"/>
            </a:solidFill>
            <a:ln>
              <a:noFill/>
            </a:ln>
            <a:effectLst/>
          </c:spPr>
          <c:invertIfNegative val="0"/>
          <c:cat>
            <c:strRef>
              <c:f>Sheet7!$A$5:$A$11</c:f>
              <c:strCache>
                <c:ptCount val="6"/>
                <c:pt idx="0">
                  <c:v>Carlee</c:v>
                </c:pt>
                <c:pt idx="1">
                  <c:v>Maruk</c:v>
                </c:pt>
                <c:pt idx="2">
                  <c:v>Michael</c:v>
                </c:pt>
                <c:pt idx="3">
                  <c:v>Reid</c:v>
                </c:pt>
                <c:pt idx="4">
                  <c:v>Sharlene</c:v>
                </c:pt>
                <c:pt idx="5">
                  <c:v>Xana</c:v>
                </c:pt>
              </c:strCache>
            </c:strRef>
          </c:cat>
          <c:val>
            <c:numRef>
              <c:f>Sheet7!$B$5:$B$11</c:f>
              <c:numCache>
                <c:formatCode>General</c:formatCode>
                <c:ptCount val="6"/>
                <c:pt idx="0">
                  <c:v>1.0</c:v>
                </c:pt>
                <c:pt idx="1">
                  <c:v>1.0</c:v>
                </c:pt>
                <c:pt idx="2">
                  <c:v>1.0</c:v>
                </c:pt>
                <c:pt idx="3">
                  <c:v>1.0</c:v>
                </c:pt>
                <c:pt idx="4">
                  <c:v>1.0</c:v>
                </c:pt>
                <c:pt idx="5">
                  <c:v>1.0</c:v>
                </c:pt>
              </c:numCache>
            </c:numRef>
          </c:val>
        </c:ser>
        <c:dLbls>
          <c:showLegendKey val="0"/>
          <c:showVal val="0"/>
          <c:showCatName val="0"/>
          <c:showSerName val="0"/>
          <c:showPercent val="0"/>
          <c:showBubbleSize val="0"/>
        </c:dLbls>
        <c:gapWidth val="219"/>
        <c:overlap val="-27"/>
        <c:axId val="38623440"/>
        <c:axId val="38621520"/>
      </c:barChart>
      <c:catAx>
        <c:axId val="38623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21520"/>
        <c:crosses val="autoZero"/>
        <c:auto val="1"/>
        <c:lblAlgn val="ctr"/>
        <c:lblOffset val="100"/>
        <c:noMultiLvlLbl val="0"/>
      </c:catAx>
      <c:valAx>
        <c:axId val="38621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234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09-09-2024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chart" Target="../charts/chart2.xml"/><Relationship Id="rId3" Type="http://schemas.openxmlformats.org/officeDocument/2006/relationships/chart" Target="../charts/chart3.xml"/><Relationship Id="rId4" Type="http://schemas.openxmlformats.org/officeDocument/2006/relationships/image" Target="../media/image11.png"/><Relationship Id="rId5"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image" Target="../media/image5.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b="1" dirty="0" sz="2400" lang="en-US">
                <a:latin typeface="Algerian" panose="04020705040A02060702" pitchFamily="82" charset="0"/>
              </a:rPr>
              <a:t>STUDENT NAME            </a:t>
            </a:r>
            <a:r>
              <a:rPr dirty="0" sz="2400" lang="en-US"/>
              <a:t>: </a:t>
            </a:r>
            <a:r>
              <a:rPr dirty="0" sz="2400" lang="en-US" err="1"/>
              <a:t>k</a:t>
            </a:r>
            <a:r>
              <a:rPr dirty="0" sz="2400" lang="en-US" err="1"/>
              <a:t>a</a:t>
            </a:r>
            <a:r>
              <a:rPr dirty="0" sz="2400" lang="en-US" err="1"/>
              <a:t>v</a:t>
            </a:r>
            <a:r>
              <a:rPr dirty="0" sz="2400" lang="en-US" err="1"/>
              <a:t>i</a:t>
            </a:r>
            <a:r>
              <a:rPr dirty="0" sz="2400" lang="en-US" err="1"/>
              <a:t>a</a:t>
            </a:r>
            <a:r>
              <a:rPr dirty="0" sz="2400" lang="en-US" err="1"/>
              <a:t>r</a:t>
            </a:r>
            <a:r>
              <a:rPr dirty="0" sz="2400" lang="en-US" err="1"/>
              <a:t>a</a:t>
            </a:r>
            <a:r>
              <a:rPr dirty="0" sz="2400" lang="en-US" err="1"/>
              <a:t>s</a:t>
            </a:r>
            <a:r>
              <a:rPr dirty="0" sz="2400" lang="en-US" err="1"/>
              <a:t>u</a:t>
            </a:r>
            <a:r>
              <a:rPr dirty="0" sz="2400" lang="en-US" err="1"/>
              <a:t>.</a:t>
            </a:r>
            <a:r>
              <a:rPr dirty="0" sz="2400" lang="en-US" err="1"/>
              <a:t> </a:t>
            </a:r>
            <a:r>
              <a:rPr dirty="0" sz="2400" lang="en-US" err="1"/>
              <a:t>M</a:t>
            </a:r>
            <a:endParaRPr dirty="0" sz="2400" lang="en-US"/>
          </a:p>
          <a:p>
            <a:r>
              <a:rPr b="1" dirty="0" sz="2400" lang="en-US">
                <a:latin typeface="Algerian" panose="04020705040A02060702" pitchFamily="82" charset="0"/>
              </a:rPr>
              <a:t>REGISTER NO                </a:t>
            </a:r>
            <a:r>
              <a:rPr dirty="0" sz="2400" lang="en-US"/>
              <a:t>: 312</a:t>
            </a:r>
            <a:r>
              <a:rPr sz="2400" lang="en-IN"/>
              <a:t>2120</a:t>
            </a:r>
            <a:r>
              <a:rPr sz="2400" lang="en-US"/>
              <a:t>8</a:t>
            </a:r>
            <a:r>
              <a:rPr sz="2400" lang="en-US"/>
              <a:t>5</a:t>
            </a:r>
            <a:endParaRPr dirty="0" sz="2400" lang="en-US"/>
          </a:p>
          <a:p>
            <a:r>
              <a:rPr b="1" dirty="0" sz="2400" lang="en-US">
                <a:latin typeface="Algerian" panose="04020705040A02060702" pitchFamily="82" charset="0"/>
              </a:rPr>
              <a:t>DEPARTMENT               </a:t>
            </a:r>
            <a:r>
              <a:rPr dirty="0" sz="2400" lang="en-US">
                <a:latin typeface="+mj-lt"/>
              </a:rPr>
              <a:t>: COMMERCE [B.COM (general)]</a:t>
            </a:r>
          </a:p>
          <a:p>
            <a:r>
              <a:rPr b="1" dirty="0" sz="2400" lang="en-US">
                <a:latin typeface="Algerian" panose="04020705040A02060702" pitchFamily="82" charset="0"/>
              </a:rPr>
              <a:t>COLLEGE </a:t>
            </a:r>
            <a:r>
              <a:rPr dirty="0" sz="2400" lang="en-US"/>
              <a:t>                         : MAR GREGORIOS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3"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TextBox 2"/>
          <p:cNvSpPr txBox="1"/>
          <p:nvPr/>
        </p:nvSpPr>
        <p:spPr>
          <a:xfrm>
            <a:off x="739774" y="1752600"/>
            <a:ext cx="9013825" cy="3139321"/>
          </a:xfrm>
          <a:prstGeom prst="rect"/>
          <a:noFill/>
        </p:spPr>
        <p:txBody>
          <a:bodyPr wrap="square">
            <a:spAutoFit/>
          </a:bodyPr>
          <a:p>
            <a:r>
              <a:rPr b="1" dirty="0" sz="1800" lang="en-US">
                <a:solidFill>
                  <a:srgbClr val="7030A0"/>
                </a:solidFill>
                <a:latin typeface="Times New Roman" panose="02020603050405020304" pitchFamily="18" charset="0"/>
                <a:cs typeface="Times New Roman" panose="02020603050405020304" pitchFamily="18" charset="0"/>
              </a:rPr>
              <a:t>To </a:t>
            </a:r>
            <a:r>
              <a:rPr b="1" dirty="0" sz="1800" lang="en-US" err="1">
                <a:solidFill>
                  <a:srgbClr val="7030A0"/>
                </a:solidFill>
                <a:latin typeface="Times New Roman" panose="02020603050405020304" pitchFamily="18" charset="0"/>
                <a:cs typeface="Times New Roman" panose="02020603050405020304" pitchFamily="18" charset="0"/>
              </a:rPr>
              <a:t>Analysing</a:t>
            </a:r>
            <a:r>
              <a:rPr b="1" dirty="0" sz="1800" lang="en-US">
                <a:solidFill>
                  <a:srgbClr val="7030A0"/>
                </a:solidFill>
                <a:latin typeface="Times New Roman" panose="02020603050405020304" pitchFamily="18" charset="0"/>
                <a:cs typeface="Times New Roman" panose="02020603050405020304" pitchFamily="18" charset="0"/>
              </a:rPr>
              <a:t> Employee classification Type with bar Chart in excel</a:t>
            </a:r>
            <a:r>
              <a:rPr b="1" dirty="0" sz="1100" lang="en-IN">
                <a:solidFill>
                  <a:srgbClr val="7030A0"/>
                </a:solidFill>
                <a:latin typeface="Times New Roman" panose="02020603050405020304" pitchFamily="18" charset="0"/>
                <a:cs typeface="Times New Roman" panose="02020603050405020304" pitchFamily="18" charset="0"/>
              </a:rPr>
              <a:t> </a:t>
            </a:r>
            <a:r>
              <a:rPr dirty="0" sz="1800" lang="en-US"/>
              <a:t>follow these  steps after setting up your data and creating a employee performance :</a:t>
            </a:r>
          </a:p>
          <a:p>
            <a:r>
              <a:rPr dirty="0" sz="1800" lang="en-US"/>
              <a:t>    1. collection of data :</a:t>
            </a:r>
          </a:p>
          <a:p>
            <a:r>
              <a:rPr dirty="0" sz="1800" lang="en-US"/>
              <a:t>        collection of data using </a:t>
            </a:r>
            <a:r>
              <a:rPr dirty="0" sz="1800" lang="en-US" err="1"/>
              <a:t>edunet</a:t>
            </a:r>
            <a:r>
              <a:rPr dirty="0" sz="1800" lang="en-US"/>
              <a:t> dash board </a:t>
            </a:r>
          </a:p>
          <a:p>
            <a:r>
              <a:rPr dirty="0" sz="1800" lang="en-US"/>
              <a:t>    2. select data:</a:t>
            </a:r>
          </a:p>
          <a:p>
            <a:r>
              <a:rPr dirty="0" sz="1800" lang="en-US"/>
              <a:t>        select and highlight data like  , name , </a:t>
            </a:r>
            <a:r>
              <a:rPr dirty="0" lang="en-US"/>
              <a:t>classification type</a:t>
            </a:r>
            <a:r>
              <a:rPr dirty="0" sz="1800" lang="en-US"/>
              <a:t> , department ,</a:t>
            </a:r>
          </a:p>
          <a:p>
            <a:r>
              <a:rPr dirty="0" sz="1800" lang="en-US"/>
              <a:t>     3. filtering </a:t>
            </a:r>
            <a:r>
              <a:rPr dirty="0" lang="en-US"/>
              <a:t>with pivot table</a:t>
            </a:r>
            <a:r>
              <a:rPr dirty="0" sz="1800" lang="en-US"/>
              <a:t>:</a:t>
            </a:r>
          </a:p>
          <a:p>
            <a:r>
              <a:rPr dirty="0" sz="1800" lang="en-US"/>
              <a:t>         filtering with selected data using pivot table for required </a:t>
            </a:r>
            <a:r>
              <a:rPr dirty="0" lang="en-US"/>
              <a:t>employee information</a:t>
            </a:r>
          </a:p>
          <a:p>
            <a:r>
              <a:rPr dirty="0" sz="1800" lang="en-US"/>
              <a:t>     4. convert into pivot chart :</a:t>
            </a:r>
          </a:p>
          <a:p>
            <a:r>
              <a:rPr dirty="0" lang="en-US"/>
              <a:t>        after filtering the </a:t>
            </a:r>
            <a:r>
              <a:rPr dirty="0" lang="en-US" err="1"/>
              <a:t>datas</a:t>
            </a:r>
            <a:r>
              <a:rPr dirty="0" lang="en-US"/>
              <a:t> with pivot table, you have to convert into pivot chart like bar                  </a:t>
            </a:r>
          </a:p>
          <a:p>
            <a:r>
              <a:rPr dirty="0" lang="en-US"/>
              <a:t>        chart, pie chart, trend </a:t>
            </a:r>
            <a:r>
              <a:rPr dirty="0" lang="en-US" err="1"/>
              <a:t>line,etc</a:t>
            </a:r>
            <a:r>
              <a:rPr dirty="0" lang="en-US"/>
              <a:t>.</a:t>
            </a:r>
            <a:r>
              <a:rPr dirty="0" sz="1800" lang="en-US"/>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4" cstate="print"/>
          <a:stretch>
            <a:fillRect/>
          </a:stretch>
        </p:blipFill>
        <p:spPr>
          <a:xfrm>
            <a:off x="1666875" y="6467475"/>
            <a:ext cx="76200" cy="177800"/>
          </a:xfrm>
          <a:prstGeom prst="rect"/>
        </p:spPr>
      </p:pic>
      <p:sp>
        <p:nvSpPr>
          <p:cNvPr id="1048688" name="object 7"/>
          <p:cNvSpPr txBox="1">
            <a:spLocks noGrp="1"/>
          </p:cNvSpPr>
          <p:nvPr>
            <p:ph type="title"/>
          </p:nvPr>
        </p:nvSpPr>
        <p:spPr>
          <a:xfrm>
            <a:off x="3650557" y="381000"/>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3256076" y="3812973"/>
          <a:ext cx="4678680" cy="28956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94305" name="Chart 9"/>
          <p:cNvGraphicFramePr>
            <a:graphicFrameLocks/>
          </p:cNvGraphicFramePr>
          <p:nvPr/>
        </p:nvGraphicFramePr>
        <p:xfrm>
          <a:off x="5132070" y="1647753"/>
          <a:ext cx="4678680" cy="24345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194306" name="Chart 12"/>
          <p:cNvGraphicFramePr>
            <a:graphicFrameLocks/>
          </p:cNvGraphicFramePr>
          <p:nvPr/>
        </p:nvGraphicFramePr>
        <p:xfrm>
          <a:off x="1311217" y="1147503"/>
          <a:ext cx="467868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5" name="Title 1"/>
          <p:cNvSpPr>
            <a:spLocks noGrp="1"/>
          </p:cNvSpPr>
          <p:nvPr>
            <p:ph type="title"/>
          </p:nvPr>
        </p:nvSpPr>
        <p:spPr>
          <a:xfrm>
            <a:off x="3048000" y="457200"/>
            <a:ext cx="4350068" cy="677108"/>
          </a:xfrm>
        </p:spPr>
        <p:txBody>
          <a:bodyPr/>
          <a:p>
            <a:r>
              <a:rPr dirty="0" sz="4400" lang="en-US">
                <a:solidFill>
                  <a:schemeClr val="accent1">
                    <a:lumMod val="50000"/>
                  </a:schemeClr>
                </a:solidFill>
                <a:latin typeface="Algerian" panose="04020705040A02060702" pitchFamily="82" charset="0"/>
                <a:cs typeface="Times New Roman" panose="02020603050405020304" pitchFamily="18" charset="0"/>
              </a:rPr>
              <a:t>conclusion</a:t>
            </a:r>
            <a:endParaRPr dirty="0" sz="4400" lang="en-IN">
              <a:solidFill>
                <a:schemeClr val="accent1">
                  <a:lumMod val="50000"/>
                </a:schemeClr>
              </a:solidFill>
              <a:latin typeface="Algerian" panose="04020705040A02060702" pitchFamily="82" charset="0"/>
              <a:cs typeface="Times New Roman" panose="02020603050405020304" pitchFamily="18" charset="0"/>
            </a:endParaRPr>
          </a:p>
        </p:txBody>
      </p:sp>
      <p:sp>
        <p:nvSpPr>
          <p:cNvPr id="1048696" name="Text Placeholder 2"/>
          <p:cNvSpPr>
            <a:spLocks noGrp="1"/>
          </p:cNvSpPr>
          <p:nvPr>
            <p:ph type="body" idx="1"/>
          </p:nvPr>
        </p:nvSpPr>
        <p:spPr>
          <a:xfrm>
            <a:off x="152400" y="1705451"/>
            <a:ext cx="10972800" cy="3447098"/>
          </a:xfrm>
        </p:spPr>
        <p:txBody>
          <a:bodyPr/>
          <a:p>
            <a:r>
              <a:rPr b="1" dirty="0" sz="3200" lang="en-US">
                <a:solidFill>
                  <a:srgbClr val="00B050"/>
                </a:solidFill>
                <a:latin typeface="Times New Roman" panose="02020603050405020304" pitchFamily="18" charset="0"/>
                <a:cs typeface="Times New Roman" panose="02020603050405020304" pitchFamily="18" charset="0"/>
              </a:rPr>
              <a:t>Utilizing Excel for analyzing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This facilitates detailed analysis and helps in identifying trends and patterns.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17"/>
          <p:cNvSpPr txBox="1">
            <a:spLocks noGrp="1"/>
          </p:cNvSpPr>
          <p:nvPr>
            <p:ph type="title"/>
          </p:nvPr>
        </p:nvSpPr>
        <p:spPr>
          <a:xfrm>
            <a:off x="3167253" y="1430968"/>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dirty="0"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5" name="TextBox 22"/>
          <p:cNvSpPr txBox="1"/>
          <p:nvPr/>
        </p:nvSpPr>
        <p:spPr>
          <a:xfrm>
            <a:off x="772259" y="3286750"/>
            <a:ext cx="9260209" cy="1412241"/>
          </a:xfrm>
          <a:prstGeom prst="rect"/>
          <a:noFill/>
        </p:spPr>
        <p:txBody>
          <a:bodyPr rtlCol="0" wrap="square">
            <a:spAutoFit/>
          </a:bodyPr>
          <a:p>
            <a:pPr algn="ctr"/>
            <a:r>
              <a:rPr b="1" dirty="0" sz="4400" lang="en-US" err="1">
                <a:solidFill>
                  <a:srgbClr val="C00000"/>
                </a:solidFill>
                <a:latin typeface="Times New Roman" panose="02020603050405020304" pitchFamily="18" charset="0"/>
                <a:cs typeface="Times New Roman" panose="02020603050405020304" pitchFamily="18" charset="0"/>
              </a:rPr>
              <a:t>Analysing</a:t>
            </a:r>
            <a:r>
              <a:rPr b="1" dirty="0" sz="4400" lang="en-US">
                <a:solidFill>
                  <a:srgbClr val="C00000"/>
                </a:solidFill>
                <a:latin typeface="Times New Roman" panose="02020603050405020304" pitchFamily="18" charset="0"/>
                <a:cs typeface="Times New Roman" panose="02020603050405020304" pitchFamily="18" charset="0"/>
              </a:rPr>
              <a:t> Employee classification Type with Excel Chart</a:t>
            </a:r>
            <a:endParaRPr dirty="0" sz="2800" lang="en-IN">
              <a:solidFill>
                <a:srgbClr val="C00000"/>
              </a:solidFill>
              <a:latin typeface="Times New Roman" panose="02020603050405020304" pitchFamily="18" charset="0"/>
              <a:cs typeface="Times New Roman" panose="02020603050405020304" pitchFamily="18" charset="0"/>
            </a:endParaRPr>
          </a:p>
        </p:txBody>
      </p:sp>
      <p:pic>
        <p:nvPicPr>
          <p:cNvPr id="2097155" name="Graphic 23" descr="Right pointing backhand index"/>
          <p:cNvPicPr>
            <a:picLocks noChangeAspect="1"/>
          </p:cNvPicPr>
          <p:nvPr/>
        </p:nvPicPr>
        <p:blipFill>
          <a:blip xmlns:r="http://schemas.openxmlformats.org/officeDocument/2006/relationships" r:embed="rId3"/>
          <a:stretch>
            <a:fillRect/>
          </a:stretch>
        </p:blipFill>
        <p:spPr>
          <a:xfrm>
            <a:off x="676275" y="3427537"/>
            <a:ext cx="534718" cy="534718"/>
          </a:xfrm>
          <a:prstGeom prst="rect"/>
        </p:spPr>
      </p:pic>
      <p:pic>
        <p:nvPicPr>
          <p:cNvPr id="2097156" name="Graphic 24" descr="Right pointing backhand index"/>
          <p:cNvPicPr>
            <a:picLocks noChangeAspect="1"/>
          </p:cNvPicPr>
          <p:nvPr/>
        </p:nvPicPr>
        <p:blipFill>
          <a:blip xmlns:r="http://schemas.openxmlformats.org/officeDocument/2006/relationships" r:embed="rId3"/>
          <a:stretch>
            <a:fillRect/>
          </a:stretch>
        </p:blipFill>
        <p:spPr>
          <a:xfrm rot="10800000">
            <a:off x="8201875" y="4170853"/>
            <a:ext cx="534718" cy="534718"/>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6" name="object 2"/>
          <p:cNvSpPr/>
          <p:nvPr/>
        </p:nvSpPr>
        <p:spPr>
          <a:xfrm>
            <a:off x="-14547" y="-1998"/>
            <a:ext cx="11148213" cy="5392286"/>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48151"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7"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8"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9"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3049058" y="433560"/>
            <a:ext cx="2536825" cy="752129"/>
          </a:xfrm>
          <a:prstGeom prst="rect"/>
        </p:spPr>
        <p:txBody>
          <a:bodyPr bIns="0" lIns="0" rIns="0" rtlCol="0" tIns="13335" vert="horz" wrap="square">
            <a:spAutoFit/>
          </a:bodyPr>
          <a:p>
            <a:pPr marL="12700">
              <a:lnSpc>
                <a:spcPct val="100000"/>
              </a:lnSpc>
              <a:spcBef>
                <a:spcPts val="105"/>
              </a:spcBef>
            </a:pPr>
            <a:r>
              <a:rPr dirty="0" spc="25">
                <a:solidFill>
                  <a:schemeClr val="accent3">
                    <a:lumMod val="50000"/>
                  </a:schemeClr>
                </a:solidFill>
                <a:latin typeface="Algerian" panose="04020705040A02060702" pitchFamily="82" charset="0"/>
              </a:rPr>
              <a:t>A</a:t>
            </a:r>
            <a:r>
              <a:rPr dirty="0" spc="-5">
                <a:solidFill>
                  <a:schemeClr val="accent3">
                    <a:lumMod val="50000"/>
                  </a:schemeClr>
                </a:solidFill>
                <a:latin typeface="Algerian" panose="04020705040A02060702" pitchFamily="82" charset="0"/>
              </a:rPr>
              <a:t>G</a:t>
            </a:r>
            <a:r>
              <a:rPr dirty="0" spc="-35">
                <a:solidFill>
                  <a:schemeClr val="accent3">
                    <a:lumMod val="50000"/>
                  </a:schemeClr>
                </a:solidFill>
                <a:latin typeface="Algerian" panose="04020705040A02060702" pitchFamily="82" charset="0"/>
              </a:rPr>
              <a:t>E</a:t>
            </a:r>
            <a:r>
              <a:rPr dirty="0" spc="15">
                <a:solidFill>
                  <a:schemeClr val="accent3">
                    <a:lumMod val="50000"/>
                  </a:schemeClr>
                </a:solidFill>
                <a:latin typeface="Algerian" panose="04020705040A02060702" pitchFamily="82" charset="0"/>
              </a:rPr>
              <a:t>N</a:t>
            </a:r>
            <a:r>
              <a:rPr dirty="0">
                <a:solidFill>
                  <a:schemeClr val="accent3">
                    <a:lumMod val="50000"/>
                  </a:schemeClr>
                </a:solidFill>
                <a:latin typeface="Algerian" panose="04020705040A02060702" pitchFamily="82" charset="0"/>
              </a:rPr>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607498" y="1494293"/>
            <a:ext cx="5793552"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chemeClr val="tx2">
                    <a:lumMod val="50000"/>
                  </a:schemeClr>
                </a:solidFill>
                <a:effectLst/>
                <a:latin typeface="Algerian" panose="04020705040A02060702" pitchFamily="82" charset="0"/>
                <a:cs typeface="Times New Roman" panose="02020603050405020304" pitchFamily="18" charset="0"/>
              </a:rPr>
              <a:t> Problem Statement</a:t>
            </a:r>
          </a:p>
          <a:p>
            <a:pPr algn="l">
              <a:buFont typeface="+mj-lt"/>
              <a:buAutoNum type="arabicPeriod"/>
            </a:pPr>
            <a:r>
              <a:rPr b="1" dirty="0" sz="2800" i="0" lang="en-US">
                <a:solidFill>
                  <a:schemeClr val="tx2">
                    <a:lumMod val="50000"/>
                  </a:schemeClr>
                </a:solidFill>
                <a:effectLst/>
                <a:latin typeface="Algerian" panose="04020705040A02060702" pitchFamily="82" charset="0"/>
                <a:cs typeface="Times New Roman" panose="02020603050405020304" pitchFamily="18" charset="0"/>
              </a:rPr>
              <a:t> Project Overview</a:t>
            </a:r>
          </a:p>
          <a:p>
            <a:pPr algn="l">
              <a:buFont typeface="+mj-lt"/>
              <a:buAutoNum type="arabicPeriod"/>
            </a:pPr>
            <a:r>
              <a:rPr b="1" dirty="0" sz="2800" i="0" lang="en-US">
                <a:solidFill>
                  <a:schemeClr val="tx2">
                    <a:lumMod val="50000"/>
                  </a:schemeClr>
                </a:solidFill>
                <a:effectLst/>
                <a:latin typeface="Algerian" panose="04020705040A02060702" pitchFamily="82" charset="0"/>
                <a:cs typeface="Times New Roman" panose="02020603050405020304" pitchFamily="18" charset="0"/>
              </a:rPr>
              <a:t> End Users</a:t>
            </a:r>
          </a:p>
          <a:p>
            <a:pPr algn="l">
              <a:buFont typeface="+mj-lt"/>
              <a:buAutoNum type="arabicPeriod"/>
            </a:pPr>
            <a:r>
              <a:rPr b="1" dirty="0" sz="2800" i="0" lang="en-US">
                <a:solidFill>
                  <a:schemeClr val="tx2">
                    <a:lumMod val="50000"/>
                  </a:schemeClr>
                </a:solidFill>
                <a:effectLst/>
                <a:latin typeface="Algerian" panose="04020705040A02060702" pitchFamily="82" charset="0"/>
                <a:cs typeface="Times New Roman" panose="02020603050405020304" pitchFamily="18" charset="0"/>
              </a:rPr>
              <a:t> Our Solution &amp; Proposition</a:t>
            </a:r>
          </a:p>
          <a:p>
            <a:pPr algn="l">
              <a:buFont typeface="+mj-lt"/>
              <a:buAutoNum type="arabicPeriod"/>
            </a:pPr>
            <a:r>
              <a:rPr b="1" dirty="0" sz="2800" lang="en-US">
                <a:solidFill>
                  <a:schemeClr val="tx2">
                    <a:lumMod val="50000"/>
                  </a:schemeClr>
                </a:solidFill>
                <a:latin typeface="Algerian" panose="04020705040A02060702" pitchFamily="82" charset="0"/>
                <a:cs typeface="Times New Roman" panose="02020603050405020304" pitchFamily="18" charset="0"/>
              </a:rPr>
              <a:t> Dataset Description</a:t>
            </a:r>
            <a:endParaRPr b="1" dirty="0" sz="2800" i="0" lang="en-US">
              <a:solidFill>
                <a:schemeClr val="tx2">
                  <a:lumMod val="50000"/>
                </a:schemeClr>
              </a:solidFill>
              <a:effectLst/>
              <a:latin typeface="Algerian" panose="04020705040A02060702" pitchFamily="82" charset="0"/>
              <a:cs typeface="Times New Roman" panose="02020603050405020304" pitchFamily="18" charset="0"/>
            </a:endParaRPr>
          </a:p>
          <a:p>
            <a:pPr algn="l">
              <a:buFont typeface="+mj-lt"/>
              <a:buAutoNum type="arabicPeriod"/>
            </a:pPr>
            <a:r>
              <a:rPr b="1" dirty="0" sz="2800" i="0" lang="en-US">
                <a:solidFill>
                  <a:schemeClr val="tx2">
                    <a:lumMod val="50000"/>
                  </a:schemeClr>
                </a:solidFill>
                <a:effectLst/>
                <a:latin typeface="Algerian" panose="04020705040A02060702" pitchFamily="82" charset="0"/>
                <a:cs typeface="Times New Roman" panose="02020603050405020304" pitchFamily="18" charset="0"/>
              </a:rPr>
              <a:t> Modelling Approach</a:t>
            </a:r>
          </a:p>
          <a:p>
            <a:pPr algn="l">
              <a:buFont typeface="+mj-lt"/>
              <a:buAutoNum type="arabicPeriod"/>
            </a:pPr>
            <a:r>
              <a:rPr b="1" dirty="0" sz="2800" i="0" lang="en-US">
                <a:solidFill>
                  <a:schemeClr val="tx2">
                    <a:lumMod val="50000"/>
                  </a:schemeClr>
                </a:solidFill>
                <a:effectLst/>
                <a:latin typeface="Algerian" panose="04020705040A02060702" pitchFamily="82" charset="0"/>
                <a:cs typeface="Times New Roman" panose="02020603050405020304" pitchFamily="18" charset="0"/>
              </a:rPr>
              <a:t> Results and </a:t>
            </a:r>
            <a:r>
              <a:rPr b="1" dirty="0" sz="2800" lang="en-US">
                <a:solidFill>
                  <a:schemeClr val="tx2">
                    <a:lumMod val="50000"/>
                  </a:schemeClr>
                </a:solidFill>
                <a:latin typeface="Algerian" panose="04020705040A02060702" pitchFamily="82" charset="0"/>
                <a:cs typeface="Times New Roman" panose="02020603050405020304" pitchFamily="18" charset="0"/>
              </a:rPr>
              <a:t>Discussion</a:t>
            </a:r>
            <a:endParaRPr b="1" dirty="0" sz="2800" i="0" lang="en-US">
              <a:solidFill>
                <a:schemeClr val="tx2">
                  <a:lumMod val="50000"/>
                </a:schemeClr>
              </a:solidFill>
              <a:effectLst/>
              <a:latin typeface="Algerian" panose="04020705040A02060702" pitchFamily="82" charset="0"/>
              <a:cs typeface="Times New Roman" panose="02020603050405020304" pitchFamily="18" charset="0"/>
            </a:endParaRPr>
          </a:p>
          <a:p>
            <a:pPr algn="l">
              <a:buFont typeface="+mj-lt"/>
              <a:buAutoNum type="arabicPeriod"/>
            </a:pPr>
            <a:r>
              <a:rPr b="1" dirty="0" sz="2800" i="0" lang="en-US">
                <a:solidFill>
                  <a:schemeClr val="tx2">
                    <a:lumMod val="50000"/>
                  </a:schemeClr>
                </a:solidFill>
                <a:effectLst/>
                <a:latin typeface="Algerian" panose="04020705040A02060702" pitchFamily="82" charset="0"/>
                <a:cs typeface="Times New Roman" panose="02020603050405020304" pitchFamily="18" charset="0"/>
              </a:rPr>
              <a:t> 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2133600" y="429203"/>
            <a:ext cx="6557328"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solidFill>
                  <a:schemeClr val="accent1">
                    <a:lumMod val="50000"/>
                  </a:schemeClr>
                </a:solidFill>
                <a:latin typeface="Algerian" panose="04020705040A02060702" pitchFamily="82" charset="0"/>
              </a:rPr>
              <a:t>P</a:t>
            </a:r>
            <a:r>
              <a:rPr dirty="0" sz="4250" spc="15">
                <a:solidFill>
                  <a:schemeClr val="accent1">
                    <a:lumMod val="50000"/>
                  </a:schemeClr>
                </a:solidFill>
                <a:latin typeface="Algerian" panose="04020705040A02060702" pitchFamily="82" charset="0"/>
              </a:rPr>
              <a:t>ROB</a:t>
            </a:r>
            <a:r>
              <a:rPr dirty="0" sz="4250" spc="55">
                <a:solidFill>
                  <a:schemeClr val="accent1">
                    <a:lumMod val="50000"/>
                  </a:schemeClr>
                </a:solidFill>
                <a:latin typeface="Algerian" panose="04020705040A02060702" pitchFamily="82" charset="0"/>
              </a:rPr>
              <a:t>L</a:t>
            </a:r>
            <a:r>
              <a:rPr dirty="0" sz="4250" spc="-20">
                <a:solidFill>
                  <a:schemeClr val="accent1">
                    <a:lumMod val="50000"/>
                  </a:schemeClr>
                </a:solidFill>
                <a:latin typeface="Algerian" panose="04020705040A02060702" pitchFamily="82" charset="0"/>
              </a:rPr>
              <a:t>E</a:t>
            </a:r>
            <a:r>
              <a:rPr dirty="0" sz="4250" spc="20">
                <a:solidFill>
                  <a:schemeClr val="accent1">
                    <a:lumMod val="50000"/>
                  </a:schemeClr>
                </a:solidFill>
                <a:latin typeface="Algerian" panose="04020705040A02060702" pitchFamily="82" charset="0"/>
              </a:rPr>
              <a:t>M</a:t>
            </a:r>
            <a:r>
              <a:rPr dirty="0" sz="4250">
                <a:solidFill>
                  <a:schemeClr val="accent1">
                    <a:lumMod val="50000"/>
                  </a:schemeClr>
                </a:solidFill>
                <a:latin typeface="Algerian" panose="04020705040A02060702" pitchFamily="82" charset="0"/>
              </a:rPr>
              <a:t>	</a:t>
            </a:r>
            <a:r>
              <a:rPr dirty="0" sz="4250" spc="10">
                <a:solidFill>
                  <a:schemeClr val="accent1">
                    <a:lumMod val="50000"/>
                  </a:schemeClr>
                </a:solidFill>
                <a:latin typeface="Algerian" panose="04020705040A02060702" pitchFamily="82" charset="0"/>
              </a:rPr>
              <a:t>S</a:t>
            </a:r>
            <a:r>
              <a:rPr dirty="0" sz="4250" spc="-370">
                <a:solidFill>
                  <a:schemeClr val="accent1">
                    <a:lumMod val="50000"/>
                  </a:schemeClr>
                </a:solidFill>
                <a:latin typeface="Algerian" panose="04020705040A02060702" pitchFamily="82" charset="0"/>
              </a:rPr>
              <a:t>T</a:t>
            </a:r>
            <a:r>
              <a:rPr dirty="0" sz="4250" spc="-375">
                <a:solidFill>
                  <a:schemeClr val="accent1">
                    <a:lumMod val="50000"/>
                  </a:schemeClr>
                </a:solidFill>
                <a:latin typeface="Algerian" panose="04020705040A02060702" pitchFamily="82" charset="0"/>
              </a:rPr>
              <a:t>A</a:t>
            </a:r>
            <a:r>
              <a:rPr dirty="0" sz="4250" spc="15">
                <a:solidFill>
                  <a:schemeClr val="accent1">
                    <a:lumMod val="50000"/>
                  </a:schemeClr>
                </a:solidFill>
                <a:latin typeface="Algerian" panose="04020705040A02060702" pitchFamily="82" charset="0"/>
              </a:rPr>
              <a:t>T</a:t>
            </a:r>
            <a:r>
              <a:rPr dirty="0" sz="4250" spc="-10">
                <a:solidFill>
                  <a:schemeClr val="accent1">
                    <a:lumMod val="50000"/>
                  </a:schemeClr>
                </a:solidFill>
                <a:latin typeface="Algerian" panose="04020705040A02060702" pitchFamily="82" charset="0"/>
              </a:rPr>
              <a:t>E</a:t>
            </a:r>
            <a:r>
              <a:rPr dirty="0" sz="4250" spc="-20">
                <a:solidFill>
                  <a:schemeClr val="accent1">
                    <a:lumMod val="50000"/>
                  </a:schemeClr>
                </a:solidFill>
                <a:latin typeface="Algerian" panose="04020705040A02060702" pitchFamily="82" charset="0"/>
              </a:rPr>
              <a:t>ME</a:t>
            </a:r>
            <a:r>
              <a:rPr dirty="0" sz="4250" spc="10">
                <a:solidFill>
                  <a:schemeClr val="accent1">
                    <a:lumMod val="50000"/>
                  </a:schemeClr>
                </a:solidFill>
                <a:latin typeface="Algerian" panose="04020705040A02060702" pitchFamily="82" charset="0"/>
              </a:rPr>
              <a:t>NT</a:t>
            </a:r>
            <a:endParaRPr dirty="0" sz="4250">
              <a:solidFill>
                <a:schemeClr val="accent1">
                  <a:lumMod val="50000"/>
                </a:schemeClr>
              </a:solidFill>
              <a:latin typeface="Algerian" panose="04020705040A02060702" pitchFamily="82" charset="0"/>
            </a:endParaRPr>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a:off x="381000" y="1695450"/>
            <a:ext cx="10744200" cy="3914141"/>
          </a:xfrm>
          <a:prstGeom prst="rect"/>
          <a:noFill/>
        </p:spPr>
        <p:txBody>
          <a:bodyPr wrap="square">
            <a:spAutoFit/>
          </a:bodyPr>
          <a:p>
            <a:r>
              <a:rPr b="1" dirty="0" sz="2400" lang="en-US">
                <a:solidFill>
                  <a:srgbClr val="7030A0"/>
                </a:solidFill>
                <a:latin typeface="Times New Roman" panose="02020603050405020304" pitchFamily="18" charset="0"/>
                <a:cs typeface="Times New Roman" panose="02020603050405020304" pitchFamily="18" charset="0"/>
              </a:rPr>
              <a:t>Analyzing employee classification type using excel involves several Step to collect ,organize ,and </a:t>
            </a:r>
            <a:r>
              <a:rPr b="1" dirty="0" sz="2400" lang="en-US" err="1">
                <a:solidFill>
                  <a:srgbClr val="7030A0"/>
                </a:solidFill>
                <a:latin typeface="Times New Roman" panose="02020603050405020304" pitchFamily="18" charset="0"/>
                <a:cs typeface="Times New Roman" panose="02020603050405020304" pitchFamily="18" charset="0"/>
              </a:rPr>
              <a:t>evalute</a:t>
            </a:r>
            <a:r>
              <a:rPr b="1" dirty="0" sz="2400" lang="en-US">
                <a:solidFill>
                  <a:srgbClr val="7030A0"/>
                </a:solidFill>
                <a:latin typeface="Times New Roman" panose="02020603050405020304" pitchFamily="18" charset="0"/>
                <a:cs typeface="Times New Roman" panose="02020603050405020304" pitchFamily="18" charset="0"/>
              </a:rPr>
              <a:t> data effectively. Here a step -by-step guide to help you with this process:</a:t>
            </a:r>
          </a:p>
          <a:p>
            <a:pPr indent="-514350" marL="514350">
              <a:buAutoNum type="arabicPeriod"/>
            </a:pPr>
            <a:r>
              <a:rPr b="1" dirty="0" sz="2400" lang="en-US">
                <a:solidFill>
                  <a:srgbClr val="7030A0"/>
                </a:solidFill>
                <a:latin typeface="Times New Roman" panose="02020603050405020304" pitchFamily="18" charset="0"/>
                <a:cs typeface="Times New Roman" panose="02020603050405020304" pitchFamily="18" charset="0"/>
              </a:rPr>
              <a:t>Enter data </a:t>
            </a:r>
          </a:p>
          <a:p>
            <a:pPr indent="-514350" marL="514350">
              <a:buAutoNum type="arabicPeriod"/>
            </a:pPr>
            <a:r>
              <a:rPr b="1" dirty="0" sz="2400" lang="en-US">
                <a:solidFill>
                  <a:srgbClr val="7030A0"/>
                </a:solidFill>
                <a:latin typeface="Times New Roman" panose="02020603050405020304" pitchFamily="18" charset="0"/>
                <a:cs typeface="Times New Roman" panose="02020603050405020304" pitchFamily="18" charset="0"/>
              </a:rPr>
              <a:t>Collect data</a:t>
            </a:r>
          </a:p>
          <a:p>
            <a:pPr indent="-514350" marL="514350">
              <a:buAutoNum type="arabicPeriod"/>
            </a:pPr>
            <a:r>
              <a:rPr b="1" dirty="0" sz="2400" lang="en-US">
                <a:solidFill>
                  <a:srgbClr val="7030A0"/>
                </a:solidFill>
                <a:latin typeface="Times New Roman" panose="02020603050405020304" pitchFamily="18" charset="0"/>
                <a:cs typeface="Times New Roman" panose="02020603050405020304" pitchFamily="18" charset="0"/>
              </a:rPr>
              <a:t>Set up your </a:t>
            </a:r>
            <a:r>
              <a:rPr b="1" dirty="0" sz="2400" lang="en-US" err="1">
                <a:solidFill>
                  <a:srgbClr val="7030A0"/>
                </a:solidFill>
                <a:latin typeface="Times New Roman" panose="02020603050405020304" pitchFamily="18" charset="0"/>
                <a:cs typeface="Times New Roman" panose="02020603050405020304" pitchFamily="18" charset="0"/>
              </a:rPr>
              <a:t>exel</a:t>
            </a:r>
            <a:r>
              <a:rPr b="1" dirty="0" sz="2400" lang="en-US">
                <a:solidFill>
                  <a:srgbClr val="7030A0"/>
                </a:solidFill>
                <a:latin typeface="Times New Roman" panose="02020603050405020304" pitchFamily="18" charset="0"/>
                <a:cs typeface="Times New Roman" panose="02020603050405020304" pitchFamily="18" charset="0"/>
              </a:rPr>
              <a:t> </a:t>
            </a:r>
            <a:r>
              <a:rPr b="1" dirty="0" sz="2400" lang="en-US" err="1">
                <a:solidFill>
                  <a:srgbClr val="7030A0"/>
                </a:solidFill>
                <a:latin typeface="Times New Roman" panose="02020603050405020304" pitchFamily="18" charset="0"/>
                <a:cs typeface="Times New Roman" panose="02020603050405020304" pitchFamily="18" charset="0"/>
              </a:rPr>
              <a:t>spreedsheet</a:t>
            </a:r>
            <a:r>
              <a:rPr b="1" dirty="0" sz="2400" lang="en-US">
                <a:solidFill>
                  <a:srgbClr val="7030A0"/>
                </a:solidFill>
                <a:latin typeface="Times New Roman" panose="02020603050405020304" pitchFamily="18" charset="0"/>
                <a:cs typeface="Times New Roman" panose="02020603050405020304" pitchFamily="18" charset="0"/>
              </a:rPr>
              <a:t>   </a:t>
            </a:r>
          </a:p>
          <a:p>
            <a:pPr indent="-514350" marL="514350">
              <a:buAutoNum type="arabicPeriod"/>
            </a:pPr>
            <a:r>
              <a:rPr b="1" dirty="0" sz="2400" lang="en-US">
                <a:solidFill>
                  <a:srgbClr val="7030A0"/>
                </a:solidFill>
                <a:latin typeface="Times New Roman" panose="02020603050405020304" pitchFamily="18" charset="0"/>
                <a:cs typeface="Times New Roman" panose="02020603050405020304" pitchFamily="18" charset="0"/>
              </a:rPr>
              <a:t>Use pivot table </a:t>
            </a:r>
          </a:p>
          <a:p>
            <a:pPr indent="-514350" marL="514350">
              <a:buAutoNum type="arabicPeriod"/>
            </a:pPr>
            <a:r>
              <a:rPr b="1" dirty="0" sz="2400" lang="en-US">
                <a:solidFill>
                  <a:srgbClr val="7030A0"/>
                </a:solidFill>
                <a:latin typeface="Times New Roman" panose="02020603050405020304" pitchFamily="18" charset="0"/>
                <a:cs typeface="Times New Roman" panose="02020603050405020304" pitchFamily="18" charset="0"/>
              </a:rPr>
              <a:t>create  chart</a:t>
            </a:r>
          </a:p>
          <a:p>
            <a:pPr indent="-514350" marL="514350">
              <a:buAutoNum type="arabicPeriod"/>
            </a:pPr>
            <a:r>
              <a:rPr b="1" dirty="0" sz="2400" lang="en-US">
                <a:solidFill>
                  <a:srgbClr val="7030A0"/>
                </a:solidFill>
                <a:latin typeface="Times New Roman" panose="02020603050405020304" pitchFamily="18" charset="0"/>
                <a:cs typeface="Times New Roman" panose="02020603050405020304" pitchFamily="18" charset="0"/>
              </a:rPr>
              <a:t>Analyze the data    </a:t>
            </a:r>
          </a:p>
          <a:p>
            <a:pPr indent="-514350" marL="514350">
              <a:buAutoNum type="arabicPeriod"/>
            </a:pPr>
            <a:r>
              <a:rPr b="1" dirty="0" sz="2400" lang="en-US">
                <a:solidFill>
                  <a:srgbClr val="7030A0"/>
                </a:solidFill>
                <a:latin typeface="Times New Roman" panose="02020603050405020304" pitchFamily="18" charset="0"/>
                <a:cs typeface="Times New Roman" panose="02020603050405020304" pitchFamily="18" charset="0"/>
              </a:rPr>
              <a:t>Generate report </a:t>
            </a:r>
          </a:p>
          <a:p>
            <a:endParaRPr b="1" dirty="0" sz="18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2092642" y="228600"/>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solidFill>
                  <a:schemeClr val="accent1">
                    <a:lumMod val="50000"/>
                  </a:schemeClr>
                </a:solidFill>
                <a:latin typeface="Algerian" panose="04020705040A02060702" pitchFamily="82" charset="0"/>
              </a:rPr>
              <a:t>PROJECT	</a:t>
            </a:r>
            <a:r>
              <a:rPr dirty="0" sz="4250" spc="-20">
                <a:solidFill>
                  <a:schemeClr val="accent1">
                    <a:lumMod val="50000"/>
                  </a:schemeClr>
                </a:solidFill>
                <a:latin typeface="Algerian" panose="04020705040A02060702" pitchFamily="82" charset="0"/>
              </a:rPr>
              <a:t>OVERVIEW</a:t>
            </a:r>
            <a:endParaRPr dirty="0" sz="4250">
              <a:solidFill>
                <a:schemeClr val="accent1">
                  <a:lumMod val="50000"/>
                </a:schemeClr>
              </a:solidFill>
              <a:latin typeface="Algerian" panose="04020705040A02060702" pitchFamily="82" charset="0"/>
            </a:endParaRPr>
          </a:p>
        </p:txBody>
      </p:sp>
      <p:pic>
        <p:nvPicPr>
          <p:cNvPr id="209716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0"/>
          <p:cNvSpPr txBox="1"/>
          <p:nvPr/>
        </p:nvSpPr>
        <p:spPr>
          <a:xfrm>
            <a:off x="361950" y="2234341"/>
            <a:ext cx="8991600" cy="2936240"/>
          </a:xfrm>
          <a:prstGeom prst="rect"/>
          <a:noFill/>
        </p:spPr>
        <p:txBody>
          <a:bodyPr rtlCol="0" wrap="square">
            <a:spAutoFit/>
          </a:bodyPr>
          <a:p>
            <a:pPr algn="l"/>
            <a:r>
              <a:rPr b="1" dirty="0" sz="2400" lang="en-US">
                <a:solidFill>
                  <a:srgbClr val="7030A0"/>
                </a:solidFill>
                <a:latin typeface="Times New Roman" panose="02020603050405020304" pitchFamily="18" charset="0"/>
                <a:cs typeface="Times New Roman" panose="02020603050405020304" pitchFamily="18" charset="0"/>
              </a:rPr>
              <a:t> It helps to develop comprehensive </a:t>
            </a:r>
            <a:r>
              <a:rPr b="1" dirty="0" sz="2400" lang="en-US">
                <a:solidFill>
                  <a:srgbClr val="7030A0"/>
                </a:solidFill>
              </a:rPr>
              <a:t>system using Microsoft </a:t>
            </a:r>
            <a:r>
              <a:rPr b="1" dirty="0" sz="2400" lang="en-US" err="1">
                <a:solidFill>
                  <a:srgbClr val="7030A0"/>
                </a:solidFill>
              </a:rPr>
              <a:t>Excelthat</a:t>
            </a:r>
            <a:r>
              <a:rPr b="1" dirty="0" sz="2400" lang="en-US">
                <a:solidFill>
                  <a:srgbClr val="7030A0"/>
                </a:solidFill>
              </a:rPr>
              <a:t> allows for the effective analysis and gathering the information from big </a:t>
            </a:r>
            <a:r>
              <a:rPr b="1" dirty="0" sz="2400" lang="en-US" err="1">
                <a:solidFill>
                  <a:srgbClr val="7030A0"/>
                </a:solidFill>
              </a:rPr>
              <a:t>datas</a:t>
            </a:r>
            <a:r>
              <a:rPr b="1" dirty="0" sz="2400" lang="en-US">
                <a:solidFill>
                  <a:srgbClr val="7030A0"/>
                </a:solidFill>
              </a:rPr>
              <a:t> for employee. </a:t>
            </a:r>
            <a:r>
              <a:rPr b="1" dirty="0" sz="2400" lang="en-US">
                <a:solidFill>
                  <a:srgbClr val="7030A0"/>
                </a:solidFill>
                <a:latin typeface="Times New Roman" panose="02020603050405020304" pitchFamily="18" charset="0"/>
                <a:cs typeface="Times New Roman" panose="02020603050405020304" pitchFamily="18" charset="0"/>
              </a:rPr>
              <a:t>This system is </a:t>
            </a:r>
            <a:r>
              <a:rPr b="1" dirty="0" sz="2400" i="0" lang="en-US">
                <a:solidFill>
                  <a:srgbClr val="7030A0"/>
                </a:solidFill>
                <a:effectLst/>
                <a:latin typeface="Times New Roman" panose="02020603050405020304" pitchFamily="18" charset="0"/>
                <a:cs typeface="Times New Roman" panose="02020603050405020304" pitchFamily="18" charset="0"/>
              </a:rPr>
              <a:t>aims to identify the classification type from each department. </a:t>
            </a:r>
            <a:r>
              <a:rPr b="1" dirty="0" sz="2400" lang="en-IN">
                <a:solidFill>
                  <a:srgbClr val="7030A0"/>
                </a:solidFill>
                <a:latin typeface="Times New Roman" panose="02020603050405020304" pitchFamily="18" charset="0"/>
                <a:cs typeface="Times New Roman" panose="02020603050405020304" pitchFamily="18" charset="0"/>
              </a:rPr>
              <a:t>It helps to identify how much company should recruit the employee and how much company should terminate the employee from each department &amp;  helps to allocate/assign the work equally to the employee during decision 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990600" y="781156"/>
            <a:ext cx="7023504" cy="632224"/>
          </a:xfrm>
          <a:prstGeom prst="rect"/>
        </p:spPr>
        <p:txBody>
          <a:bodyPr bIns="0" lIns="0" rIns="0" rtlCol="0" tIns="16510" vert="horz" wrap="square">
            <a:spAutoFit/>
          </a:bodyPr>
          <a:p>
            <a:pPr marL="12700">
              <a:lnSpc>
                <a:spcPct val="100000"/>
              </a:lnSpc>
              <a:spcBef>
                <a:spcPts val="130"/>
              </a:spcBef>
            </a:pPr>
            <a:r>
              <a:rPr dirty="0" sz="4000" spc="25">
                <a:solidFill>
                  <a:schemeClr val="accent1">
                    <a:lumMod val="50000"/>
                  </a:schemeClr>
                </a:solidFill>
                <a:latin typeface="Algerian" panose="04020705040A02060702" pitchFamily="82" charset="0"/>
              </a:rPr>
              <a:t>W</a:t>
            </a:r>
            <a:r>
              <a:rPr dirty="0" sz="4000" spc="-20">
                <a:solidFill>
                  <a:schemeClr val="accent1">
                    <a:lumMod val="50000"/>
                  </a:schemeClr>
                </a:solidFill>
                <a:latin typeface="Algerian" panose="04020705040A02060702" pitchFamily="82" charset="0"/>
              </a:rPr>
              <a:t>H</a:t>
            </a:r>
            <a:r>
              <a:rPr dirty="0" sz="4000" spc="20">
                <a:solidFill>
                  <a:schemeClr val="accent1">
                    <a:lumMod val="50000"/>
                  </a:schemeClr>
                </a:solidFill>
                <a:latin typeface="Algerian" panose="04020705040A02060702" pitchFamily="82" charset="0"/>
              </a:rPr>
              <a:t>O</a:t>
            </a:r>
            <a:r>
              <a:rPr dirty="0" sz="4000" spc="-235">
                <a:solidFill>
                  <a:schemeClr val="accent1">
                    <a:lumMod val="50000"/>
                  </a:schemeClr>
                </a:solidFill>
                <a:latin typeface="Algerian" panose="04020705040A02060702" pitchFamily="82" charset="0"/>
              </a:rPr>
              <a:t> </a:t>
            </a:r>
            <a:r>
              <a:rPr dirty="0" sz="4000" spc="-10">
                <a:solidFill>
                  <a:schemeClr val="accent1">
                    <a:lumMod val="50000"/>
                  </a:schemeClr>
                </a:solidFill>
                <a:latin typeface="Algerian" panose="04020705040A02060702" pitchFamily="82" charset="0"/>
              </a:rPr>
              <a:t>AR</a:t>
            </a:r>
            <a:r>
              <a:rPr dirty="0" sz="4000" spc="15">
                <a:solidFill>
                  <a:schemeClr val="accent1">
                    <a:lumMod val="50000"/>
                  </a:schemeClr>
                </a:solidFill>
                <a:latin typeface="Algerian" panose="04020705040A02060702" pitchFamily="82" charset="0"/>
              </a:rPr>
              <a:t>E</a:t>
            </a:r>
            <a:r>
              <a:rPr dirty="0" sz="4000" spc="-35">
                <a:solidFill>
                  <a:schemeClr val="accent1">
                    <a:lumMod val="50000"/>
                  </a:schemeClr>
                </a:solidFill>
                <a:latin typeface="Algerian" panose="04020705040A02060702" pitchFamily="82" charset="0"/>
              </a:rPr>
              <a:t> </a:t>
            </a:r>
            <a:r>
              <a:rPr dirty="0" sz="4000" spc="-10">
                <a:solidFill>
                  <a:schemeClr val="accent1">
                    <a:lumMod val="50000"/>
                  </a:schemeClr>
                </a:solidFill>
                <a:latin typeface="Algerian" panose="04020705040A02060702" pitchFamily="82" charset="0"/>
              </a:rPr>
              <a:t>T</a:t>
            </a:r>
            <a:r>
              <a:rPr dirty="0" sz="4000" spc="-15">
                <a:solidFill>
                  <a:schemeClr val="accent1">
                    <a:lumMod val="50000"/>
                  </a:schemeClr>
                </a:solidFill>
                <a:latin typeface="Algerian" panose="04020705040A02060702" pitchFamily="82" charset="0"/>
              </a:rPr>
              <a:t>H</a:t>
            </a:r>
            <a:r>
              <a:rPr dirty="0" sz="4000" spc="15">
                <a:solidFill>
                  <a:schemeClr val="accent1">
                    <a:lumMod val="50000"/>
                  </a:schemeClr>
                </a:solidFill>
                <a:latin typeface="Algerian" panose="04020705040A02060702" pitchFamily="82" charset="0"/>
              </a:rPr>
              <a:t>E</a:t>
            </a:r>
            <a:r>
              <a:rPr dirty="0" sz="4000" spc="-35">
                <a:solidFill>
                  <a:schemeClr val="accent1">
                    <a:lumMod val="50000"/>
                  </a:schemeClr>
                </a:solidFill>
                <a:latin typeface="Algerian" panose="04020705040A02060702" pitchFamily="82" charset="0"/>
              </a:rPr>
              <a:t> </a:t>
            </a:r>
            <a:r>
              <a:rPr dirty="0" sz="4000" spc="-20">
                <a:solidFill>
                  <a:schemeClr val="accent1">
                    <a:lumMod val="50000"/>
                  </a:schemeClr>
                </a:solidFill>
                <a:latin typeface="Algerian" panose="04020705040A02060702" pitchFamily="82" charset="0"/>
              </a:rPr>
              <a:t>E</a:t>
            </a:r>
            <a:r>
              <a:rPr dirty="0" sz="4000" spc="30">
                <a:solidFill>
                  <a:schemeClr val="accent1">
                    <a:lumMod val="50000"/>
                  </a:schemeClr>
                </a:solidFill>
                <a:latin typeface="Algerian" panose="04020705040A02060702" pitchFamily="82" charset="0"/>
              </a:rPr>
              <a:t>N</a:t>
            </a:r>
            <a:r>
              <a:rPr dirty="0" sz="4000" spc="15">
                <a:solidFill>
                  <a:schemeClr val="accent1">
                    <a:lumMod val="50000"/>
                  </a:schemeClr>
                </a:solidFill>
                <a:latin typeface="Algerian" panose="04020705040A02060702" pitchFamily="82" charset="0"/>
              </a:rPr>
              <a:t>D</a:t>
            </a:r>
            <a:r>
              <a:rPr dirty="0" sz="4000" spc="-45">
                <a:solidFill>
                  <a:schemeClr val="accent1">
                    <a:lumMod val="50000"/>
                  </a:schemeClr>
                </a:solidFill>
                <a:latin typeface="Algerian" panose="04020705040A02060702" pitchFamily="82" charset="0"/>
              </a:rPr>
              <a:t> </a:t>
            </a:r>
            <a:r>
              <a:rPr dirty="0" sz="4000">
                <a:solidFill>
                  <a:schemeClr val="accent1">
                    <a:lumMod val="50000"/>
                  </a:schemeClr>
                </a:solidFill>
                <a:latin typeface="Algerian" panose="04020705040A02060702" pitchFamily="82" charset="0"/>
              </a:rPr>
              <a:t>U</a:t>
            </a:r>
            <a:r>
              <a:rPr dirty="0" sz="4000" spc="10">
                <a:solidFill>
                  <a:schemeClr val="accent1">
                    <a:lumMod val="50000"/>
                  </a:schemeClr>
                </a:solidFill>
                <a:latin typeface="Algerian" panose="04020705040A02060702" pitchFamily="82" charset="0"/>
              </a:rPr>
              <a:t>S</a:t>
            </a:r>
            <a:r>
              <a:rPr dirty="0" sz="4000" spc="-25">
                <a:solidFill>
                  <a:schemeClr val="accent1">
                    <a:lumMod val="50000"/>
                  </a:schemeClr>
                </a:solidFill>
                <a:latin typeface="Algerian" panose="04020705040A02060702" pitchFamily="82" charset="0"/>
              </a:rPr>
              <a:t>E</a:t>
            </a:r>
            <a:r>
              <a:rPr dirty="0" sz="4000" spc="-10">
                <a:solidFill>
                  <a:schemeClr val="accent1">
                    <a:lumMod val="50000"/>
                  </a:schemeClr>
                </a:solidFill>
                <a:latin typeface="Algerian" panose="04020705040A02060702" pitchFamily="82" charset="0"/>
              </a:rPr>
              <a:t>R</a:t>
            </a:r>
            <a:r>
              <a:rPr dirty="0" sz="4000" spc="5">
                <a:solidFill>
                  <a:schemeClr val="accent1">
                    <a:lumMod val="50000"/>
                  </a:schemeClr>
                </a:solidFill>
                <a:latin typeface="Algerian" panose="04020705040A02060702" pitchFamily="82" charset="0"/>
              </a:rPr>
              <a:t>S?</a:t>
            </a:r>
            <a:endParaRPr dirty="0" sz="4000">
              <a:solidFill>
                <a:schemeClr val="accent1">
                  <a:lumMod val="50000"/>
                </a:schemeClr>
              </a:solidFill>
              <a:latin typeface="Algerian" panose="04020705040A02060702" pitchFamily="82" charset="0"/>
            </a:endParaRPr>
          </a:p>
        </p:txBody>
      </p:sp>
      <p:pic>
        <p:nvPicPr>
          <p:cNvPr id="2097164"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871450" y="2274838"/>
            <a:ext cx="8882149" cy="2936241"/>
          </a:xfrm>
          <a:prstGeom prst="rect"/>
          <a:noFill/>
        </p:spPr>
        <p:txBody>
          <a:bodyPr wrap="square">
            <a:spAutoFit/>
          </a:bodyPr>
          <a:p>
            <a:r>
              <a:rPr b="1" dirty="0" sz="2400" lang="en-US">
                <a:solidFill>
                  <a:srgbClr val="7030A0"/>
                </a:solidFill>
                <a:latin typeface="Times New Roman" panose="02020603050405020304" pitchFamily="18" charset="0"/>
                <a:cs typeface="Times New Roman" panose="02020603050405020304" pitchFamily="18" charset="0"/>
              </a:rPr>
              <a:t>The  end users of an </a:t>
            </a:r>
            <a:r>
              <a:rPr b="1" dirty="0" sz="2400" lang="en-US" err="1">
                <a:solidFill>
                  <a:srgbClr val="7030A0"/>
                </a:solidFill>
                <a:latin typeface="Times New Roman" panose="02020603050405020304" pitchFamily="18" charset="0"/>
                <a:cs typeface="Times New Roman" panose="02020603050405020304" pitchFamily="18" charset="0"/>
              </a:rPr>
              <a:t>empoyee</a:t>
            </a:r>
            <a:r>
              <a:rPr b="1" dirty="0" sz="2400" lang="en-US">
                <a:solidFill>
                  <a:srgbClr val="7030A0"/>
                </a:solidFill>
                <a:latin typeface="Times New Roman" panose="02020603050405020304" pitchFamily="18" charset="0"/>
                <a:cs typeface="Times New Roman" panose="02020603050405020304" pitchFamily="18" charset="0"/>
              </a:rPr>
              <a:t> performance </a:t>
            </a:r>
            <a:r>
              <a:rPr b="1" dirty="0" sz="2400" lang="en-US" err="1">
                <a:solidFill>
                  <a:srgbClr val="7030A0"/>
                </a:solidFill>
                <a:latin typeface="Times New Roman" panose="02020603050405020304" pitchFamily="18" charset="0"/>
                <a:cs typeface="Times New Roman" panose="02020603050405020304" pitchFamily="18" charset="0"/>
              </a:rPr>
              <a:t>analyse</a:t>
            </a:r>
            <a:r>
              <a:rPr b="1" dirty="0" sz="2400" lang="en-US">
                <a:solidFill>
                  <a:srgbClr val="7030A0"/>
                </a:solidFill>
                <a:latin typeface="Times New Roman" panose="02020603050405020304" pitchFamily="18" charset="0"/>
                <a:cs typeface="Times New Roman" panose="02020603050405020304" pitchFamily="18" charset="0"/>
              </a:rPr>
              <a:t> </a:t>
            </a:r>
          </a:p>
          <a:p>
            <a:r>
              <a:rPr b="1" dirty="0" sz="2400" lang="en-US">
                <a:solidFill>
                  <a:srgbClr val="7030A0"/>
                </a:solidFill>
                <a:latin typeface="Times New Roman" panose="02020603050405020304" pitchFamily="18" charset="0"/>
                <a:cs typeface="Times New Roman" panose="02020603050405020304" pitchFamily="18" charset="0"/>
              </a:rPr>
              <a:t>to tool typically include :</a:t>
            </a:r>
          </a:p>
          <a:p>
            <a:r>
              <a:rPr b="1" dirty="0" sz="2400" lang="en-US">
                <a:solidFill>
                  <a:srgbClr val="7030A0"/>
                </a:solidFill>
                <a:latin typeface="Times New Roman" panose="02020603050405020304" pitchFamily="18" charset="0"/>
                <a:cs typeface="Times New Roman" panose="02020603050405020304" pitchFamily="18" charset="0"/>
              </a:rPr>
              <a:t>1. </a:t>
            </a:r>
            <a:r>
              <a:rPr b="1" dirty="0" sz="2400" lang="en-US" err="1">
                <a:solidFill>
                  <a:srgbClr val="7030A0"/>
                </a:solidFill>
                <a:latin typeface="Times New Roman" panose="02020603050405020304" pitchFamily="18" charset="0"/>
                <a:cs typeface="Times New Roman" panose="02020603050405020304" pitchFamily="18" charset="0"/>
              </a:rPr>
              <a:t>Hr</a:t>
            </a:r>
            <a:r>
              <a:rPr b="1" dirty="0" sz="2400" lang="en-US">
                <a:solidFill>
                  <a:srgbClr val="7030A0"/>
                </a:solidFill>
                <a:latin typeface="Times New Roman" panose="02020603050405020304" pitchFamily="18" charset="0"/>
                <a:cs typeface="Times New Roman" panose="02020603050405020304" pitchFamily="18" charset="0"/>
              </a:rPr>
              <a:t> professionals</a:t>
            </a:r>
          </a:p>
          <a:p>
            <a:r>
              <a:rPr b="1" dirty="0" sz="2400" lang="en-US">
                <a:solidFill>
                  <a:srgbClr val="7030A0"/>
                </a:solidFill>
                <a:latin typeface="Times New Roman" panose="02020603050405020304" pitchFamily="18" charset="0"/>
                <a:cs typeface="Times New Roman" panose="02020603050405020304" pitchFamily="18" charset="0"/>
              </a:rPr>
              <a:t>2. managers/supervisor </a:t>
            </a:r>
          </a:p>
          <a:p>
            <a:r>
              <a:rPr b="1" dirty="0" sz="2400" lang="en-US">
                <a:solidFill>
                  <a:srgbClr val="7030A0"/>
                </a:solidFill>
                <a:latin typeface="Times New Roman" panose="02020603050405020304" pitchFamily="18" charset="0"/>
                <a:cs typeface="Times New Roman" panose="02020603050405020304" pitchFamily="18" charset="0"/>
              </a:rPr>
              <a:t>3. </a:t>
            </a:r>
            <a:r>
              <a:rPr b="1" dirty="0" sz="2400" lang="en-US" err="1">
                <a:solidFill>
                  <a:srgbClr val="7030A0"/>
                </a:solidFill>
                <a:latin typeface="Times New Roman" panose="02020603050405020304" pitchFamily="18" charset="0"/>
                <a:cs typeface="Times New Roman" panose="02020603050405020304" pitchFamily="18" charset="0"/>
              </a:rPr>
              <a:t>empoyees</a:t>
            </a:r>
            <a:r>
              <a:rPr b="1" dirty="0" sz="2400" lang="en-US">
                <a:solidFill>
                  <a:srgbClr val="7030A0"/>
                </a:solidFill>
                <a:latin typeface="Times New Roman" panose="02020603050405020304" pitchFamily="18" charset="0"/>
                <a:cs typeface="Times New Roman" panose="02020603050405020304" pitchFamily="18" charset="0"/>
              </a:rPr>
              <a:t> </a:t>
            </a:r>
          </a:p>
          <a:p>
            <a:r>
              <a:rPr b="1" dirty="0" sz="2400" lang="en-US">
                <a:solidFill>
                  <a:srgbClr val="7030A0"/>
                </a:solidFill>
                <a:latin typeface="Times New Roman" panose="02020603050405020304" pitchFamily="18" charset="0"/>
                <a:cs typeface="Times New Roman" panose="02020603050405020304" pitchFamily="18" charset="0"/>
              </a:rPr>
              <a:t>4. department heads</a:t>
            </a:r>
          </a:p>
          <a:p>
            <a:r>
              <a:rPr b="1" dirty="0" sz="2400" lang="en-US">
                <a:solidFill>
                  <a:srgbClr val="7030A0"/>
                </a:solidFill>
                <a:latin typeface="Times New Roman" panose="02020603050405020304" pitchFamily="18" charset="0"/>
                <a:cs typeface="Times New Roman" panose="02020603050405020304" pitchFamily="18" charset="0"/>
              </a:rPr>
              <a:t>5. senior leadership</a:t>
            </a:r>
          </a:p>
          <a:p>
            <a:r>
              <a:rPr b="1" dirty="0" sz="2400" lang="en-US">
                <a:solidFill>
                  <a:srgbClr val="7030A0"/>
                </a:solidFill>
                <a:latin typeface="Times New Roman" panose="02020603050405020304" pitchFamily="18" charset="0"/>
                <a:cs typeface="Times New Roman" panose="02020603050405020304" pitchFamily="18" charset="0"/>
              </a:rPr>
              <a:t>6. it teams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5" name="object 2"/>
          <p:cNvPicPr>
            <a:picLocks/>
          </p:cNvPicPr>
          <p:nvPr/>
        </p:nvPicPr>
        <p:blipFill>
          <a:blip xmlns:r="http://schemas.openxmlformats.org/officeDocument/2006/relationships" r:embed="rId1" cstate="print"/>
          <a:stretch>
            <a:fillRect/>
          </a:stretch>
        </p:blipFill>
        <p:spPr>
          <a:xfrm>
            <a:off x="0" y="4495800"/>
            <a:ext cx="2695574" cy="2362200"/>
          </a:xfrm>
          <a:prstGeom prst="rect"/>
        </p:spPr>
      </p:pic>
      <p:sp>
        <p:nvSpPr>
          <p:cNvPr id="104865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solidFill>
                  <a:schemeClr val="accent1">
                    <a:lumMod val="50000"/>
                  </a:schemeClr>
                </a:solidFill>
                <a:latin typeface="Algerian" panose="04020705040A02060702" pitchFamily="82" charset="0"/>
              </a:rPr>
              <a:t>O</a:t>
            </a:r>
            <a:r>
              <a:rPr dirty="0" sz="3600" spc="25">
                <a:solidFill>
                  <a:schemeClr val="accent1">
                    <a:lumMod val="50000"/>
                  </a:schemeClr>
                </a:solidFill>
                <a:latin typeface="Algerian" panose="04020705040A02060702" pitchFamily="82" charset="0"/>
              </a:rPr>
              <a:t>U</a:t>
            </a:r>
            <a:r>
              <a:rPr dirty="0" sz="3600">
                <a:solidFill>
                  <a:schemeClr val="accent1">
                    <a:lumMod val="50000"/>
                  </a:schemeClr>
                </a:solidFill>
                <a:latin typeface="Algerian" panose="04020705040A02060702" pitchFamily="82" charset="0"/>
              </a:rPr>
              <a:t>R</a:t>
            </a:r>
            <a:r>
              <a:rPr dirty="0" sz="3600" spc="5">
                <a:solidFill>
                  <a:schemeClr val="accent1">
                    <a:lumMod val="50000"/>
                  </a:schemeClr>
                </a:solidFill>
                <a:latin typeface="Algerian" panose="04020705040A02060702" pitchFamily="82" charset="0"/>
              </a:rPr>
              <a:t> </a:t>
            </a:r>
            <a:r>
              <a:rPr dirty="0" sz="3600" spc="25">
                <a:solidFill>
                  <a:schemeClr val="accent1">
                    <a:lumMod val="50000"/>
                  </a:schemeClr>
                </a:solidFill>
                <a:latin typeface="Algerian" panose="04020705040A02060702" pitchFamily="82" charset="0"/>
              </a:rPr>
              <a:t>S</a:t>
            </a:r>
            <a:r>
              <a:rPr dirty="0" sz="3600" spc="10">
                <a:solidFill>
                  <a:schemeClr val="accent1">
                    <a:lumMod val="50000"/>
                  </a:schemeClr>
                </a:solidFill>
                <a:latin typeface="Algerian" panose="04020705040A02060702" pitchFamily="82" charset="0"/>
              </a:rPr>
              <a:t>O</a:t>
            </a:r>
            <a:r>
              <a:rPr dirty="0" sz="3600" spc="25">
                <a:solidFill>
                  <a:schemeClr val="accent1">
                    <a:lumMod val="50000"/>
                  </a:schemeClr>
                </a:solidFill>
                <a:latin typeface="Algerian" panose="04020705040A02060702" pitchFamily="82" charset="0"/>
              </a:rPr>
              <a:t>LU</a:t>
            </a:r>
            <a:r>
              <a:rPr dirty="0" sz="3600" spc="-35">
                <a:solidFill>
                  <a:schemeClr val="accent1">
                    <a:lumMod val="50000"/>
                  </a:schemeClr>
                </a:solidFill>
                <a:latin typeface="Algerian" panose="04020705040A02060702" pitchFamily="82" charset="0"/>
              </a:rPr>
              <a:t>T</a:t>
            </a:r>
            <a:r>
              <a:rPr dirty="0" sz="3600" spc="-30">
                <a:solidFill>
                  <a:schemeClr val="accent1">
                    <a:lumMod val="50000"/>
                  </a:schemeClr>
                </a:solidFill>
                <a:latin typeface="Algerian" panose="04020705040A02060702" pitchFamily="82" charset="0"/>
              </a:rPr>
              <a:t>I</a:t>
            </a:r>
            <a:r>
              <a:rPr dirty="0" sz="3600" spc="10">
                <a:solidFill>
                  <a:schemeClr val="accent1">
                    <a:lumMod val="50000"/>
                  </a:schemeClr>
                </a:solidFill>
                <a:latin typeface="Algerian" panose="04020705040A02060702" pitchFamily="82" charset="0"/>
              </a:rPr>
              <a:t>O</a:t>
            </a:r>
            <a:r>
              <a:rPr dirty="0" sz="3600">
                <a:solidFill>
                  <a:schemeClr val="accent1">
                    <a:lumMod val="50000"/>
                  </a:schemeClr>
                </a:solidFill>
                <a:latin typeface="Algerian" panose="04020705040A02060702" pitchFamily="82" charset="0"/>
              </a:rPr>
              <a:t>N</a:t>
            </a:r>
            <a:r>
              <a:rPr dirty="0" sz="3600" spc="-345">
                <a:solidFill>
                  <a:schemeClr val="accent1">
                    <a:lumMod val="50000"/>
                  </a:schemeClr>
                </a:solidFill>
                <a:latin typeface="Algerian" panose="04020705040A02060702" pitchFamily="82" charset="0"/>
              </a:rPr>
              <a:t> </a:t>
            </a:r>
            <a:r>
              <a:rPr dirty="0" sz="3600" spc="-35">
                <a:solidFill>
                  <a:schemeClr val="accent1">
                    <a:lumMod val="50000"/>
                  </a:schemeClr>
                </a:solidFill>
                <a:latin typeface="Algerian" panose="04020705040A02060702" pitchFamily="82" charset="0"/>
              </a:rPr>
              <a:t>A</a:t>
            </a:r>
            <a:r>
              <a:rPr dirty="0" sz="3600" spc="-5">
                <a:solidFill>
                  <a:schemeClr val="accent1">
                    <a:lumMod val="50000"/>
                  </a:schemeClr>
                </a:solidFill>
                <a:latin typeface="Algerian" panose="04020705040A02060702" pitchFamily="82" charset="0"/>
              </a:rPr>
              <a:t>N</a:t>
            </a:r>
            <a:r>
              <a:rPr dirty="0" sz="3600">
                <a:solidFill>
                  <a:schemeClr val="accent1">
                    <a:lumMod val="50000"/>
                  </a:schemeClr>
                </a:solidFill>
                <a:latin typeface="Algerian" panose="04020705040A02060702" pitchFamily="82" charset="0"/>
              </a:rPr>
              <a:t>D</a:t>
            </a:r>
            <a:r>
              <a:rPr dirty="0" sz="3600" spc="35">
                <a:solidFill>
                  <a:schemeClr val="accent1">
                    <a:lumMod val="50000"/>
                  </a:schemeClr>
                </a:solidFill>
                <a:latin typeface="Algerian" panose="04020705040A02060702" pitchFamily="82" charset="0"/>
              </a:rPr>
              <a:t> </a:t>
            </a:r>
            <a:r>
              <a:rPr dirty="0" sz="3600" spc="-30">
                <a:solidFill>
                  <a:schemeClr val="accent1">
                    <a:lumMod val="50000"/>
                  </a:schemeClr>
                </a:solidFill>
                <a:latin typeface="Algerian" panose="04020705040A02060702" pitchFamily="82" charset="0"/>
              </a:rPr>
              <a:t>I</a:t>
            </a:r>
            <a:r>
              <a:rPr dirty="0" sz="3600" spc="-35">
                <a:solidFill>
                  <a:schemeClr val="accent1">
                    <a:lumMod val="50000"/>
                  </a:schemeClr>
                </a:solidFill>
                <a:latin typeface="Algerian" panose="04020705040A02060702" pitchFamily="82" charset="0"/>
              </a:rPr>
              <a:t>T</a:t>
            </a:r>
            <a:r>
              <a:rPr dirty="0" sz="3600">
                <a:solidFill>
                  <a:schemeClr val="accent1">
                    <a:lumMod val="50000"/>
                  </a:schemeClr>
                </a:solidFill>
                <a:latin typeface="Algerian" panose="04020705040A02060702" pitchFamily="82" charset="0"/>
              </a:rPr>
              <a:t>S</a:t>
            </a:r>
            <a:r>
              <a:rPr dirty="0" sz="3600" spc="60">
                <a:solidFill>
                  <a:schemeClr val="accent1">
                    <a:lumMod val="50000"/>
                  </a:schemeClr>
                </a:solidFill>
                <a:latin typeface="Algerian" panose="04020705040A02060702" pitchFamily="82" charset="0"/>
              </a:rPr>
              <a:t> </a:t>
            </a:r>
            <a:r>
              <a:rPr dirty="0" sz="3600" spc="-295">
                <a:solidFill>
                  <a:schemeClr val="accent1">
                    <a:lumMod val="50000"/>
                  </a:schemeClr>
                </a:solidFill>
                <a:latin typeface="Algerian" panose="04020705040A02060702" pitchFamily="82" charset="0"/>
              </a:rPr>
              <a:t>V</a:t>
            </a:r>
            <a:r>
              <a:rPr dirty="0" sz="3600" spc="-35">
                <a:solidFill>
                  <a:schemeClr val="accent1">
                    <a:lumMod val="50000"/>
                  </a:schemeClr>
                </a:solidFill>
                <a:latin typeface="Algerian" panose="04020705040A02060702" pitchFamily="82" charset="0"/>
              </a:rPr>
              <a:t>A</a:t>
            </a:r>
            <a:r>
              <a:rPr dirty="0" sz="3600" spc="25">
                <a:solidFill>
                  <a:schemeClr val="accent1">
                    <a:lumMod val="50000"/>
                  </a:schemeClr>
                </a:solidFill>
                <a:latin typeface="Algerian" panose="04020705040A02060702" pitchFamily="82" charset="0"/>
              </a:rPr>
              <a:t>LU</a:t>
            </a:r>
            <a:r>
              <a:rPr dirty="0" sz="3600">
                <a:solidFill>
                  <a:schemeClr val="accent1">
                    <a:lumMod val="50000"/>
                  </a:schemeClr>
                </a:solidFill>
                <a:latin typeface="Algerian" panose="04020705040A02060702" pitchFamily="82" charset="0"/>
              </a:rPr>
              <a:t>E</a:t>
            </a:r>
            <a:r>
              <a:rPr dirty="0" sz="3600" spc="-65">
                <a:solidFill>
                  <a:schemeClr val="accent1">
                    <a:lumMod val="50000"/>
                  </a:schemeClr>
                </a:solidFill>
                <a:latin typeface="Algerian" panose="04020705040A02060702" pitchFamily="82" charset="0"/>
              </a:rPr>
              <a:t> </a:t>
            </a:r>
            <a:r>
              <a:rPr dirty="0" sz="3600" spc="-15">
                <a:solidFill>
                  <a:schemeClr val="accent1">
                    <a:lumMod val="50000"/>
                  </a:schemeClr>
                </a:solidFill>
                <a:latin typeface="Algerian" panose="04020705040A02060702" pitchFamily="82" charset="0"/>
              </a:rPr>
              <a:t>P</a:t>
            </a:r>
            <a:r>
              <a:rPr dirty="0" sz="3600" spc="-30">
                <a:solidFill>
                  <a:schemeClr val="accent1">
                    <a:lumMod val="50000"/>
                  </a:schemeClr>
                </a:solidFill>
                <a:latin typeface="Algerian" panose="04020705040A02060702" pitchFamily="82" charset="0"/>
              </a:rPr>
              <a:t>R</a:t>
            </a:r>
            <a:r>
              <a:rPr dirty="0" sz="3600" spc="10">
                <a:solidFill>
                  <a:schemeClr val="accent1">
                    <a:lumMod val="50000"/>
                  </a:schemeClr>
                </a:solidFill>
                <a:latin typeface="Algerian" panose="04020705040A02060702" pitchFamily="82" charset="0"/>
              </a:rPr>
              <a:t>O</a:t>
            </a:r>
            <a:r>
              <a:rPr dirty="0" sz="3600" spc="-15">
                <a:solidFill>
                  <a:schemeClr val="accent1">
                    <a:lumMod val="50000"/>
                  </a:schemeClr>
                </a:solidFill>
                <a:latin typeface="Algerian" panose="04020705040A02060702" pitchFamily="82" charset="0"/>
              </a:rPr>
              <a:t>P</a:t>
            </a:r>
            <a:r>
              <a:rPr dirty="0" sz="3600" spc="10">
                <a:solidFill>
                  <a:schemeClr val="accent1">
                    <a:lumMod val="50000"/>
                  </a:schemeClr>
                </a:solidFill>
                <a:latin typeface="Algerian" panose="04020705040A02060702" pitchFamily="82" charset="0"/>
              </a:rPr>
              <a:t>O</a:t>
            </a:r>
            <a:r>
              <a:rPr dirty="0" sz="3600" spc="25">
                <a:solidFill>
                  <a:schemeClr val="accent1">
                    <a:lumMod val="50000"/>
                  </a:schemeClr>
                </a:solidFill>
                <a:latin typeface="Algerian" panose="04020705040A02060702" pitchFamily="82" charset="0"/>
              </a:rPr>
              <a:t>S</a:t>
            </a:r>
            <a:r>
              <a:rPr dirty="0" sz="3600" spc="-30">
                <a:solidFill>
                  <a:schemeClr val="accent1">
                    <a:lumMod val="50000"/>
                  </a:schemeClr>
                </a:solidFill>
                <a:latin typeface="Algerian" panose="04020705040A02060702" pitchFamily="82" charset="0"/>
              </a:rPr>
              <a:t>I</a:t>
            </a:r>
            <a:r>
              <a:rPr dirty="0" sz="3600" spc="-35">
                <a:solidFill>
                  <a:schemeClr val="accent1">
                    <a:lumMod val="50000"/>
                  </a:schemeClr>
                </a:solidFill>
                <a:latin typeface="Algerian" panose="04020705040A02060702" pitchFamily="82" charset="0"/>
              </a:rPr>
              <a:t>T</a:t>
            </a:r>
            <a:r>
              <a:rPr dirty="0" sz="3600" spc="-30">
                <a:solidFill>
                  <a:schemeClr val="accent1">
                    <a:lumMod val="50000"/>
                  </a:schemeClr>
                </a:solidFill>
                <a:latin typeface="Algerian" panose="04020705040A02060702" pitchFamily="82" charset="0"/>
              </a:rPr>
              <a:t>I</a:t>
            </a:r>
            <a:r>
              <a:rPr dirty="0" sz="3600" spc="10">
                <a:solidFill>
                  <a:schemeClr val="accent1">
                    <a:lumMod val="50000"/>
                  </a:schemeClr>
                </a:solidFill>
                <a:latin typeface="Algerian" panose="04020705040A02060702" pitchFamily="82" charset="0"/>
              </a:rPr>
              <a:t>O</a:t>
            </a:r>
            <a:r>
              <a:rPr dirty="0" sz="3600">
                <a:solidFill>
                  <a:schemeClr val="accent1">
                    <a:lumMod val="50000"/>
                  </a:schemeClr>
                </a:solidFill>
                <a:latin typeface="Algerian" panose="04020705040A02060702" pitchFamily="82" charset="0"/>
              </a:rPr>
              <a:t>N</a:t>
            </a:r>
          </a:p>
        </p:txBody>
      </p:sp>
      <p:pic>
        <p:nvPicPr>
          <p:cNvPr id="2097166"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4" name="TextBox 9"/>
          <p:cNvSpPr txBox="1"/>
          <p:nvPr/>
        </p:nvSpPr>
        <p:spPr>
          <a:xfrm>
            <a:off x="457200" y="1863496"/>
            <a:ext cx="9674629" cy="2308324"/>
          </a:xfrm>
          <a:prstGeom prst="rect"/>
          <a:noFill/>
        </p:spPr>
        <p:txBody>
          <a:bodyPr wrap="square">
            <a:spAutoFit/>
          </a:bodyPr>
          <a:p>
            <a:r>
              <a:rPr b="1" dirty="0" sz="2400" lang="en-US">
                <a:solidFill>
                  <a:srgbClr val="7030A0"/>
                </a:solidFill>
                <a:latin typeface="Times New Roman" panose="02020603050405020304" pitchFamily="18" charset="0"/>
                <a:cs typeface="Times New Roman" panose="02020603050405020304" pitchFamily="18" charset="0"/>
              </a:rPr>
              <a:t>Filtering – for removing unwanted value / for taking data form each Department/row/column</a:t>
            </a:r>
          </a:p>
          <a:p>
            <a:endParaRPr b="1" dirty="0" sz="2400" lang="en-US">
              <a:solidFill>
                <a:srgbClr val="7030A0"/>
              </a:solidFill>
              <a:latin typeface="Times New Roman" panose="02020603050405020304" pitchFamily="18" charset="0"/>
              <a:cs typeface="Times New Roman" panose="02020603050405020304" pitchFamily="18" charset="0"/>
            </a:endParaRPr>
          </a:p>
          <a:p>
            <a:r>
              <a:rPr b="1" dirty="0" sz="2400" lang="en-US">
                <a:solidFill>
                  <a:srgbClr val="7030A0"/>
                </a:solidFill>
                <a:latin typeface="Times New Roman" panose="02020603050405020304" pitchFamily="18" charset="0"/>
                <a:cs typeface="Times New Roman" panose="02020603050405020304" pitchFamily="18" charset="0"/>
              </a:rPr>
              <a:t>Pivot table – summarizing the data into smaller data</a:t>
            </a:r>
          </a:p>
          <a:p>
            <a:endParaRPr b="1" dirty="0" sz="2400" lang="en-US">
              <a:solidFill>
                <a:srgbClr val="7030A0"/>
              </a:solidFill>
              <a:latin typeface="Times New Roman" panose="02020603050405020304" pitchFamily="18" charset="0"/>
              <a:cs typeface="Times New Roman" panose="02020603050405020304" pitchFamily="18" charset="0"/>
            </a:endParaRPr>
          </a:p>
          <a:p>
            <a:r>
              <a:rPr b="1" dirty="0" sz="2400" lang="en-US">
                <a:solidFill>
                  <a:srgbClr val="7030A0"/>
                </a:solidFill>
                <a:latin typeface="Times New Roman" panose="02020603050405020304" pitchFamily="18" charset="0"/>
                <a:cs typeface="Times New Roman" panose="02020603050405020304" pitchFamily="18" charset="0"/>
              </a:rPr>
              <a:t>Graph – data visualize in to picture for understanding purpose</a:t>
            </a:r>
          </a:p>
        </p:txBody>
      </p:sp>
      <p:sp>
        <p:nvSpPr>
          <p:cNvPr id="1048665" name="Arrow: Chevron 10"/>
          <p:cNvSpPr/>
          <p:nvPr/>
        </p:nvSpPr>
        <p:spPr>
          <a:xfrm>
            <a:off x="161925" y="2019300"/>
            <a:ext cx="295275" cy="171450"/>
          </a:xfrm>
          <a:prstGeom prst="chevro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solidFill>
                <a:schemeClr val="tx1"/>
              </a:solidFill>
            </a:endParaRPr>
          </a:p>
        </p:txBody>
      </p:sp>
      <p:sp>
        <p:nvSpPr>
          <p:cNvPr id="1048666" name="Arrow: Chevron 11"/>
          <p:cNvSpPr/>
          <p:nvPr/>
        </p:nvSpPr>
        <p:spPr>
          <a:xfrm>
            <a:off x="122350" y="3095560"/>
            <a:ext cx="295275" cy="171450"/>
          </a:xfrm>
          <a:prstGeom prst="chevro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dirty="0" lang="en-IN">
              <a:solidFill>
                <a:schemeClr val="tx1"/>
              </a:solidFill>
            </a:endParaRPr>
          </a:p>
        </p:txBody>
      </p:sp>
      <p:sp>
        <p:nvSpPr>
          <p:cNvPr id="1048667" name="Arrow: Chevron 12"/>
          <p:cNvSpPr/>
          <p:nvPr/>
        </p:nvSpPr>
        <p:spPr>
          <a:xfrm>
            <a:off x="122349" y="3886200"/>
            <a:ext cx="295275" cy="171450"/>
          </a:xfrm>
          <a:prstGeom prst="chevro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3"/>
          <p:cNvSpPr txBox="1"/>
          <p:nvPr/>
        </p:nvSpPr>
        <p:spPr>
          <a:xfrm>
            <a:off x="1828800" y="2274838"/>
            <a:ext cx="6101542" cy="2246769"/>
          </a:xfrm>
          <a:prstGeom prst="rect"/>
          <a:noFill/>
        </p:spPr>
        <p:txBody>
          <a:bodyPr wrap="square">
            <a:spAutoFit/>
          </a:bodyPr>
          <a:p>
            <a:r>
              <a:rPr b="1" dirty="0" sz="2800" lang="en-US">
                <a:solidFill>
                  <a:srgbClr val="7030A0"/>
                </a:solidFill>
                <a:latin typeface="Times New Roman" panose="02020603050405020304" pitchFamily="18" charset="0"/>
                <a:cs typeface="Times New Roman" panose="02020603050405020304" pitchFamily="18" charset="0"/>
              </a:rPr>
              <a:t>employee= </a:t>
            </a:r>
            <a:r>
              <a:rPr b="1" dirty="0" sz="2800" lang="en-US" err="1">
                <a:solidFill>
                  <a:srgbClr val="7030A0"/>
                </a:solidFill>
                <a:latin typeface="Times New Roman" panose="02020603050405020304" pitchFamily="18" charset="0"/>
                <a:cs typeface="Times New Roman" panose="02020603050405020304" pitchFamily="18" charset="0"/>
              </a:rPr>
              <a:t>edunet</a:t>
            </a:r>
            <a:r>
              <a:rPr b="1" dirty="0" sz="2800" lang="en-US">
                <a:solidFill>
                  <a:srgbClr val="7030A0"/>
                </a:solidFill>
                <a:latin typeface="Times New Roman" panose="02020603050405020304" pitchFamily="18" charset="0"/>
                <a:cs typeface="Times New Roman" panose="02020603050405020304" pitchFamily="18" charset="0"/>
              </a:rPr>
              <a:t> dash board </a:t>
            </a:r>
          </a:p>
          <a:p>
            <a:r>
              <a:rPr b="1" dirty="0" sz="2800" lang="en-US">
                <a:solidFill>
                  <a:srgbClr val="7030A0"/>
                </a:solidFill>
                <a:latin typeface="Times New Roman" panose="02020603050405020304" pitchFamily="18" charset="0"/>
                <a:cs typeface="Times New Roman" panose="02020603050405020304" pitchFamily="18" charset="0"/>
              </a:rPr>
              <a:t>26 features </a:t>
            </a:r>
          </a:p>
          <a:p>
            <a:r>
              <a:rPr b="1" dirty="0" sz="2800" lang="en-US">
                <a:solidFill>
                  <a:srgbClr val="7030A0"/>
                </a:solidFill>
                <a:latin typeface="Times New Roman" panose="02020603050405020304" pitchFamily="18" charset="0"/>
                <a:cs typeface="Times New Roman" panose="02020603050405020304" pitchFamily="18" charset="0"/>
              </a:rPr>
              <a:t>Name-text </a:t>
            </a:r>
          </a:p>
          <a:p>
            <a:r>
              <a:rPr b="1" dirty="0" sz="2800" lang="en-US">
                <a:solidFill>
                  <a:srgbClr val="7030A0"/>
                </a:solidFill>
                <a:latin typeface="Times New Roman" panose="02020603050405020304" pitchFamily="18" charset="0"/>
                <a:cs typeface="Times New Roman" panose="02020603050405020304" pitchFamily="18" charset="0"/>
              </a:rPr>
              <a:t>Emp department [</a:t>
            </a:r>
            <a:r>
              <a:rPr b="1" dirty="0" sz="2800" lang="en-US" err="1">
                <a:solidFill>
                  <a:srgbClr val="7030A0"/>
                </a:solidFill>
                <a:latin typeface="Times New Roman" panose="02020603050405020304" pitchFamily="18" charset="0"/>
                <a:cs typeface="Times New Roman" panose="02020603050405020304" pitchFamily="18" charset="0"/>
              </a:rPr>
              <a:t>sales,production</a:t>
            </a:r>
            <a:r>
              <a:rPr b="1" dirty="0" sz="2800" lang="en-US">
                <a:solidFill>
                  <a:srgbClr val="7030A0"/>
                </a:solidFill>
                <a:latin typeface="Times New Roman" panose="02020603050405020304" pitchFamily="18" charset="0"/>
                <a:cs typeface="Times New Roman" panose="02020603050405020304" pitchFamily="18" charset="0"/>
              </a:rPr>
              <a:t>]</a:t>
            </a:r>
          </a:p>
          <a:p>
            <a:r>
              <a:rPr b="1" dirty="0" sz="2800" lang="en-US" err="1">
                <a:solidFill>
                  <a:srgbClr val="7030A0"/>
                </a:solidFill>
                <a:latin typeface="Times New Roman" panose="02020603050405020304" pitchFamily="18" charset="0"/>
                <a:cs typeface="Times New Roman" panose="02020603050405020304" pitchFamily="18" charset="0"/>
              </a:rPr>
              <a:t>Empolyee</a:t>
            </a:r>
            <a:r>
              <a:rPr b="1" dirty="0" sz="2800" lang="en-US">
                <a:solidFill>
                  <a:srgbClr val="7030A0"/>
                </a:solidFill>
                <a:latin typeface="Times New Roman" panose="02020603050405020304" pitchFamily="18" charset="0"/>
                <a:cs typeface="Times New Roman" panose="02020603050405020304" pitchFamily="18" charset="0"/>
              </a:rPr>
              <a:t> classification type </a:t>
            </a:r>
          </a:p>
        </p:txBody>
      </p:sp>
      <p:sp>
        <p:nvSpPr>
          <p:cNvPr id="1048670" name="Arrow: Notched Right 4"/>
          <p:cNvSpPr/>
          <p:nvPr/>
        </p:nvSpPr>
        <p:spPr>
          <a:xfrm>
            <a:off x="1447800" y="2438400"/>
            <a:ext cx="381000" cy="228600"/>
          </a:xfrm>
          <a:prstGeom prst="notchedRightArrow"/>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71" name="Arrow: Notched Right 5"/>
          <p:cNvSpPr/>
          <p:nvPr/>
        </p:nvSpPr>
        <p:spPr>
          <a:xfrm>
            <a:off x="1447800" y="2830562"/>
            <a:ext cx="381000" cy="228600"/>
          </a:xfrm>
          <a:prstGeom prst="notchedRightArrow"/>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72" name="Arrow: Notched Right 6"/>
          <p:cNvSpPr/>
          <p:nvPr/>
        </p:nvSpPr>
        <p:spPr>
          <a:xfrm>
            <a:off x="1447800" y="3270766"/>
            <a:ext cx="381000" cy="228600"/>
          </a:xfrm>
          <a:prstGeom prst="notchedRightArrow"/>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73" name="Arrow: Notched Right 7"/>
          <p:cNvSpPr/>
          <p:nvPr/>
        </p:nvSpPr>
        <p:spPr>
          <a:xfrm>
            <a:off x="1447800" y="3733166"/>
            <a:ext cx="381000" cy="228600"/>
          </a:xfrm>
          <a:prstGeom prst="notchedRightArrow"/>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74" name="Arrow: Notched Right 8"/>
          <p:cNvSpPr/>
          <p:nvPr/>
        </p:nvSpPr>
        <p:spPr>
          <a:xfrm>
            <a:off x="1447800" y="4199206"/>
            <a:ext cx="381000" cy="228600"/>
          </a:xfrm>
          <a:prstGeom prst="notchedRightArrow"/>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1136361" y="702877"/>
            <a:ext cx="8480425" cy="670696"/>
          </a:xfrm>
          <a:prstGeom prst="rect"/>
        </p:spPr>
        <p:txBody>
          <a:bodyPr bIns="0" lIns="0" rIns="0" rtlCol="0" tIns="16510" vert="horz" wrap="square">
            <a:spAutoFit/>
          </a:bodyPr>
          <a:p>
            <a:pPr marL="12700">
              <a:lnSpc>
                <a:spcPct val="100000"/>
              </a:lnSpc>
              <a:spcBef>
                <a:spcPts val="130"/>
              </a:spcBef>
            </a:pPr>
            <a:r>
              <a:rPr dirty="0" sz="4250" spc="15">
                <a:solidFill>
                  <a:schemeClr val="accent1">
                    <a:lumMod val="50000"/>
                  </a:schemeClr>
                </a:solidFill>
                <a:latin typeface="Algerian" panose="04020705040A02060702" pitchFamily="82" charset="0"/>
              </a:rPr>
              <a:t>THE</a:t>
            </a:r>
            <a:r>
              <a:rPr dirty="0" sz="4250" spc="20">
                <a:solidFill>
                  <a:schemeClr val="accent1">
                    <a:lumMod val="50000"/>
                  </a:schemeClr>
                </a:solidFill>
                <a:latin typeface="Algerian" panose="04020705040A02060702" pitchFamily="82" charset="0"/>
              </a:rPr>
              <a:t> </a:t>
            </a:r>
            <a:r>
              <a:rPr dirty="0" sz="4250" lang="en-US" spc="20">
                <a:solidFill>
                  <a:schemeClr val="accent1">
                    <a:lumMod val="50000"/>
                  </a:schemeClr>
                </a:solidFill>
                <a:latin typeface="Algerian" panose="04020705040A02060702" pitchFamily="82" charset="0"/>
              </a:rPr>
              <a:t>"</a:t>
            </a:r>
            <a:r>
              <a:rPr dirty="0" sz="4250" spc="10">
                <a:solidFill>
                  <a:schemeClr val="accent1">
                    <a:lumMod val="50000"/>
                  </a:schemeClr>
                </a:solidFill>
                <a:latin typeface="Algerian" panose="04020705040A02060702" pitchFamily="82" charset="0"/>
              </a:rPr>
              <a:t>WOW</a:t>
            </a:r>
            <a:r>
              <a:rPr dirty="0" sz="4250" lang="en-US" spc="10">
                <a:solidFill>
                  <a:schemeClr val="accent1">
                    <a:lumMod val="50000"/>
                  </a:schemeClr>
                </a:solidFill>
                <a:latin typeface="Algerian" panose="04020705040A02060702" pitchFamily="82" charset="0"/>
              </a:rPr>
              <a:t>"</a:t>
            </a:r>
            <a:r>
              <a:rPr dirty="0" sz="4250" spc="85">
                <a:solidFill>
                  <a:schemeClr val="accent1">
                    <a:lumMod val="50000"/>
                  </a:schemeClr>
                </a:solidFill>
                <a:latin typeface="Algerian" panose="04020705040A02060702" pitchFamily="82" charset="0"/>
              </a:rPr>
              <a:t> </a:t>
            </a:r>
            <a:r>
              <a:rPr dirty="0" sz="4250" spc="10">
                <a:solidFill>
                  <a:schemeClr val="accent1">
                    <a:lumMod val="50000"/>
                  </a:schemeClr>
                </a:solidFill>
                <a:latin typeface="Algerian" panose="04020705040A02060702" pitchFamily="82" charset="0"/>
              </a:rPr>
              <a:t>IN</a:t>
            </a:r>
            <a:r>
              <a:rPr dirty="0" sz="4250" spc="-5">
                <a:solidFill>
                  <a:schemeClr val="accent1">
                    <a:lumMod val="50000"/>
                  </a:schemeClr>
                </a:solidFill>
                <a:latin typeface="Algerian" panose="04020705040A02060702" pitchFamily="82" charset="0"/>
              </a:rPr>
              <a:t> </a:t>
            </a:r>
            <a:r>
              <a:rPr dirty="0" sz="4250" spc="15">
                <a:solidFill>
                  <a:schemeClr val="accent1">
                    <a:lumMod val="50000"/>
                  </a:schemeClr>
                </a:solidFill>
                <a:latin typeface="Algerian" panose="04020705040A02060702" pitchFamily="82" charset="0"/>
              </a:rPr>
              <a:t>OUR</a:t>
            </a:r>
            <a:r>
              <a:rPr dirty="0" sz="4250" spc="-10">
                <a:solidFill>
                  <a:schemeClr val="accent1">
                    <a:lumMod val="50000"/>
                  </a:schemeClr>
                </a:solidFill>
                <a:latin typeface="Algerian" panose="04020705040A02060702" pitchFamily="82" charset="0"/>
              </a:rPr>
              <a:t> </a:t>
            </a:r>
            <a:r>
              <a:rPr dirty="0" sz="4250" spc="20">
                <a:solidFill>
                  <a:schemeClr val="accent1">
                    <a:lumMod val="50000"/>
                  </a:schemeClr>
                </a:solidFill>
                <a:latin typeface="Algerian" panose="04020705040A02060702" pitchFamily="82" charset="0"/>
              </a:rPr>
              <a:t>SOLUTION</a:t>
            </a:r>
            <a:endParaRPr dirty="0" sz="4250">
              <a:solidFill>
                <a:schemeClr val="accent1">
                  <a:lumMod val="50000"/>
                </a:schemeClr>
              </a:solidFill>
              <a:latin typeface="Algerian" panose="04020705040A02060702" pitchFamily="82" charset="0"/>
            </a:endParaRPr>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0" name="TextBox 8"/>
          <p:cNvSpPr txBox="1"/>
          <p:nvPr/>
        </p:nvSpPr>
        <p:spPr>
          <a:xfrm>
            <a:off x="1071685" y="1838864"/>
            <a:ext cx="8534018" cy="1077218"/>
          </a:xfrm>
          <a:prstGeom prst="rect"/>
          <a:noFill/>
        </p:spPr>
        <p:txBody>
          <a:bodyPr rtlCol="0" wrap="square">
            <a:spAutoFit/>
          </a:bodyPr>
          <a:p>
            <a:pPr algn="l"/>
            <a:r>
              <a:rPr b="1" dirty="0" sz="3600" i="0" lang="en-US">
                <a:solidFill>
                  <a:srgbClr val="7030A0"/>
                </a:solidFill>
                <a:effectLst/>
                <a:latin typeface="Times New Roman" panose="02020603050405020304" pitchFamily="18" charset="0"/>
                <a:cs typeface="Times New Roman" panose="02020603050405020304" pitchFamily="18" charset="0"/>
              </a:rPr>
              <a:t>Pivot table is wow in my solution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rajuthomas.1650@gmail.com</cp:lastModifiedBy>
  <dcterms:created xsi:type="dcterms:W3CDTF">2024-03-29T04:07:22Z</dcterms:created>
  <dcterms:modified xsi:type="dcterms:W3CDTF">2024-09-10T10:08:09Z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94cba826a55b436ab061ac9f3a71b88e</vt:lpwstr>
  </property>
</Properties>
</file>