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4" r:id="rId4"/>
    <p:sldId id="257" r:id="rId5"/>
    <p:sldId id="265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47" autoAdjust="0"/>
  </p:normalViewPr>
  <p:slideViewPr>
    <p:cSldViewPr snapToGrid="0">
      <p:cViewPr varScale="1">
        <p:scale>
          <a:sx n="54" d="100"/>
          <a:sy n="54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21513-3651-42FC-A54A-E945017D068C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7E40-BA62-4F6A-A9D5-0D91D46A91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1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属性封装在</a:t>
            </a:r>
            <a:r>
              <a:rPr lang="en-US" altLang="zh-CN" dirty="0" err="1" smtClean="0"/>
              <a:t>Web_Prog_Ex_Big_DS</a:t>
            </a:r>
            <a:r>
              <a:rPr lang="zh-CN" altLang="en-US" dirty="0" smtClean="0"/>
              <a:t>类，降低耦合度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不使用</a:t>
            </a:r>
            <a:r>
              <a:rPr lang="en-US" altLang="zh-CN" dirty="0" smtClean="0"/>
              <a:t>Http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hearder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referer</a:t>
            </a:r>
            <a:r>
              <a:rPr lang="zh-CN" altLang="en-US" baseline="0" dirty="0" smtClean="0"/>
              <a:t>是因为其存入的是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的相对地址。会重复提交表单信息。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7E40-BA62-4F6A-A9D5-0D91D46A91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7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属性封装在</a:t>
            </a:r>
            <a:r>
              <a:rPr lang="en-US" altLang="zh-CN" dirty="0" err="1" smtClean="0"/>
              <a:t>Web_Prog_Ex_Big_DS</a:t>
            </a:r>
            <a:r>
              <a:rPr lang="zh-CN" altLang="en-US" dirty="0" smtClean="0"/>
              <a:t>类，降低耦合度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不使用</a:t>
            </a:r>
            <a:r>
              <a:rPr lang="en-US" altLang="zh-CN" dirty="0" smtClean="0"/>
              <a:t>Http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hearder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referer</a:t>
            </a:r>
            <a:r>
              <a:rPr lang="zh-CN" altLang="en-US" baseline="0" dirty="0" smtClean="0"/>
              <a:t>是因为其存入的是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的相对地址。会重复提交表单信息。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7E40-BA62-4F6A-A9D5-0D91D46A91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0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购物车的内容应当一直存续。甚至与用户是否登录都无关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7E40-BA62-4F6A-A9D5-0D91D46A91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9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0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9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1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4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5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9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5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7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1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FEE9-EE49-449A-B0DF-70AE80CE16A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D55C-169A-4EC3-9DB3-BC4E59B62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网络程序设计 </a:t>
            </a:r>
            <a:r>
              <a:rPr lang="en-US" altLang="zh-CN" sz="4800" dirty="0" smtClean="0"/>
              <a:t>– </a:t>
            </a:r>
            <a:r>
              <a:rPr lang="zh-CN" altLang="en-US" sz="4800" dirty="0" smtClean="0"/>
              <a:t>课程答辩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14071215 </a:t>
            </a:r>
            <a:r>
              <a:rPr lang="zh-CN" altLang="en-US" sz="1800" dirty="0" smtClean="0"/>
              <a:t>降云鹏</a:t>
            </a:r>
            <a:endParaRPr lang="en-US" altLang="zh-CN" sz="1800" dirty="0" smtClean="0"/>
          </a:p>
          <a:p>
            <a:r>
              <a:rPr lang="en-US" altLang="zh-CN" sz="1800" dirty="0" smtClean="0"/>
              <a:t>2017.06.05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264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网页 </a:t>
            </a:r>
            <a:r>
              <a:rPr lang="en-US" altLang="zh-CN" dirty="0" err="1" smtClean="0"/>
              <a:t>template.jsp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包含所有网页泛用的部分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导航栏等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添加新的页面时，将</a:t>
            </a:r>
            <a:r>
              <a:rPr lang="en-US" altLang="zh-CN" dirty="0" err="1" smtClean="0"/>
              <a:t>template.jsp</a:t>
            </a:r>
            <a:r>
              <a:rPr lang="zh-CN" altLang="en-US" dirty="0" smtClean="0"/>
              <a:t>代码拷贝，再添加内容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不如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构建好用（代码重用性低）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2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数据库组成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0677" y="1389186"/>
            <a:ext cx="9003323" cy="54688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create table books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	ISBN 	char(24) 	primary key,</a:t>
            </a:r>
          </a:p>
          <a:p>
            <a:pPr marL="0" indent="0">
              <a:buNone/>
            </a:pPr>
            <a:r>
              <a:rPr lang="en-US" altLang="zh-CN" dirty="0"/>
              <a:t>	title 	char(64)	not null,</a:t>
            </a:r>
          </a:p>
          <a:p>
            <a:pPr marL="0" indent="0">
              <a:buNone/>
            </a:pPr>
            <a:r>
              <a:rPr lang="en-US" altLang="zh-CN" dirty="0"/>
              <a:t>	author	char(32)	not null,</a:t>
            </a:r>
          </a:p>
          <a:p>
            <a:pPr marL="0" indent="0">
              <a:buNone/>
            </a:pPr>
            <a:r>
              <a:rPr lang="en-US" altLang="zh-CN" dirty="0"/>
              <a:t>	press	char(32)	not null,</a:t>
            </a:r>
          </a:p>
          <a:p>
            <a:pPr marL="0" indent="0">
              <a:buNone/>
            </a:pPr>
            <a:r>
              <a:rPr lang="en-US" altLang="zh-CN" dirty="0"/>
              <a:t>	price	double		not null</a:t>
            </a:r>
          </a:p>
          <a:p>
            <a:pPr marL="0" indent="0">
              <a:buNone/>
            </a:pP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create table accounts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	username char(24)	not null,</a:t>
            </a:r>
          </a:p>
          <a:p>
            <a:pPr marL="0" indent="0">
              <a:buNone/>
            </a:pPr>
            <a:r>
              <a:rPr lang="en-US" altLang="zh-CN" dirty="0"/>
              <a:t>	password char(24)	not null</a:t>
            </a:r>
          </a:p>
          <a:p>
            <a:pPr marL="0" indent="0">
              <a:buNone/>
            </a:pP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8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526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Session </a:t>
            </a:r>
            <a:r>
              <a:rPr lang="zh-CN" altLang="en-US" dirty="0" smtClean="0"/>
              <a:t>属性组成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86627"/>
              </p:ext>
            </p:extLst>
          </p:nvPr>
        </p:nvGraphicFramePr>
        <p:xfrm>
          <a:off x="628650" y="1180735"/>
          <a:ext cx="78867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32">
                  <a:extLst>
                    <a:ext uri="{9D8B030D-6E8A-4147-A177-3AD203B41FA5}">
                      <a16:colId xmlns:a16="http://schemas.microsoft.com/office/drawing/2014/main" val="36614577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val="522472688"/>
                    </a:ext>
                  </a:extLst>
                </a:gridCol>
                <a:gridCol w="5253535">
                  <a:extLst>
                    <a:ext uri="{9D8B030D-6E8A-4147-A177-3AD203B41FA5}">
                      <a16:colId xmlns:a16="http://schemas.microsoft.com/office/drawing/2014/main" val="3374906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属性名称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属性类型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77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logged_in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bool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用户是否为登录状态的标志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3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username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string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存储用户的用户名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3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referer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string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先前访问的</a:t>
                      </a:r>
                      <a:r>
                        <a:rPr lang="en-US" altLang="zh-CN" sz="2000" dirty="0" err="1" smtClean="0"/>
                        <a:t>jsp</a:t>
                      </a:r>
                      <a:r>
                        <a:rPr lang="zh-CN" altLang="en-US" sz="2000" dirty="0" smtClean="0"/>
                        <a:t>页面的</a:t>
                      </a:r>
                      <a:r>
                        <a:rPr lang="zh-CN" altLang="en-US" sz="2000" dirty="0" smtClean="0"/>
                        <a:t>相对地址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登录，注册页面不会更新此字段。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35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Cart_bookinfo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List&lt;Books&gt;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存储购物车的图书信息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1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cart_num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存储购物车中，</a:t>
                      </a:r>
                      <a:r>
                        <a:rPr lang="en-US" altLang="zh-CN" sz="2000" dirty="0" smtClean="0"/>
                        <a:t>Books[</a:t>
                      </a:r>
                      <a:r>
                        <a:rPr lang="en-US" altLang="zh-CN" sz="2000" dirty="0" err="1" smtClean="0"/>
                        <a:t>i</a:t>
                      </a:r>
                      <a:r>
                        <a:rPr lang="en-US" altLang="zh-CN" sz="2000" dirty="0" smtClean="0"/>
                        <a:t>]</a:t>
                      </a:r>
                      <a:r>
                        <a:rPr lang="zh-CN" altLang="en-US" sz="2000" dirty="0" smtClean="0"/>
                        <a:t>的购买项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2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prekey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string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用户上一次查询的结果</a:t>
                      </a:r>
                      <a:r>
                        <a:rPr lang="en-US" altLang="zh-CN" sz="2000" dirty="0" smtClean="0"/>
                        <a:t>(</a:t>
                      </a:r>
                      <a:r>
                        <a:rPr lang="zh-CN" altLang="en-US" sz="2000" dirty="0" smtClean="0"/>
                        <a:t>在搜索栏显示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trace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Book_trace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搜索选中，数量结果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4907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8650" y="3875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94335"/>
              </p:ext>
            </p:extLst>
          </p:nvPr>
        </p:nvGraphicFramePr>
        <p:xfrm>
          <a:off x="628650" y="5210812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32">
                  <a:extLst>
                    <a:ext uri="{9D8B030D-6E8A-4147-A177-3AD203B41FA5}">
                      <a16:colId xmlns:a16="http://schemas.microsoft.com/office/drawing/2014/main" val="1675169528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val="3385430838"/>
                    </a:ext>
                  </a:extLst>
                </a:gridCol>
                <a:gridCol w="5253535">
                  <a:extLst>
                    <a:ext uri="{9D8B030D-6E8A-4147-A177-3AD203B41FA5}">
                      <a16:colId xmlns:a16="http://schemas.microsoft.com/office/drawing/2014/main" val="795222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属性名称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属性类型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2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isbn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string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作为书的识别代码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8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num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int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查询表中选定的数量参数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87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7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购物车</a:t>
            </a:r>
            <a:r>
              <a:rPr lang="zh-CN" altLang="en-US" dirty="0" smtClean="0"/>
              <a:t>会话</a:t>
            </a:r>
            <a:r>
              <a:rPr lang="en-US" altLang="zh-CN" smtClean="0"/>
              <a:t>Beans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902671"/>
              </p:ext>
            </p:extLst>
          </p:nvPr>
        </p:nvGraphicFramePr>
        <p:xfrm>
          <a:off x="628650" y="1825625"/>
          <a:ext cx="78867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32">
                  <a:extLst>
                    <a:ext uri="{9D8B030D-6E8A-4147-A177-3AD203B41FA5}">
                      <a16:colId xmlns:a16="http://schemas.microsoft.com/office/drawing/2014/main" val="366145776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val="522472688"/>
                    </a:ext>
                  </a:extLst>
                </a:gridCol>
                <a:gridCol w="5253535">
                  <a:extLst>
                    <a:ext uri="{9D8B030D-6E8A-4147-A177-3AD203B41FA5}">
                      <a16:colId xmlns:a16="http://schemas.microsoft.com/office/drawing/2014/main" val="3374906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属性名称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属性类型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77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/>
                        <a:t>Book_isbn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String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书号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3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num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int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书的数量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3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booksFacade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BooksFacadeLocal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BookBean</a:t>
                      </a:r>
                      <a:r>
                        <a:rPr lang="en-US" altLang="zh-CN" sz="2000" dirty="0" smtClean="0"/>
                        <a:t> </a:t>
                      </a:r>
                      <a:r>
                        <a:rPr lang="zh-CN" altLang="en-US" sz="2000" dirty="0" smtClean="0"/>
                        <a:t>实体类会话</a:t>
                      </a:r>
                      <a:r>
                        <a:rPr lang="en-US" altLang="zh-CN" sz="2000" dirty="0" smtClean="0"/>
                        <a:t>Bean</a:t>
                      </a:r>
                      <a:r>
                        <a:rPr lang="zh-CN" altLang="en-US" sz="2000" dirty="0" smtClean="0"/>
                        <a:t>的本地接口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35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58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8650" y="3875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1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附加功能：注册和登录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：</a:t>
            </a:r>
            <a:r>
              <a:rPr lang="en-US" altLang="zh-CN" dirty="0" err="1"/>
              <a:t>BookBean</a:t>
            </a:r>
            <a:r>
              <a:rPr lang="en-US" altLang="zh-CN" b="1" dirty="0"/>
              <a:t> </a:t>
            </a:r>
            <a:r>
              <a:rPr lang="zh-CN" altLang="en-US" dirty="0"/>
              <a:t>实体类的会话</a:t>
            </a:r>
            <a:r>
              <a:rPr lang="en-US" altLang="zh-CN" dirty="0" smtClean="0"/>
              <a:t>Bean</a:t>
            </a:r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login.jsp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register.jsp</a:t>
            </a:r>
            <a:endParaRPr lang="en-US" altLang="zh-CN" dirty="0" smtClean="0"/>
          </a:p>
          <a:p>
            <a:r>
              <a:rPr lang="en-US" altLang="zh-CN" dirty="0" smtClean="0"/>
              <a:t>Control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209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购物车应放在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Sessions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调试过支付宝跳转支付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，但是失败了。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0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文档规约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页面中的非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注释纯英文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编译兼容问题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Beans</a:t>
            </a:r>
            <a:r>
              <a:rPr lang="zh-CN" altLang="en-US" dirty="0" smtClean="0"/>
              <a:t>中的注释为中文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58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335</Words>
  <Application>Microsoft Office PowerPoint</Application>
  <PresentationFormat>全屏显示(4:3)</PresentationFormat>
  <Paragraphs>87</Paragraphs>
  <Slides>8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网络程序设计 – 课程答辩</vt:lpstr>
      <vt:lpstr>“模板”网页 template.jsp</vt:lpstr>
      <vt:lpstr>数据库组成</vt:lpstr>
      <vt:lpstr>Session 属性组成</vt:lpstr>
      <vt:lpstr>购物车会话Beans</vt:lpstr>
      <vt:lpstr>附加功能：注册和登录</vt:lpstr>
      <vt:lpstr>想法</vt:lpstr>
      <vt:lpstr>文档规约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Yunpeng Jiang</dc:creator>
  <cp:lastModifiedBy>Yunpeng Jiang</cp:lastModifiedBy>
  <cp:revision>52</cp:revision>
  <dcterms:created xsi:type="dcterms:W3CDTF">2017-06-04T07:00:29Z</dcterms:created>
  <dcterms:modified xsi:type="dcterms:W3CDTF">2017-06-05T00:37:52Z</dcterms:modified>
</cp:coreProperties>
</file>