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Montserrat SemiBold"/>
      <p:regular r:id="rId27"/>
      <p:bold r:id="rId28"/>
      <p:italic r:id="rId29"/>
      <p:boldItalic r:id="rId30"/>
    </p:embeddedFont>
    <p:embeddedFont>
      <p:font typeface="Montserrat"/>
      <p:regular r:id="rId31"/>
      <p:bold r:id="rId32"/>
      <p:italic r:id="rId33"/>
      <p:boldItalic r:id="rId34"/>
    </p:embeddedFont>
    <p:embeddedFont>
      <p:font typeface="Lato"/>
      <p:regular r:id="rId35"/>
      <p:bold r:id="rId36"/>
      <p:italic r:id="rId37"/>
      <p:boldItalic r:id="rId38"/>
    </p:embeddedFont>
    <p:embeddedFont>
      <p:font typeface="Montserrat Medium"/>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2376C7-EA08-42C9-B893-C20E98A83AD8}">
  <a:tblStyle styleId="{E02376C7-EA08-42C9-B893-C20E98A83AD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bold.fntdata"/><Relationship Id="rId20" Type="http://schemas.openxmlformats.org/officeDocument/2006/relationships/slide" Target="slides/slide14.xml"/><Relationship Id="rId42" Type="http://schemas.openxmlformats.org/officeDocument/2006/relationships/font" Target="fonts/MontserratMedium-boldItalic.fntdata"/><Relationship Id="rId41" Type="http://schemas.openxmlformats.org/officeDocument/2006/relationships/font" Target="fonts/MontserratMedium-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SemiBold-bold.fntdata"/><Relationship Id="rId27" Type="http://schemas.openxmlformats.org/officeDocument/2006/relationships/font" Target="fonts/MontserratSemiBo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Semi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regular.fntdata"/><Relationship Id="rId30" Type="http://schemas.openxmlformats.org/officeDocument/2006/relationships/font" Target="fonts/MontserratSemiBold-boldItalic.fntdata"/><Relationship Id="rId11" Type="http://schemas.openxmlformats.org/officeDocument/2006/relationships/slide" Target="slides/slide5.xml"/><Relationship Id="rId33" Type="http://schemas.openxmlformats.org/officeDocument/2006/relationships/font" Target="fonts/Montserrat-italic.fntdata"/><Relationship Id="rId10" Type="http://schemas.openxmlformats.org/officeDocument/2006/relationships/slide" Target="slides/slide4.xml"/><Relationship Id="rId32" Type="http://schemas.openxmlformats.org/officeDocument/2006/relationships/font" Target="fonts/Montserrat-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Montserrat-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39" Type="http://schemas.openxmlformats.org/officeDocument/2006/relationships/font" Target="fonts/MontserratMedium-regular.fntdata"/><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883da75bbe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883da75bbe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bc24f2158a_1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bc24f2158a_1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bc24f2158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bc24f2158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 = (No. of vehicles crossed in dynamic - no. of vehicles crossed in static) / </a:t>
            </a:r>
            <a:r>
              <a:rPr lang="en">
                <a:solidFill>
                  <a:schemeClr val="dk1"/>
                </a:solidFill>
              </a:rPr>
              <a:t>no. of vehicles crossed in static [considering same simulation time]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Total(D) - tells the number of vehicles passed using Dynamic Timer</a:t>
            </a:r>
            <a:endParaRPr>
              <a:solidFill>
                <a:schemeClr val="dk1"/>
              </a:solidFill>
            </a:endParaRPr>
          </a:p>
          <a:p>
            <a:pPr indent="0" lvl="0" marL="0" rtl="0" algn="l">
              <a:spcBef>
                <a:spcPts val="0"/>
              </a:spcBef>
              <a:spcAft>
                <a:spcPts val="0"/>
              </a:spcAft>
              <a:buNone/>
            </a:pPr>
            <a:r>
              <a:rPr lang="en">
                <a:solidFill>
                  <a:schemeClr val="dk1"/>
                </a:solidFill>
              </a:rPr>
              <a:t>Total(S) - Tells the number of vehicles passed using Static Timer</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bc24f2158a_1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bc24f2158a_1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graph shown are the graphs for some of the cases considered </a:t>
            </a:r>
            <a:r>
              <a:rPr lang="en"/>
              <a:t>separately</a:t>
            </a:r>
            <a:r>
              <a:rPr lang="en"/>
              <a:t> for analysing purposes. Here the graphs are overlapping indicating that for 3 way system both dynamic and static </a:t>
            </a:r>
            <a:r>
              <a:rPr lang="en"/>
              <a:t>performing</a:t>
            </a:r>
            <a:r>
              <a:rPr lang="en"/>
              <a:t> almost the same with just a difference of about or less than 50 vehicles.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bc3ec543a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bc3ec543a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graphs are also showing the same things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bc24f2158a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bc24f2158a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bc24f2158a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bc24f2158a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Simulation time for 3-way - 300 sec</a:t>
            </a:r>
            <a:endParaRPr/>
          </a:p>
          <a:p>
            <a:pPr indent="0" lvl="0" marL="0" rtl="0" algn="l">
              <a:spcBef>
                <a:spcPts val="0"/>
              </a:spcBef>
              <a:spcAft>
                <a:spcPts val="0"/>
              </a:spcAft>
              <a:buNone/>
            </a:pPr>
            <a:r>
              <a:rPr lang="en"/>
              <a:t>Simulation time for 4-way - 400 sec</a:t>
            </a:r>
            <a:endParaRPr/>
          </a:p>
          <a:p>
            <a:pPr indent="0" lvl="0" marL="0" rtl="0" algn="l">
              <a:spcBef>
                <a:spcPts val="0"/>
              </a:spcBef>
              <a:spcAft>
                <a:spcPts val="0"/>
              </a:spcAft>
              <a:buNone/>
            </a:pPr>
            <a:r>
              <a:rPr lang="en"/>
              <a:t>X-axis - Data points - No of the test case</a:t>
            </a:r>
            <a:endParaRPr/>
          </a:p>
          <a:p>
            <a:pPr indent="0" lvl="0" marL="0" rtl="0" algn="l">
              <a:spcBef>
                <a:spcPts val="0"/>
              </a:spcBef>
              <a:spcAft>
                <a:spcPts val="0"/>
              </a:spcAft>
              <a:buNone/>
            </a:pPr>
            <a:r>
              <a:rPr lang="en"/>
              <a:t>Y- axis - Number of vehicles passed in specified simulation time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bc24f2158a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bc24f2158a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Simulation time for 3-way - 300 sec</a:t>
            </a:r>
            <a:endParaRPr/>
          </a:p>
          <a:p>
            <a:pPr indent="0" lvl="0" marL="0" rtl="0" algn="l">
              <a:spcBef>
                <a:spcPts val="0"/>
              </a:spcBef>
              <a:spcAft>
                <a:spcPts val="0"/>
              </a:spcAft>
              <a:buNone/>
            </a:pPr>
            <a:r>
              <a:rPr lang="en"/>
              <a:t>Simulation time for 4-way - 400 sec</a:t>
            </a:r>
            <a:endParaRPr/>
          </a:p>
          <a:p>
            <a:pPr indent="0" lvl="0" marL="0" rtl="0" algn="l">
              <a:spcBef>
                <a:spcPts val="0"/>
              </a:spcBef>
              <a:spcAft>
                <a:spcPts val="0"/>
              </a:spcAft>
              <a:buNone/>
            </a:pPr>
            <a:r>
              <a:rPr lang="en"/>
              <a:t>X-axis - Data points - Number of vehicles distributed on the lanes</a:t>
            </a:r>
            <a:endParaRPr/>
          </a:p>
          <a:p>
            <a:pPr indent="0" lvl="0" marL="0" rtl="0" algn="l">
              <a:spcBef>
                <a:spcPts val="0"/>
              </a:spcBef>
              <a:spcAft>
                <a:spcPts val="0"/>
              </a:spcAft>
              <a:buNone/>
            </a:pPr>
            <a:r>
              <a:rPr lang="en"/>
              <a:t>Y- axis - Number of vehicles passed in specified simulation time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bc24f2158a_1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bc24f2158a_1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bc24f2158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bc24f2158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876ec165e7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876ec165e7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8cbef9e6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8cbef9e6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876ec165e7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876ec165e7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8cbef9e6a0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8cbef9e6a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8d92fbca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8d92fbca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883da75bbe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883da75bbe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bc24f2158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bc24f2158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bc24f2158a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bc24f2158a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bc3ec543a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bc3ec543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bc3ec543a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bc3ec543a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jpg"/><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jpg"/><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www.tomtom.com/en_gb/traffic-index/ranking/" TargetMode="External"/><Relationship Id="rId4" Type="http://schemas.openxmlformats.org/officeDocument/2006/relationships/hyperlink" Target="https://www.pygame.org/wiki/about" TargetMode="External"/><Relationship Id="rId5" Type="http://schemas.openxmlformats.org/officeDocument/2006/relationships/hyperlink" Target="https://medium.com/@ODS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8.png"/><Relationship Id="rId5" Type="http://schemas.openxmlformats.org/officeDocument/2006/relationships/image" Target="../media/image21.png"/><Relationship Id="rId6" Type="http://schemas.openxmlformats.org/officeDocument/2006/relationships/image" Target="../media/image20.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gif"/><Relationship Id="rId4" Type="http://schemas.openxmlformats.org/officeDocument/2006/relationships/image" Target="../media/image15.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816800" y="469450"/>
            <a:ext cx="4825800" cy="1867500"/>
          </a:xfrm>
          <a:prstGeom prst="rect">
            <a:avLst/>
          </a:prstGeom>
        </p:spPr>
        <p:txBody>
          <a:bodyPr anchorCtr="0" anchor="t" bIns="91425" lIns="91425" spcFirstLastPara="1" rIns="91425" wrap="square" tIns="91425">
            <a:normAutofit fontScale="90000"/>
          </a:bodyPr>
          <a:lstStyle/>
          <a:p>
            <a:pPr indent="0" lvl="0" marL="0" rtl="0" algn="l">
              <a:lnSpc>
                <a:spcPct val="135000"/>
              </a:lnSpc>
              <a:spcBef>
                <a:spcPts val="0"/>
              </a:spcBef>
              <a:spcAft>
                <a:spcPts val="0"/>
              </a:spcAft>
              <a:buNone/>
            </a:pPr>
            <a:r>
              <a:rPr b="1" lang="en" sz="2033"/>
              <a:t>Major Project</a:t>
            </a:r>
            <a:endParaRPr b="1" sz="2033"/>
          </a:p>
          <a:p>
            <a:pPr indent="0" lvl="0" marL="0" rtl="0" algn="l">
              <a:lnSpc>
                <a:spcPct val="135000"/>
              </a:lnSpc>
              <a:spcBef>
                <a:spcPts val="0"/>
              </a:spcBef>
              <a:spcAft>
                <a:spcPts val="0"/>
              </a:spcAft>
              <a:buNone/>
            </a:pPr>
            <a:r>
              <a:rPr b="1" lang="en">
                <a:solidFill>
                  <a:srgbClr val="FF9900"/>
                </a:solidFill>
              </a:rPr>
              <a:t>Rush Hour</a:t>
            </a:r>
            <a:endParaRPr b="1">
              <a:solidFill>
                <a:srgbClr val="FF9900"/>
              </a:solidFill>
            </a:endParaRPr>
          </a:p>
          <a:p>
            <a:pPr indent="0" lvl="0" marL="0" rtl="0" algn="l">
              <a:lnSpc>
                <a:spcPct val="135000"/>
              </a:lnSpc>
              <a:spcBef>
                <a:spcPts val="0"/>
              </a:spcBef>
              <a:spcAft>
                <a:spcPts val="0"/>
              </a:spcAft>
              <a:buNone/>
            </a:pPr>
            <a:r>
              <a:rPr i="1" lang="en" sz="1322">
                <a:latin typeface="Montserrat SemiBold"/>
                <a:ea typeface="Montserrat SemiBold"/>
                <a:cs typeface="Montserrat SemiBold"/>
                <a:sym typeface="Montserrat SemiBold"/>
              </a:rPr>
              <a:t>IMPROVED </a:t>
            </a:r>
            <a:r>
              <a:rPr lang="en" sz="1322">
                <a:latin typeface="Montserrat SemiBold"/>
                <a:ea typeface="Montserrat SemiBold"/>
                <a:cs typeface="Montserrat SemiBold"/>
                <a:sym typeface="Montserrat SemiBold"/>
              </a:rPr>
              <a:t>Traffic Control System (ITCS) to tackle heterogeneity of vehicles for green light timer computation using machine learning techniques</a:t>
            </a:r>
            <a:endParaRPr sz="1322">
              <a:latin typeface="Montserrat SemiBold"/>
              <a:ea typeface="Montserrat SemiBold"/>
              <a:cs typeface="Montserrat SemiBold"/>
              <a:sym typeface="Montserrat SemiBold"/>
            </a:endParaRPr>
          </a:p>
        </p:txBody>
      </p:sp>
      <p:graphicFrame>
        <p:nvGraphicFramePr>
          <p:cNvPr id="135" name="Google Shape;135;p13"/>
          <p:cNvGraphicFramePr/>
          <p:nvPr/>
        </p:nvGraphicFramePr>
        <p:xfrm>
          <a:off x="5220025" y="3135255"/>
          <a:ext cx="3000000" cy="3000000"/>
        </p:xfrm>
        <a:graphic>
          <a:graphicData uri="http://schemas.openxmlformats.org/drawingml/2006/table">
            <a:tbl>
              <a:tblPr>
                <a:noFill/>
                <a:tableStyleId>{E02376C7-EA08-42C9-B893-C20E98A83AD8}</a:tableStyleId>
              </a:tblPr>
              <a:tblGrid>
                <a:gridCol w="1837325"/>
                <a:gridCol w="1837325"/>
              </a:tblGrid>
              <a:tr h="289525">
                <a:tc>
                  <a:txBody>
                    <a:bodyPr/>
                    <a:lstStyle/>
                    <a:p>
                      <a:pPr indent="0" lvl="0" marL="0" rtl="0" algn="l">
                        <a:lnSpc>
                          <a:spcPct val="50000"/>
                        </a:lnSpc>
                        <a:spcBef>
                          <a:spcPts val="0"/>
                        </a:spcBef>
                        <a:spcAft>
                          <a:spcPts val="0"/>
                        </a:spcAft>
                        <a:buNone/>
                      </a:pPr>
                      <a:r>
                        <a:rPr lang="en">
                          <a:solidFill>
                            <a:schemeClr val="lt1"/>
                          </a:solidFill>
                          <a:latin typeface="Montserrat"/>
                          <a:ea typeface="Montserrat"/>
                          <a:cs typeface="Montserrat"/>
                          <a:sym typeface="Montserrat"/>
                        </a:rPr>
                        <a:t>Deepak Sharma</a:t>
                      </a:r>
                      <a:endParaRPr>
                        <a:solidFill>
                          <a:schemeClr val="lt1"/>
                        </a:solidFill>
                        <a:latin typeface="Montserrat"/>
                        <a:ea typeface="Montserrat"/>
                        <a:cs typeface="Montserrat"/>
                        <a:sym typeface="Montserrat"/>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a:solidFill>
                            <a:schemeClr val="lt1"/>
                          </a:solidFill>
                          <a:latin typeface="Montserrat"/>
                          <a:ea typeface="Montserrat"/>
                          <a:cs typeface="Montserrat"/>
                          <a:sym typeface="Montserrat"/>
                        </a:rPr>
                        <a:t>19103003</a:t>
                      </a:r>
                      <a:endParaRPr>
                        <a:solidFill>
                          <a:schemeClr val="lt1"/>
                        </a:solidFill>
                        <a:latin typeface="Montserrat"/>
                        <a:ea typeface="Montserrat"/>
                        <a:cs typeface="Montserrat"/>
                        <a:sym typeface="Montserrat"/>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289525">
                <a:tc>
                  <a:txBody>
                    <a:bodyPr/>
                    <a:lstStyle/>
                    <a:p>
                      <a:pPr indent="0" lvl="0" marL="0" rtl="0" algn="l">
                        <a:lnSpc>
                          <a:spcPct val="50000"/>
                        </a:lnSpc>
                        <a:spcBef>
                          <a:spcPts val="0"/>
                        </a:spcBef>
                        <a:spcAft>
                          <a:spcPts val="0"/>
                        </a:spcAft>
                        <a:buNone/>
                      </a:pPr>
                      <a:r>
                        <a:rPr lang="en">
                          <a:solidFill>
                            <a:schemeClr val="lt1"/>
                          </a:solidFill>
                          <a:latin typeface="Montserrat"/>
                          <a:ea typeface="Montserrat"/>
                          <a:cs typeface="Montserrat"/>
                          <a:sym typeface="Montserrat"/>
                        </a:rPr>
                        <a:t>Rahul Jindal</a:t>
                      </a:r>
                      <a:endParaRPr>
                        <a:solidFill>
                          <a:schemeClr val="lt1"/>
                        </a:solidFill>
                        <a:latin typeface="Montserrat"/>
                        <a:ea typeface="Montserrat"/>
                        <a:cs typeface="Montserrat"/>
                        <a:sym typeface="Montserrat"/>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a:solidFill>
                            <a:schemeClr val="lt1"/>
                          </a:solidFill>
                          <a:latin typeface="Montserrat"/>
                          <a:ea typeface="Montserrat"/>
                          <a:cs typeface="Montserrat"/>
                          <a:sym typeface="Montserrat"/>
                        </a:rPr>
                        <a:t>19103033</a:t>
                      </a:r>
                      <a:endParaRPr>
                        <a:solidFill>
                          <a:schemeClr val="lt1"/>
                        </a:solidFill>
                        <a:latin typeface="Montserrat"/>
                        <a:ea typeface="Montserrat"/>
                        <a:cs typeface="Montserrat"/>
                        <a:sym typeface="Montserrat"/>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289525">
                <a:tc>
                  <a:txBody>
                    <a:bodyPr/>
                    <a:lstStyle/>
                    <a:p>
                      <a:pPr indent="0" lvl="0" marL="0" rtl="0" algn="l">
                        <a:lnSpc>
                          <a:spcPct val="50000"/>
                        </a:lnSpc>
                        <a:spcBef>
                          <a:spcPts val="0"/>
                        </a:spcBef>
                        <a:spcAft>
                          <a:spcPts val="0"/>
                        </a:spcAft>
                        <a:buNone/>
                      </a:pPr>
                      <a:r>
                        <a:rPr lang="en">
                          <a:solidFill>
                            <a:schemeClr val="lt1"/>
                          </a:solidFill>
                          <a:latin typeface="Montserrat"/>
                          <a:ea typeface="Montserrat"/>
                          <a:cs typeface="Montserrat"/>
                          <a:sym typeface="Montserrat"/>
                        </a:rPr>
                        <a:t>Mayank</a:t>
                      </a:r>
                      <a:endParaRPr>
                        <a:solidFill>
                          <a:schemeClr val="lt1"/>
                        </a:solidFill>
                        <a:latin typeface="Montserrat"/>
                        <a:ea typeface="Montserrat"/>
                        <a:cs typeface="Montserrat"/>
                        <a:sym typeface="Montserrat"/>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a:solidFill>
                            <a:schemeClr val="lt1"/>
                          </a:solidFill>
                          <a:latin typeface="Montserrat"/>
                          <a:ea typeface="Montserrat"/>
                          <a:cs typeface="Montserrat"/>
                          <a:sym typeface="Montserrat"/>
                        </a:rPr>
                        <a:t>19103042</a:t>
                      </a:r>
                      <a:endParaRPr>
                        <a:solidFill>
                          <a:schemeClr val="lt1"/>
                        </a:solidFill>
                        <a:latin typeface="Montserrat"/>
                        <a:ea typeface="Montserrat"/>
                        <a:cs typeface="Montserrat"/>
                        <a:sym typeface="Montserrat"/>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96200">
                <a:tc>
                  <a:txBody>
                    <a:bodyPr/>
                    <a:lstStyle/>
                    <a:p>
                      <a:pPr indent="0" lvl="0" marL="0" rtl="0" algn="l">
                        <a:lnSpc>
                          <a:spcPct val="50000"/>
                        </a:lnSpc>
                        <a:spcBef>
                          <a:spcPts val="0"/>
                        </a:spcBef>
                        <a:spcAft>
                          <a:spcPts val="0"/>
                        </a:spcAft>
                        <a:buNone/>
                      </a:pPr>
                      <a:r>
                        <a:rPr lang="en">
                          <a:solidFill>
                            <a:schemeClr val="lt1"/>
                          </a:solidFill>
                          <a:latin typeface="Montserrat"/>
                          <a:ea typeface="Montserrat"/>
                          <a:cs typeface="Montserrat"/>
                          <a:sym typeface="Montserrat"/>
                        </a:rPr>
                        <a:t>Raman Ailawadhi</a:t>
                      </a:r>
                      <a:endParaRPr>
                        <a:solidFill>
                          <a:schemeClr val="lt1"/>
                        </a:solidFill>
                        <a:latin typeface="Montserrat"/>
                        <a:ea typeface="Montserrat"/>
                        <a:cs typeface="Montserrat"/>
                        <a:sym typeface="Montserrat"/>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a:solidFill>
                            <a:schemeClr val="lt1"/>
                          </a:solidFill>
                          <a:latin typeface="Montserrat"/>
                          <a:ea typeface="Montserrat"/>
                          <a:cs typeface="Montserrat"/>
                          <a:sym typeface="Montserrat"/>
                        </a:rPr>
                        <a:t>19103061</a:t>
                      </a:r>
                      <a:endParaRPr>
                        <a:solidFill>
                          <a:schemeClr val="lt1"/>
                        </a:solidFill>
                        <a:latin typeface="Montserrat"/>
                        <a:ea typeface="Montserrat"/>
                        <a:cs typeface="Montserrat"/>
                        <a:sym typeface="Montserrat"/>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136" name="Google Shape;136;p13"/>
          <p:cNvSpPr txBox="1"/>
          <p:nvPr/>
        </p:nvSpPr>
        <p:spPr>
          <a:xfrm>
            <a:off x="5220025" y="2735025"/>
            <a:ext cx="179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00"/>
                </a:solidFill>
                <a:latin typeface="Montserrat SemiBold"/>
                <a:ea typeface="Montserrat SemiBold"/>
                <a:cs typeface="Montserrat SemiBold"/>
                <a:sym typeface="Montserrat SemiBold"/>
              </a:rPr>
              <a:t>Team Members :</a:t>
            </a:r>
            <a:endParaRPr>
              <a:solidFill>
                <a:srgbClr val="00FF00"/>
              </a:solidFill>
              <a:latin typeface="Montserrat SemiBold"/>
              <a:ea typeface="Montserrat SemiBold"/>
              <a:cs typeface="Montserrat SemiBold"/>
              <a:sym typeface="Montserrat SemiBold"/>
            </a:endParaRPr>
          </a:p>
        </p:txBody>
      </p:sp>
      <p:pic>
        <p:nvPicPr>
          <p:cNvPr id="137" name="Google Shape;137;p13"/>
          <p:cNvPicPr preferRelativeResize="0"/>
          <p:nvPr/>
        </p:nvPicPr>
        <p:blipFill>
          <a:blip r:embed="rId3">
            <a:alphaModFix amt="94000"/>
          </a:blip>
          <a:stretch>
            <a:fillRect/>
          </a:stretch>
        </p:blipFill>
        <p:spPr>
          <a:xfrm rot="-776880">
            <a:off x="278865" y="2526738"/>
            <a:ext cx="2861396" cy="2226772"/>
          </a:xfrm>
          <a:prstGeom prst="rect">
            <a:avLst/>
          </a:prstGeom>
          <a:noFill/>
          <a:ln>
            <a:noFill/>
          </a:ln>
          <a:effectLst>
            <a:outerShdw blurRad="57150" rotWithShape="0" algn="bl" dir="5400000" dist="19050">
              <a:srgbClr val="000000">
                <a:alpha val="0"/>
              </a:srgbClr>
            </a:outerShdw>
            <a:reflection blurRad="0" dir="5400000" dist="38100" endA="0" endPos="58999" fadeDir="5400012" kx="0" rotWithShape="0" algn="bl" stA="0" stPos="0" sy="-100000" ky="0"/>
          </a:effectLst>
        </p:spPr>
      </p:pic>
      <p:sp>
        <p:nvSpPr>
          <p:cNvPr id="138" name="Google Shape;138;p13"/>
          <p:cNvSpPr txBox="1"/>
          <p:nvPr/>
        </p:nvSpPr>
        <p:spPr>
          <a:xfrm>
            <a:off x="5220025" y="4286250"/>
            <a:ext cx="261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00"/>
                </a:solidFill>
                <a:latin typeface="Montserrat SemiBold"/>
                <a:ea typeface="Montserrat SemiBold"/>
                <a:cs typeface="Montserrat SemiBold"/>
                <a:sym typeface="Montserrat SemiBold"/>
              </a:rPr>
              <a:t>Mentor :</a:t>
            </a:r>
            <a:r>
              <a:rPr lang="en">
                <a:solidFill>
                  <a:schemeClr val="lt1"/>
                </a:solidFill>
                <a:latin typeface="Lato"/>
                <a:ea typeface="Lato"/>
                <a:cs typeface="Lato"/>
                <a:sym typeface="Lato"/>
              </a:rPr>
              <a:t>     </a:t>
            </a:r>
            <a:r>
              <a:rPr lang="en">
                <a:solidFill>
                  <a:schemeClr val="lt1"/>
                </a:solidFill>
                <a:latin typeface="Montserrat"/>
                <a:ea typeface="Montserrat"/>
                <a:cs typeface="Montserrat"/>
                <a:sym typeface="Montserrat"/>
              </a:rPr>
              <a:t>Dr.  Sudesh Rani</a:t>
            </a:r>
            <a:endParaRPr>
              <a:solidFill>
                <a:schemeClr val="lt1"/>
              </a:solidFill>
              <a:latin typeface="Montserrat"/>
              <a:ea typeface="Montserrat"/>
              <a:cs typeface="Montserrat"/>
              <a:sym typeface="Montserrat"/>
            </a:endParaRPr>
          </a:p>
        </p:txBody>
      </p:sp>
      <p:pic>
        <p:nvPicPr>
          <p:cNvPr id="139" name="Google Shape;139;p13"/>
          <p:cNvPicPr preferRelativeResize="0"/>
          <p:nvPr/>
        </p:nvPicPr>
        <p:blipFill>
          <a:blip r:embed="rId4">
            <a:alphaModFix/>
          </a:blip>
          <a:stretch>
            <a:fillRect/>
          </a:stretch>
        </p:blipFill>
        <p:spPr>
          <a:xfrm>
            <a:off x="7346500" y="0"/>
            <a:ext cx="1797500" cy="1755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2"/>
          <p:cNvSpPr txBox="1"/>
          <p:nvPr>
            <p:ph type="title"/>
          </p:nvPr>
        </p:nvSpPr>
        <p:spPr>
          <a:xfrm>
            <a:off x="1297500" y="393750"/>
            <a:ext cx="7038900" cy="56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Results And Inferences</a:t>
            </a:r>
            <a:r>
              <a:rPr lang="en"/>
              <a:t> </a:t>
            </a:r>
            <a:endParaRPr/>
          </a:p>
        </p:txBody>
      </p:sp>
      <p:sp>
        <p:nvSpPr>
          <p:cNvPr id="220" name="Google Shape;220;p22"/>
          <p:cNvSpPr txBox="1"/>
          <p:nvPr>
            <p:ph idx="1" type="body"/>
          </p:nvPr>
        </p:nvSpPr>
        <p:spPr>
          <a:xfrm>
            <a:off x="880350" y="1239000"/>
            <a:ext cx="7038900" cy="27819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Font typeface="Montserrat"/>
              <a:buChar char="●"/>
            </a:pPr>
            <a:r>
              <a:rPr lang="en" sz="1200">
                <a:latin typeface="Montserrat"/>
                <a:ea typeface="Montserrat"/>
                <a:cs typeface="Montserrat"/>
                <a:sym typeface="Montserrat"/>
              </a:rPr>
              <a:t>P(i) indicates the traffic density, where the sum of all the P(i) is equal to one.</a:t>
            </a:r>
            <a:endParaRPr sz="1200">
              <a:latin typeface="Montserrat"/>
              <a:ea typeface="Montserrat"/>
              <a:cs typeface="Montserrat"/>
              <a:sym typeface="Montserrat"/>
            </a:endParaRPr>
          </a:p>
          <a:p>
            <a:pPr indent="-304800" lvl="0" marL="457200" rtl="0" algn="l">
              <a:lnSpc>
                <a:spcPct val="150000"/>
              </a:lnSpc>
              <a:spcBef>
                <a:spcPts val="0"/>
              </a:spcBef>
              <a:spcAft>
                <a:spcPts val="0"/>
              </a:spcAft>
              <a:buSzPts val="1200"/>
              <a:buFont typeface="Montserrat"/>
              <a:buChar char="●"/>
            </a:pPr>
            <a:r>
              <a:rPr lang="en" sz="1200">
                <a:latin typeface="Montserrat"/>
                <a:ea typeface="Montserrat"/>
                <a:cs typeface="Montserrat"/>
                <a:sym typeface="Montserrat"/>
              </a:rPr>
              <a:t>Lane(i) indicates the number of vehicles crossed from that lane.</a:t>
            </a:r>
            <a:endParaRPr sz="1200">
              <a:latin typeface="Montserrat"/>
              <a:ea typeface="Montserrat"/>
              <a:cs typeface="Montserrat"/>
              <a:sym typeface="Montserrat"/>
            </a:endParaRPr>
          </a:p>
          <a:p>
            <a:pPr indent="-304800" lvl="0" marL="457200" rtl="0" algn="l">
              <a:lnSpc>
                <a:spcPct val="150000"/>
              </a:lnSpc>
              <a:spcBef>
                <a:spcPts val="0"/>
              </a:spcBef>
              <a:spcAft>
                <a:spcPts val="0"/>
              </a:spcAft>
              <a:buSzPts val="1200"/>
              <a:buFont typeface="Montserrat"/>
              <a:buChar char="●"/>
            </a:pPr>
            <a:r>
              <a:rPr lang="en" sz="1200">
                <a:latin typeface="Montserrat"/>
                <a:ea typeface="Montserrat"/>
                <a:cs typeface="Montserrat"/>
                <a:sym typeface="Montserrat"/>
              </a:rPr>
              <a:t>Total(S) indicates the total number of vehicles crossed from all the lanes considering the static system.</a:t>
            </a:r>
            <a:endParaRPr sz="1200">
              <a:latin typeface="Montserrat"/>
              <a:ea typeface="Montserrat"/>
              <a:cs typeface="Montserrat"/>
              <a:sym typeface="Montserrat"/>
            </a:endParaRPr>
          </a:p>
          <a:p>
            <a:pPr indent="-304800" lvl="0" marL="457200" rtl="0" algn="l">
              <a:lnSpc>
                <a:spcPct val="150000"/>
              </a:lnSpc>
              <a:spcBef>
                <a:spcPts val="0"/>
              </a:spcBef>
              <a:spcAft>
                <a:spcPts val="0"/>
              </a:spcAft>
              <a:buSzPts val="1200"/>
              <a:buFont typeface="Montserrat"/>
              <a:buChar char="●"/>
            </a:pPr>
            <a:r>
              <a:rPr lang="en" sz="1200">
                <a:latin typeface="Montserrat"/>
                <a:ea typeface="Montserrat"/>
                <a:cs typeface="Montserrat"/>
                <a:sym typeface="Montserrat"/>
              </a:rPr>
              <a:t>Total(D) indicates the total number of vehicles crossed from all the lanes considering the dynamic system.</a:t>
            </a:r>
            <a:endParaRPr sz="1200">
              <a:latin typeface="Montserrat"/>
              <a:ea typeface="Montserrat"/>
              <a:cs typeface="Montserrat"/>
              <a:sym typeface="Montserrat"/>
            </a:endParaRPr>
          </a:p>
          <a:p>
            <a:pPr indent="-304800" lvl="0" marL="457200" rtl="0" algn="l">
              <a:lnSpc>
                <a:spcPct val="150000"/>
              </a:lnSpc>
              <a:spcBef>
                <a:spcPts val="0"/>
              </a:spcBef>
              <a:spcAft>
                <a:spcPts val="0"/>
              </a:spcAft>
              <a:buSzPts val="1200"/>
              <a:buFont typeface="Montserrat"/>
              <a:buChar char="●"/>
            </a:pPr>
            <a:r>
              <a:rPr lang="en" sz="1200">
                <a:latin typeface="Montserrat"/>
                <a:ea typeface="Montserrat"/>
                <a:cs typeface="Montserrat"/>
                <a:sym typeface="Montserrat"/>
              </a:rPr>
              <a:t>Improvement </a:t>
            </a:r>
            <a:r>
              <a:rPr lang="en" sz="1200">
                <a:latin typeface="Montserrat"/>
                <a:ea typeface="Montserrat"/>
                <a:cs typeface="Montserrat"/>
                <a:sym typeface="Montserrat"/>
              </a:rPr>
              <a:t>indicates</a:t>
            </a:r>
            <a:r>
              <a:rPr lang="en" sz="1200">
                <a:latin typeface="Montserrat"/>
                <a:ea typeface="Montserrat"/>
                <a:cs typeface="Montserrat"/>
                <a:sym typeface="Montserrat"/>
              </a:rPr>
              <a:t> the percentage improvement considering the dynamic system over the static system.</a:t>
            </a:r>
            <a:endParaRPr sz="1200">
              <a:latin typeface="Montserrat"/>
              <a:ea typeface="Montserrat"/>
              <a:cs typeface="Montserrat"/>
              <a:sym typeface="Montserrat"/>
            </a:endParaRPr>
          </a:p>
          <a:p>
            <a:pPr indent="-304800" lvl="0" marL="457200" rtl="0" algn="l">
              <a:lnSpc>
                <a:spcPct val="150000"/>
              </a:lnSpc>
              <a:spcBef>
                <a:spcPts val="0"/>
              </a:spcBef>
              <a:spcAft>
                <a:spcPts val="0"/>
              </a:spcAft>
              <a:buSzPts val="1200"/>
              <a:buFont typeface="Montserrat"/>
              <a:buChar char="●"/>
            </a:pPr>
            <a:r>
              <a:rPr lang="en" sz="1200">
                <a:latin typeface="Montserrat"/>
                <a:ea typeface="Montserrat"/>
                <a:cs typeface="Montserrat"/>
                <a:sym typeface="Montserrat"/>
              </a:rPr>
              <a:t>Data points indicate the number of the test case.</a:t>
            </a:r>
            <a:endParaRPr sz="12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3"/>
          <p:cNvSpPr txBox="1"/>
          <p:nvPr>
            <p:ph type="title"/>
          </p:nvPr>
        </p:nvSpPr>
        <p:spPr>
          <a:xfrm>
            <a:off x="1281950" y="132675"/>
            <a:ext cx="6917400" cy="500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 And Inferences</a:t>
            </a:r>
            <a:endParaRPr/>
          </a:p>
        </p:txBody>
      </p:sp>
      <p:sp>
        <p:nvSpPr>
          <p:cNvPr id="226" name="Google Shape;226;p23"/>
          <p:cNvSpPr txBox="1"/>
          <p:nvPr/>
        </p:nvSpPr>
        <p:spPr>
          <a:xfrm rot="-5400000">
            <a:off x="-567775" y="2514550"/>
            <a:ext cx="24363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accent2"/>
                </a:solidFill>
                <a:latin typeface="Montserrat"/>
                <a:ea typeface="Montserrat"/>
                <a:cs typeface="Montserrat"/>
                <a:sym typeface="Montserrat"/>
              </a:rPr>
              <a:t>3 - WAY SYSTEM</a:t>
            </a:r>
            <a:endParaRPr b="1" sz="1500">
              <a:solidFill>
                <a:schemeClr val="accent2"/>
              </a:solidFill>
              <a:latin typeface="Montserrat"/>
              <a:ea typeface="Montserrat"/>
              <a:cs typeface="Montserrat"/>
              <a:sym typeface="Montserrat"/>
            </a:endParaRPr>
          </a:p>
        </p:txBody>
      </p:sp>
      <p:sp>
        <p:nvSpPr>
          <p:cNvPr id="227" name="Google Shape;227;p23"/>
          <p:cNvSpPr txBox="1"/>
          <p:nvPr/>
        </p:nvSpPr>
        <p:spPr>
          <a:xfrm>
            <a:off x="1990050" y="632775"/>
            <a:ext cx="206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Lato"/>
                <a:ea typeface="Lato"/>
                <a:cs typeface="Lato"/>
                <a:sym typeface="Lato"/>
              </a:rPr>
              <a:t>Dynamic System</a:t>
            </a:r>
            <a:endParaRPr>
              <a:solidFill>
                <a:schemeClr val="accent2"/>
              </a:solidFill>
              <a:latin typeface="Lato"/>
              <a:ea typeface="Lato"/>
              <a:cs typeface="Lato"/>
              <a:sym typeface="Lato"/>
            </a:endParaRPr>
          </a:p>
        </p:txBody>
      </p:sp>
      <p:sp>
        <p:nvSpPr>
          <p:cNvPr id="228" name="Google Shape;228;p23"/>
          <p:cNvSpPr txBox="1"/>
          <p:nvPr/>
        </p:nvSpPr>
        <p:spPr>
          <a:xfrm>
            <a:off x="5153475" y="632775"/>
            <a:ext cx="196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Lato"/>
                <a:ea typeface="Lato"/>
                <a:cs typeface="Lato"/>
                <a:sym typeface="Lato"/>
              </a:rPr>
              <a:t>Static System</a:t>
            </a:r>
            <a:endParaRPr>
              <a:solidFill>
                <a:schemeClr val="accent2"/>
              </a:solidFill>
              <a:latin typeface="Lato"/>
              <a:ea typeface="Lato"/>
              <a:cs typeface="Lato"/>
              <a:sym typeface="Lato"/>
            </a:endParaRPr>
          </a:p>
        </p:txBody>
      </p:sp>
      <p:pic>
        <p:nvPicPr>
          <p:cNvPr id="229" name="Google Shape;229;p23"/>
          <p:cNvPicPr preferRelativeResize="0"/>
          <p:nvPr/>
        </p:nvPicPr>
        <p:blipFill>
          <a:blip r:embed="rId3">
            <a:alphaModFix/>
          </a:blip>
          <a:stretch>
            <a:fillRect/>
          </a:stretch>
        </p:blipFill>
        <p:spPr>
          <a:xfrm>
            <a:off x="1163400" y="1065700"/>
            <a:ext cx="7633626" cy="3975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24"/>
          <p:cNvPicPr preferRelativeResize="0"/>
          <p:nvPr/>
        </p:nvPicPr>
        <p:blipFill>
          <a:blip r:embed="rId3">
            <a:alphaModFix/>
          </a:blip>
          <a:stretch>
            <a:fillRect/>
          </a:stretch>
        </p:blipFill>
        <p:spPr>
          <a:xfrm>
            <a:off x="428300" y="1335975"/>
            <a:ext cx="3974000" cy="2695675"/>
          </a:xfrm>
          <a:prstGeom prst="rect">
            <a:avLst/>
          </a:prstGeom>
          <a:noFill/>
          <a:ln>
            <a:noFill/>
          </a:ln>
        </p:spPr>
      </p:pic>
      <p:pic>
        <p:nvPicPr>
          <p:cNvPr id="235" name="Google Shape;235;p24"/>
          <p:cNvPicPr preferRelativeResize="0"/>
          <p:nvPr/>
        </p:nvPicPr>
        <p:blipFill>
          <a:blip r:embed="rId4">
            <a:alphaModFix/>
          </a:blip>
          <a:stretch>
            <a:fillRect/>
          </a:stretch>
        </p:blipFill>
        <p:spPr>
          <a:xfrm>
            <a:off x="4781625" y="1335975"/>
            <a:ext cx="4030449" cy="2695675"/>
          </a:xfrm>
          <a:prstGeom prst="rect">
            <a:avLst/>
          </a:prstGeom>
          <a:noFill/>
          <a:ln>
            <a:noFill/>
          </a:ln>
        </p:spPr>
      </p:pic>
      <p:sp>
        <p:nvSpPr>
          <p:cNvPr id="236" name="Google Shape;236;p24"/>
          <p:cNvSpPr txBox="1"/>
          <p:nvPr/>
        </p:nvSpPr>
        <p:spPr>
          <a:xfrm>
            <a:off x="2597950" y="0"/>
            <a:ext cx="3743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lt1"/>
                </a:solidFill>
                <a:latin typeface="Montserrat"/>
                <a:ea typeface="Montserrat"/>
                <a:cs typeface="Montserrat"/>
                <a:sym typeface="Montserrat"/>
              </a:rPr>
              <a:t>Results And Inferences</a:t>
            </a:r>
            <a:endParaRPr sz="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25"/>
          <p:cNvPicPr preferRelativeResize="0"/>
          <p:nvPr/>
        </p:nvPicPr>
        <p:blipFill>
          <a:blip r:embed="rId3">
            <a:alphaModFix/>
          </a:blip>
          <a:stretch>
            <a:fillRect/>
          </a:stretch>
        </p:blipFill>
        <p:spPr>
          <a:xfrm>
            <a:off x="4714250" y="1373650"/>
            <a:ext cx="3993026" cy="2695675"/>
          </a:xfrm>
          <a:prstGeom prst="rect">
            <a:avLst/>
          </a:prstGeom>
          <a:noFill/>
          <a:ln>
            <a:noFill/>
          </a:ln>
        </p:spPr>
      </p:pic>
      <p:sp>
        <p:nvSpPr>
          <p:cNvPr id="242" name="Google Shape;242;p25"/>
          <p:cNvSpPr txBox="1"/>
          <p:nvPr/>
        </p:nvSpPr>
        <p:spPr>
          <a:xfrm>
            <a:off x="2597950" y="0"/>
            <a:ext cx="3743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lt1"/>
                </a:solidFill>
                <a:latin typeface="Montserrat"/>
                <a:ea typeface="Montserrat"/>
                <a:cs typeface="Montserrat"/>
                <a:sym typeface="Montserrat"/>
              </a:rPr>
              <a:t>Results And Inferences</a:t>
            </a:r>
            <a:endParaRPr sz="800"/>
          </a:p>
        </p:txBody>
      </p:sp>
      <p:pic>
        <p:nvPicPr>
          <p:cNvPr id="243" name="Google Shape;243;p25"/>
          <p:cNvPicPr preferRelativeResize="0"/>
          <p:nvPr/>
        </p:nvPicPr>
        <p:blipFill>
          <a:blip r:embed="rId4">
            <a:alphaModFix/>
          </a:blip>
          <a:stretch>
            <a:fillRect/>
          </a:stretch>
        </p:blipFill>
        <p:spPr>
          <a:xfrm>
            <a:off x="336100" y="1373650"/>
            <a:ext cx="4123650" cy="2695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txBox="1"/>
          <p:nvPr>
            <p:ph type="title"/>
          </p:nvPr>
        </p:nvSpPr>
        <p:spPr>
          <a:xfrm>
            <a:off x="1297500" y="102050"/>
            <a:ext cx="7038900" cy="449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 And Inferences</a:t>
            </a:r>
            <a:endParaRPr/>
          </a:p>
        </p:txBody>
      </p:sp>
      <p:sp>
        <p:nvSpPr>
          <p:cNvPr id="249" name="Google Shape;249;p26"/>
          <p:cNvSpPr txBox="1"/>
          <p:nvPr/>
        </p:nvSpPr>
        <p:spPr>
          <a:xfrm rot="-5400000">
            <a:off x="-891500" y="2512050"/>
            <a:ext cx="3113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accent2"/>
                </a:solidFill>
                <a:latin typeface="Montserrat"/>
                <a:ea typeface="Montserrat"/>
                <a:cs typeface="Montserrat"/>
                <a:sym typeface="Montserrat"/>
              </a:rPr>
              <a:t>4 - WAY SYSTEM</a:t>
            </a:r>
            <a:endParaRPr b="1" sz="1500">
              <a:solidFill>
                <a:schemeClr val="accent2"/>
              </a:solidFill>
              <a:latin typeface="Montserrat"/>
              <a:ea typeface="Montserrat"/>
              <a:cs typeface="Montserrat"/>
              <a:sym typeface="Montserrat"/>
            </a:endParaRPr>
          </a:p>
        </p:txBody>
      </p:sp>
      <p:sp>
        <p:nvSpPr>
          <p:cNvPr id="250" name="Google Shape;250;p26"/>
          <p:cNvSpPr txBox="1"/>
          <p:nvPr/>
        </p:nvSpPr>
        <p:spPr>
          <a:xfrm>
            <a:off x="1857375" y="614450"/>
            <a:ext cx="168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Lato"/>
                <a:ea typeface="Lato"/>
                <a:cs typeface="Lato"/>
                <a:sym typeface="Lato"/>
              </a:rPr>
              <a:t>Dynamic</a:t>
            </a:r>
            <a:r>
              <a:rPr lang="en">
                <a:solidFill>
                  <a:schemeClr val="accent2"/>
                </a:solidFill>
                <a:latin typeface="Lato"/>
                <a:ea typeface="Lato"/>
                <a:cs typeface="Lato"/>
                <a:sym typeface="Lato"/>
              </a:rPr>
              <a:t> System</a:t>
            </a:r>
            <a:endParaRPr>
              <a:solidFill>
                <a:schemeClr val="accent2"/>
              </a:solidFill>
              <a:latin typeface="Lato"/>
              <a:ea typeface="Lato"/>
              <a:cs typeface="Lato"/>
              <a:sym typeface="Lato"/>
            </a:endParaRPr>
          </a:p>
        </p:txBody>
      </p:sp>
      <p:sp>
        <p:nvSpPr>
          <p:cNvPr id="251" name="Google Shape;251;p26"/>
          <p:cNvSpPr txBox="1"/>
          <p:nvPr/>
        </p:nvSpPr>
        <p:spPr>
          <a:xfrm>
            <a:off x="5265975" y="614450"/>
            <a:ext cx="168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Lato"/>
                <a:ea typeface="Lato"/>
                <a:cs typeface="Lato"/>
                <a:sym typeface="Lato"/>
              </a:rPr>
              <a:t>Static System</a:t>
            </a:r>
            <a:endParaRPr>
              <a:solidFill>
                <a:schemeClr val="accent2"/>
              </a:solidFill>
              <a:latin typeface="Lato"/>
              <a:ea typeface="Lato"/>
              <a:cs typeface="Lato"/>
              <a:sym typeface="Lato"/>
            </a:endParaRPr>
          </a:p>
        </p:txBody>
      </p:sp>
      <p:pic>
        <p:nvPicPr>
          <p:cNvPr id="252" name="Google Shape;252;p26"/>
          <p:cNvPicPr preferRelativeResize="0"/>
          <p:nvPr/>
        </p:nvPicPr>
        <p:blipFill>
          <a:blip r:embed="rId3">
            <a:alphaModFix/>
          </a:blip>
          <a:stretch>
            <a:fillRect/>
          </a:stretch>
        </p:blipFill>
        <p:spPr>
          <a:xfrm>
            <a:off x="1185250" y="1063550"/>
            <a:ext cx="7693401" cy="3967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27"/>
          <p:cNvPicPr preferRelativeResize="0"/>
          <p:nvPr/>
        </p:nvPicPr>
        <p:blipFill>
          <a:blip r:embed="rId3">
            <a:alphaModFix/>
          </a:blip>
          <a:stretch>
            <a:fillRect/>
          </a:stretch>
        </p:blipFill>
        <p:spPr>
          <a:xfrm>
            <a:off x="397275" y="1337625"/>
            <a:ext cx="3997526" cy="2640174"/>
          </a:xfrm>
          <a:prstGeom prst="rect">
            <a:avLst/>
          </a:prstGeom>
          <a:noFill/>
          <a:ln>
            <a:noFill/>
          </a:ln>
        </p:spPr>
      </p:pic>
      <p:pic>
        <p:nvPicPr>
          <p:cNvPr id="258" name="Google Shape;258;p27"/>
          <p:cNvPicPr preferRelativeResize="0"/>
          <p:nvPr/>
        </p:nvPicPr>
        <p:blipFill>
          <a:blip r:embed="rId4">
            <a:alphaModFix/>
          </a:blip>
          <a:stretch>
            <a:fillRect/>
          </a:stretch>
        </p:blipFill>
        <p:spPr>
          <a:xfrm>
            <a:off x="4714275" y="1337599"/>
            <a:ext cx="4079924" cy="2640216"/>
          </a:xfrm>
          <a:prstGeom prst="rect">
            <a:avLst/>
          </a:prstGeom>
          <a:noFill/>
          <a:ln>
            <a:noFill/>
          </a:ln>
        </p:spPr>
      </p:pic>
      <p:sp>
        <p:nvSpPr>
          <p:cNvPr id="259" name="Google Shape;259;p27"/>
          <p:cNvSpPr txBox="1"/>
          <p:nvPr/>
        </p:nvSpPr>
        <p:spPr>
          <a:xfrm>
            <a:off x="2597950" y="0"/>
            <a:ext cx="3743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lt1"/>
                </a:solidFill>
                <a:latin typeface="Montserrat"/>
                <a:ea typeface="Montserrat"/>
                <a:cs typeface="Montserrat"/>
                <a:sym typeface="Montserrat"/>
              </a:rPr>
              <a:t>Results And Inferences</a:t>
            </a:r>
            <a:endParaRPr sz="800"/>
          </a:p>
        </p:txBody>
      </p:sp>
      <p:sp>
        <p:nvSpPr>
          <p:cNvPr id="260" name="Google Shape;260;p27"/>
          <p:cNvSpPr txBox="1"/>
          <p:nvPr/>
        </p:nvSpPr>
        <p:spPr>
          <a:xfrm>
            <a:off x="831050" y="4349900"/>
            <a:ext cx="326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8"/>
          <p:cNvSpPr txBox="1"/>
          <p:nvPr>
            <p:ph type="title"/>
          </p:nvPr>
        </p:nvSpPr>
        <p:spPr>
          <a:xfrm>
            <a:off x="1297500" y="165150"/>
            <a:ext cx="7038900" cy="573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Results And Inferences</a:t>
            </a:r>
            <a:endParaRPr/>
          </a:p>
        </p:txBody>
      </p:sp>
      <p:pic>
        <p:nvPicPr>
          <p:cNvPr id="266" name="Google Shape;266;p28"/>
          <p:cNvPicPr preferRelativeResize="0"/>
          <p:nvPr/>
        </p:nvPicPr>
        <p:blipFill>
          <a:blip r:embed="rId3">
            <a:alphaModFix/>
          </a:blip>
          <a:stretch>
            <a:fillRect/>
          </a:stretch>
        </p:blipFill>
        <p:spPr>
          <a:xfrm>
            <a:off x="152400" y="1765050"/>
            <a:ext cx="4322709" cy="2797299"/>
          </a:xfrm>
          <a:prstGeom prst="rect">
            <a:avLst/>
          </a:prstGeom>
          <a:noFill/>
          <a:ln cap="flat" cmpd="sng" w="19050">
            <a:solidFill>
              <a:schemeClr val="dk2"/>
            </a:solidFill>
            <a:prstDash val="solid"/>
            <a:round/>
            <a:headEnd len="sm" w="sm" type="none"/>
            <a:tailEnd len="sm" w="sm" type="none"/>
          </a:ln>
        </p:spPr>
      </p:pic>
      <p:pic>
        <p:nvPicPr>
          <p:cNvPr id="267" name="Google Shape;267;p28"/>
          <p:cNvPicPr preferRelativeResize="0"/>
          <p:nvPr/>
        </p:nvPicPr>
        <p:blipFill>
          <a:blip r:embed="rId4">
            <a:alphaModFix/>
          </a:blip>
          <a:stretch>
            <a:fillRect/>
          </a:stretch>
        </p:blipFill>
        <p:spPr>
          <a:xfrm>
            <a:off x="4668925" y="1765050"/>
            <a:ext cx="4322674" cy="2797301"/>
          </a:xfrm>
          <a:prstGeom prst="rect">
            <a:avLst/>
          </a:prstGeom>
          <a:noFill/>
          <a:ln cap="flat" cmpd="sng" w="19050">
            <a:solidFill>
              <a:schemeClr val="dk2"/>
            </a:solidFill>
            <a:prstDash val="solid"/>
            <a:round/>
            <a:headEnd len="sm" w="sm" type="none"/>
            <a:tailEnd len="sm" w="sm" type="none"/>
          </a:ln>
        </p:spPr>
      </p:pic>
      <p:sp>
        <p:nvSpPr>
          <p:cNvPr id="268" name="Google Shape;268;p28"/>
          <p:cNvSpPr txBox="1"/>
          <p:nvPr/>
        </p:nvSpPr>
        <p:spPr>
          <a:xfrm>
            <a:off x="1454375" y="1267400"/>
            <a:ext cx="1734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2"/>
                </a:solidFill>
                <a:latin typeface="Montserrat Medium"/>
                <a:ea typeface="Montserrat Medium"/>
                <a:cs typeface="Montserrat Medium"/>
                <a:sym typeface="Montserrat Medium"/>
              </a:rPr>
              <a:t>3 - Way System</a:t>
            </a:r>
            <a:endParaRPr sz="1500">
              <a:solidFill>
                <a:schemeClr val="accent2"/>
              </a:solidFill>
              <a:latin typeface="Montserrat Medium"/>
              <a:ea typeface="Montserrat Medium"/>
              <a:cs typeface="Montserrat Medium"/>
              <a:sym typeface="Montserrat Medium"/>
            </a:endParaRPr>
          </a:p>
        </p:txBody>
      </p:sp>
      <p:sp>
        <p:nvSpPr>
          <p:cNvPr id="269" name="Google Shape;269;p28"/>
          <p:cNvSpPr txBox="1"/>
          <p:nvPr/>
        </p:nvSpPr>
        <p:spPr>
          <a:xfrm>
            <a:off x="5886600" y="1267400"/>
            <a:ext cx="2013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2"/>
                </a:solidFill>
                <a:latin typeface="Montserrat Medium"/>
                <a:ea typeface="Montserrat Medium"/>
                <a:cs typeface="Montserrat Medium"/>
                <a:sym typeface="Montserrat Medium"/>
              </a:rPr>
              <a:t>4 </a:t>
            </a:r>
            <a:r>
              <a:rPr lang="en" sz="1500">
                <a:solidFill>
                  <a:schemeClr val="accent2"/>
                </a:solidFill>
                <a:latin typeface="Montserrat Medium"/>
                <a:ea typeface="Montserrat Medium"/>
                <a:cs typeface="Montserrat Medium"/>
                <a:sym typeface="Montserrat Medium"/>
              </a:rPr>
              <a:t>- Way System</a:t>
            </a:r>
            <a:endParaRPr sz="1500">
              <a:solidFill>
                <a:schemeClr val="accent2"/>
              </a:solidFill>
              <a:latin typeface="Montserrat Medium"/>
              <a:ea typeface="Montserrat Medium"/>
              <a:cs typeface="Montserrat Medium"/>
              <a:sym typeface="Montserrat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75" name="Google Shape;275;p29"/>
          <p:cNvSpPr txBox="1"/>
          <p:nvPr>
            <p:ph idx="1" type="body"/>
          </p:nvPr>
        </p:nvSpPr>
        <p:spPr>
          <a:xfrm>
            <a:off x="762900" y="1107450"/>
            <a:ext cx="7924500" cy="3765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The proposed system sets the green signal time adaptively according to the traffic density at the signal and ensures that the direction with more traffic is allotted a green signal for a longer duration of time as compared to the direction with lesser traffic which also took </a:t>
            </a:r>
            <a:r>
              <a:rPr lang="en" sz="1400">
                <a:solidFill>
                  <a:schemeClr val="accent2"/>
                </a:solidFill>
                <a:latin typeface="Montserrat"/>
                <a:ea typeface="Montserrat"/>
                <a:cs typeface="Montserrat"/>
                <a:sym typeface="Montserrat"/>
              </a:rPr>
              <a:t>heterogeneity</a:t>
            </a:r>
            <a:r>
              <a:rPr lang="en" sz="1400">
                <a:solidFill>
                  <a:schemeClr val="accent2"/>
                </a:solidFill>
                <a:latin typeface="Montserrat"/>
                <a:ea typeface="Montserrat"/>
                <a:cs typeface="Montserrat"/>
                <a:sym typeface="Montserrat"/>
              </a:rPr>
              <a:t> </a:t>
            </a:r>
            <a:r>
              <a:rPr lang="en" sz="1400">
                <a:latin typeface="Montserrat"/>
                <a:ea typeface="Montserrat"/>
                <a:cs typeface="Montserrat"/>
                <a:sym typeface="Montserrat"/>
              </a:rPr>
              <a:t>of vehicles into consideration. This will lower the unwanted delays and reduce congestion and waiting time, which in turn will reduce fuel consumption and pollution. </a:t>
            </a:r>
            <a:br>
              <a:rPr lang="en" sz="1400">
                <a:latin typeface="Montserrat"/>
                <a:ea typeface="Montserrat"/>
                <a:cs typeface="Montserrat"/>
                <a:sym typeface="Montserrat"/>
              </a:rPr>
            </a:b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According to simulation results, the system shows about </a:t>
            </a:r>
            <a:r>
              <a:rPr lang="en" sz="1400">
                <a:solidFill>
                  <a:schemeClr val="accent2"/>
                </a:solidFill>
                <a:latin typeface="Montserrat"/>
                <a:ea typeface="Montserrat"/>
                <a:cs typeface="Montserrat"/>
                <a:sym typeface="Montserrat"/>
              </a:rPr>
              <a:t>24.52%</a:t>
            </a:r>
            <a:r>
              <a:rPr lang="en" sz="1400">
                <a:latin typeface="Montserrat"/>
                <a:ea typeface="Montserrat"/>
                <a:cs typeface="Montserrat"/>
                <a:sym typeface="Montserrat"/>
              </a:rPr>
              <a:t> </a:t>
            </a:r>
            <a:r>
              <a:rPr lang="en" sz="1400">
                <a:latin typeface="Montserrat"/>
                <a:ea typeface="Montserrat"/>
                <a:cs typeface="Montserrat"/>
                <a:sym typeface="Montserrat"/>
              </a:rPr>
              <a:t>improvement for </a:t>
            </a:r>
            <a:r>
              <a:rPr lang="en" sz="1400">
                <a:latin typeface="Montserrat"/>
                <a:ea typeface="Montserrat"/>
                <a:cs typeface="Montserrat"/>
                <a:sym typeface="Montserrat"/>
              </a:rPr>
              <a:t>4 lane roads and </a:t>
            </a:r>
            <a:r>
              <a:rPr lang="en" sz="1400">
                <a:solidFill>
                  <a:schemeClr val="accent2"/>
                </a:solidFill>
                <a:latin typeface="Montserrat"/>
                <a:ea typeface="Montserrat"/>
                <a:cs typeface="Montserrat"/>
                <a:sym typeface="Montserrat"/>
              </a:rPr>
              <a:t>13.61%</a:t>
            </a:r>
            <a:r>
              <a:rPr lang="en" sz="1400">
                <a:latin typeface="Montserrat"/>
                <a:ea typeface="Montserrat"/>
                <a:cs typeface="Montserrat"/>
                <a:sym typeface="Montserrat"/>
              </a:rPr>
              <a:t> for 3 lane roads over the current system in terms of the number of vehicles crossing the intersection in a given time frame, which is a significant improvement. With further calibration using real life CCTV data for training the model, this system can be improved to perform even better. </a:t>
            </a:r>
            <a:endParaRPr sz="14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0"/>
          <p:cNvSpPr txBox="1"/>
          <p:nvPr>
            <p:ph type="title"/>
          </p:nvPr>
        </p:nvSpPr>
        <p:spPr>
          <a:xfrm>
            <a:off x="1103450" y="353150"/>
            <a:ext cx="7038900" cy="59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281" name="Google Shape;281;p30"/>
          <p:cNvSpPr txBox="1"/>
          <p:nvPr>
            <p:ph idx="1" type="body"/>
          </p:nvPr>
        </p:nvSpPr>
        <p:spPr>
          <a:xfrm>
            <a:off x="951050" y="1368375"/>
            <a:ext cx="7724100" cy="3322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ontserrat"/>
              <a:buChar char="-"/>
            </a:pPr>
            <a:r>
              <a:rPr lang="en" sz="1400">
                <a:latin typeface="Montserrat"/>
                <a:ea typeface="Montserrat"/>
                <a:cs typeface="Montserrat"/>
                <a:sym typeface="Montserrat"/>
              </a:rPr>
              <a:t>Hardware implementation using Raspberry Pi.</a:t>
            </a:r>
            <a:br>
              <a:rPr lang="en" sz="1400">
                <a:latin typeface="Montserrat"/>
                <a:ea typeface="Montserrat"/>
                <a:cs typeface="Montserrat"/>
                <a:sym typeface="Montserrat"/>
              </a:rPr>
            </a:b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sz="1400">
                <a:latin typeface="Montserrat"/>
                <a:ea typeface="Montserrat"/>
                <a:cs typeface="Montserrat"/>
                <a:sym typeface="Montserrat"/>
              </a:rPr>
              <a:t>YOLO Model Improvement by adding more classifications like ambulances, fire brigades and police vehicles.</a:t>
            </a:r>
            <a:br>
              <a:rPr lang="en" sz="1400">
                <a:latin typeface="Montserrat"/>
                <a:ea typeface="Montserrat"/>
                <a:cs typeface="Montserrat"/>
                <a:sym typeface="Montserrat"/>
              </a:rPr>
            </a:b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sz="1400">
                <a:latin typeface="Montserrat"/>
                <a:ea typeface="Montserrat"/>
                <a:cs typeface="Montserrat"/>
                <a:sym typeface="Montserrat"/>
              </a:rPr>
              <a:t>Control System that could work at night time.</a:t>
            </a:r>
            <a:br>
              <a:rPr lang="en" sz="1400">
                <a:latin typeface="Montserrat"/>
                <a:ea typeface="Montserrat"/>
                <a:cs typeface="Montserrat"/>
                <a:sym typeface="Montserrat"/>
              </a:rPr>
            </a:b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sz="1400">
                <a:latin typeface="Montserrat"/>
                <a:ea typeface="Montserrat"/>
                <a:cs typeface="Montserrat"/>
                <a:sym typeface="Montserrat"/>
              </a:rPr>
              <a:t>Providing GREEN </a:t>
            </a:r>
            <a:r>
              <a:rPr lang="en" sz="1400">
                <a:latin typeface="Montserrat"/>
                <a:ea typeface="Montserrat"/>
                <a:cs typeface="Montserrat"/>
                <a:sym typeface="Montserrat"/>
              </a:rPr>
              <a:t>corridor</a:t>
            </a:r>
            <a:r>
              <a:rPr lang="en" sz="1400">
                <a:latin typeface="Montserrat"/>
                <a:ea typeface="Montserrat"/>
                <a:cs typeface="Montserrat"/>
                <a:sym typeface="Montserrat"/>
              </a:rPr>
              <a:t> to high priority vehicles.</a:t>
            </a:r>
            <a:endParaRPr sz="14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sz="1400">
                <a:latin typeface="Montserrat"/>
                <a:ea typeface="Montserrat"/>
                <a:cs typeface="Montserrat"/>
                <a:sym typeface="Montserrat"/>
              </a:rPr>
              <a:t>Exploring other simulations like SUMO Simulations and Open Street Map.</a:t>
            </a:r>
            <a:br>
              <a:rPr lang="en" sz="1400">
                <a:latin typeface="Montserrat"/>
                <a:ea typeface="Montserrat"/>
                <a:cs typeface="Montserrat"/>
                <a:sym typeface="Montserrat"/>
              </a:rPr>
            </a:b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sz="1400">
                <a:latin typeface="Montserrat"/>
                <a:ea typeface="Montserrat"/>
                <a:cs typeface="Montserrat"/>
                <a:sym typeface="Montserrat"/>
              </a:rPr>
              <a:t>User Interface Development (In progress).</a:t>
            </a:r>
            <a:endParaRPr sz="14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1"/>
          <p:cNvSpPr txBox="1"/>
          <p:nvPr>
            <p:ph type="title"/>
          </p:nvPr>
        </p:nvSpPr>
        <p:spPr>
          <a:xfrm>
            <a:off x="1224650" y="54150"/>
            <a:ext cx="6878400" cy="507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References</a:t>
            </a:r>
            <a:endParaRPr/>
          </a:p>
        </p:txBody>
      </p:sp>
      <p:sp>
        <p:nvSpPr>
          <p:cNvPr id="287" name="Google Shape;287;p31"/>
          <p:cNvSpPr txBox="1"/>
          <p:nvPr>
            <p:ph idx="1" type="body"/>
          </p:nvPr>
        </p:nvSpPr>
        <p:spPr>
          <a:xfrm>
            <a:off x="1122600" y="714075"/>
            <a:ext cx="7909200" cy="4343400"/>
          </a:xfrm>
          <a:prstGeom prst="rect">
            <a:avLst/>
          </a:prstGeom>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rPr lang="en">
                <a:latin typeface="Montserrat"/>
                <a:ea typeface="Montserrat"/>
                <a:cs typeface="Montserrat"/>
                <a:sym typeface="Montserrat"/>
              </a:rPr>
              <a:t>[1] Khushi, "Smart Control of Traffic Light System using Image Processing," 2017 International Conference on Current Trends in Computer, Electrical, Electronics and Communication (CTCEEC), Mysore, 2017, pp. 99-103, doi: 10.1109/CTCEEC.2017.8454966. </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[2] A. Vogel, I. Oremović, R. Šimić and E. Ivanjko, "Improving Traffic Light Control by Means of Fuzzy Logic," 2018 International Symposium ELMAR, Zadar, 2018, pp. 51-56, doi: 10.23919/ELMAR.2018.8534692. </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[3] A. A. Zaid, Y. Suhweil and M. A. Yaman, "Smart controlling for traffic light time," 2017 IEEE Jordan Conference on Applied Electrical Engineering and Computing Technologies (AEECT), Aqaba, 2017, pp. 1-5, doi: 10.1109/AEECT.2017.8257768. </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[4] Renjith Soman "Traffic Light Control and Violation Detection Using Image Processing”.” IOSR Journal of Engineering (IOSRJEN), vol. 08, no. 4, 2018, pp. 23-27.</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[5] A. Kanungo, A. Sharma and C. Singla, "Smart traffic lights switching and traffic density calculation using video processing," 2014 Recent Advances in Engineering and Computational Sciences (RAECS), Chandigarh, 2014, pp. 1-6, doi: 10.1109/RAECS.2014.6799542. </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[6] Siddharth Srivastava, Subhadeep Chakraborty, Raj Kamal, Rahil, Minocha, “Adaptive traffic light timer controller” , IIT KANPUR, NERD MAGAZINE.</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[7] TomTom.com, 'Tom Tom World Traffic Index', 2019. [Online]. Available: </a:t>
            </a:r>
            <a:r>
              <a:rPr lang="en" u="sng">
                <a:solidFill>
                  <a:schemeClr val="hlink"/>
                </a:solidFill>
                <a:latin typeface="Montserrat"/>
                <a:ea typeface="Montserrat"/>
                <a:cs typeface="Montserrat"/>
                <a:sym typeface="Montserrat"/>
                <a:hlinkClick r:id="rId3"/>
              </a:rPr>
              <a:t>https://www.tomtom.com/en_gb/traffic-index/ranking/</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[8] Pygame Library, 2019. [Online]. Available: </a:t>
            </a:r>
            <a:r>
              <a:rPr lang="en" u="sng">
                <a:solidFill>
                  <a:schemeClr val="hlink"/>
                </a:solidFill>
                <a:latin typeface="Montserrat"/>
                <a:ea typeface="Montserrat"/>
                <a:cs typeface="Montserrat"/>
                <a:sym typeface="Montserrat"/>
                <a:hlinkClick r:id="rId4"/>
              </a:rPr>
              <a:t>https://www.pygame.org/wiki/about</a:t>
            </a:r>
            <a:endParaRPr>
              <a:latin typeface="Montserrat"/>
              <a:ea typeface="Montserrat"/>
              <a:cs typeface="Montserrat"/>
              <a:sym typeface="Montserrat"/>
            </a:endParaRPr>
          </a:p>
          <a:p>
            <a:pPr indent="0" lvl="0" marL="0" rtl="0" algn="l">
              <a:spcBef>
                <a:spcPts val="1200"/>
              </a:spcBef>
              <a:spcAft>
                <a:spcPts val="1200"/>
              </a:spcAft>
              <a:buNone/>
            </a:pPr>
            <a:r>
              <a:rPr lang="en">
                <a:latin typeface="Montserrat"/>
                <a:ea typeface="Montserrat"/>
                <a:cs typeface="Montserrat"/>
                <a:sym typeface="Montserrat"/>
              </a:rPr>
              <a:t>[9] Open Data Science, ‘Overview of the YOLO Object Detection Algorithm’, 2018. [Online]. Available: </a:t>
            </a:r>
            <a:r>
              <a:rPr lang="en" u="sng">
                <a:solidFill>
                  <a:schemeClr val="hlink"/>
                </a:solidFill>
                <a:latin typeface="Montserrat"/>
                <a:ea typeface="Montserrat"/>
                <a:cs typeface="Montserrat"/>
                <a:sym typeface="Montserrat"/>
                <a:hlinkClick r:id="rId5"/>
              </a:rPr>
              <a:t>https://medium.com/@ODSC/ overview-of-the-yolo-object-detection-algorithm-7b52a745d3e0</a:t>
            </a: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761775" y="59350"/>
            <a:ext cx="7038900" cy="546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150"/>
              <a:t>Literature Review</a:t>
            </a:r>
            <a:endParaRPr sz="2150"/>
          </a:p>
        </p:txBody>
      </p:sp>
      <p:graphicFrame>
        <p:nvGraphicFramePr>
          <p:cNvPr id="145" name="Google Shape;145;p14"/>
          <p:cNvGraphicFramePr/>
          <p:nvPr/>
        </p:nvGraphicFramePr>
        <p:xfrm>
          <a:off x="130888" y="605345"/>
          <a:ext cx="3000000" cy="3000000"/>
        </p:xfrm>
        <a:graphic>
          <a:graphicData uri="http://schemas.openxmlformats.org/drawingml/2006/table">
            <a:tbl>
              <a:tblPr>
                <a:noFill/>
                <a:tableStyleId>{E02376C7-EA08-42C9-B893-C20E98A83AD8}</a:tableStyleId>
              </a:tblPr>
              <a:tblGrid>
                <a:gridCol w="596700"/>
                <a:gridCol w="2025425"/>
                <a:gridCol w="1920750"/>
                <a:gridCol w="4276650"/>
              </a:tblGrid>
              <a:tr h="346625">
                <a:tc>
                  <a:txBody>
                    <a:bodyPr/>
                    <a:lstStyle/>
                    <a:p>
                      <a:pPr indent="0" lvl="0" marL="0" rtl="0" algn="ctr">
                        <a:spcBef>
                          <a:spcPts val="0"/>
                        </a:spcBef>
                        <a:spcAft>
                          <a:spcPts val="0"/>
                        </a:spcAft>
                        <a:buNone/>
                      </a:pPr>
                      <a:r>
                        <a:rPr lang="en" sz="1000">
                          <a:solidFill>
                            <a:srgbClr val="00FF00"/>
                          </a:solidFill>
                          <a:latin typeface="Montserrat"/>
                          <a:ea typeface="Montserrat"/>
                          <a:cs typeface="Montserrat"/>
                          <a:sym typeface="Montserrat"/>
                        </a:rPr>
                        <a:t>S. No.</a:t>
                      </a:r>
                      <a:endParaRPr sz="1000">
                        <a:solidFill>
                          <a:srgbClr val="00FF00"/>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000">
                          <a:solidFill>
                            <a:srgbClr val="00FF00"/>
                          </a:solidFill>
                          <a:latin typeface="Montserrat"/>
                          <a:ea typeface="Montserrat"/>
                          <a:cs typeface="Montserrat"/>
                          <a:sym typeface="Montserrat"/>
                        </a:rPr>
                        <a:t>Research Paper Title</a:t>
                      </a:r>
                      <a:endParaRPr sz="1000">
                        <a:solidFill>
                          <a:srgbClr val="00FF00"/>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000">
                          <a:solidFill>
                            <a:srgbClr val="00FF00"/>
                          </a:solidFill>
                          <a:latin typeface="Montserrat"/>
                          <a:ea typeface="Montserrat"/>
                          <a:cs typeface="Montserrat"/>
                          <a:sym typeface="Montserrat"/>
                        </a:rPr>
                        <a:t>Publication</a:t>
                      </a:r>
                      <a:endParaRPr sz="1000">
                        <a:solidFill>
                          <a:srgbClr val="00FF00"/>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000">
                          <a:solidFill>
                            <a:srgbClr val="00FF00"/>
                          </a:solidFill>
                          <a:latin typeface="Montserrat"/>
                          <a:ea typeface="Montserrat"/>
                          <a:cs typeface="Montserrat"/>
                          <a:sym typeface="Montserrat"/>
                        </a:rPr>
                        <a:t>Review</a:t>
                      </a:r>
                      <a:endParaRPr sz="1000">
                        <a:solidFill>
                          <a:srgbClr val="00FF00"/>
                        </a:solidFill>
                        <a:latin typeface="Montserrat"/>
                        <a:ea typeface="Montserrat"/>
                        <a:cs typeface="Montserrat"/>
                        <a:sym typeface="Montserrat"/>
                      </a:endParaRPr>
                    </a:p>
                  </a:txBody>
                  <a:tcPr marT="91425" marB="91425" marR="91425" marL="91425"/>
                </a:tc>
              </a:tr>
              <a:tr h="2335150">
                <a:tc>
                  <a:txBody>
                    <a:bodyPr/>
                    <a:lstStyle/>
                    <a:p>
                      <a:pPr indent="0" lvl="0" marL="0" rtl="0" algn="l">
                        <a:lnSpc>
                          <a:spcPct val="115000"/>
                        </a:lnSpc>
                        <a:spcBef>
                          <a:spcPts val="0"/>
                        </a:spcBef>
                        <a:spcAft>
                          <a:spcPts val="1200"/>
                        </a:spcAft>
                        <a:buNone/>
                      </a:pPr>
                      <a:r>
                        <a:rPr lang="en" sz="1200">
                          <a:solidFill>
                            <a:schemeClr val="lt1"/>
                          </a:solidFill>
                          <a:latin typeface="Montserrat"/>
                          <a:ea typeface="Montserrat"/>
                          <a:cs typeface="Montserrat"/>
                          <a:sym typeface="Montserrat"/>
                        </a:rPr>
                        <a:t>1</a:t>
                      </a:r>
                      <a:endParaRPr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1200"/>
                        </a:spcAft>
                        <a:buNone/>
                      </a:pPr>
                      <a:r>
                        <a:rPr lang="en" sz="1200">
                          <a:solidFill>
                            <a:schemeClr val="lt1"/>
                          </a:solidFill>
                          <a:latin typeface="Montserrat"/>
                          <a:ea typeface="Montserrat"/>
                          <a:cs typeface="Montserrat"/>
                          <a:sym typeface="Montserrat"/>
                        </a:rPr>
                        <a:t>Khushi, "Smart Control of Traffic Light System using Image Processing"</a:t>
                      </a:r>
                      <a:endParaRPr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1200"/>
                        </a:spcAft>
                        <a:buNone/>
                      </a:pPr>
                      <a:r>
                        <a:rPr lang="en" sz="1200">
                          <a:solidFill>
                            <a:schemeClr val="lt1"/>
                          </a:solidFill>
                          <a:latin typeface="Montserrat"/>
                          <a:ea typeface="Montserrat"/>
                          <a:cs typeface="Montserrat"/>
                          <a:sym typeface="Montserrat"/>
                        </a:rPr>
                        <a:t>2017 International Conference on Current Trends in Computer, Electrical, Electronics and Communication (CTCEEC), Mysore, 2017, pp. 99-103, doi: 10.1109/CTCEEC.2017.8454966</a:t>
                      </a:r>
                      <a:endParaRPr sz="1200">
                        <a:solidFill>
                          <a:schemeClr val="lt1"/>
                        </a:solidFill>
                        <a:latin typeface="Montserrat"/>
                        <a:ea typeface="Montserrat"/>
                        <a:cs typeface="Montserrat"/>
                        <a:sym typeface="Montserrat"/>
                      </a:endParaRPr>
                    </a:p>
                  </a:txBody>
                  <a:tcPr marT="91425" marB="91425" marR="91425" marL="91425"/>
                </a:tc>
                <a:tc>
                  <a:txBody>
                    <a:bodyPr/>
                    <a:lstStyle/>
                    <a:p>
                      <a:pPr indent="-304800" lvl="0" marL="457200" rtl="0" algn="just">
                        <a:spcBef>
                          <a:spcPts val="0"/>
                        </a:spcBef>
                        <a:spcAft>
                          <a:spcPts val="0"/>
                        </a:spcAft>
                        <a:buClr>
                          <a:schemeClr val="lt1"/>
                        </a:buClr>
                        <a:buSzPts val="1200"/>
                        <a:buFont typeface="Montserrat"/>
                        <a:buChar char="●"/>
                      </a:pPr>
                      <a:r>
                        <a:rPr lang="en" sz="1200">
                          <a:solidFill>
                            <a:schemeClr val="lt1"/>
                          </a:solidFill>
                          <a:latin typeface="Montserrat"/>
                          <a:ea typeface="Montserrat"/>
                          <a:cs typeface="Montserrat"/>
                          <a:sym typeface="Montserrat"/>
                        </a:rPr>
                        <a:t>Proposes an Arduino-UNO based system that processes the image in MATLAB, where the image is converted to a threshold image by removing saturation and hues, and traffic density is calculated. </a:t>
                      </a:r>
                      <a:endParaRPr sz="1200">
                        <a:solidFill>
                          <a:schemeClr val="lt1"/>
                        </a:solidFill>
                        <a:latin typeface="Montserrat"/>
                        <a:ea typeface="Montserrat"/>
                        <a:cs typeface="Montserrat"/>
                        <a:sym typeface="Montserrat"/>
                      </a:endParaRPr>
                    </a:p>
                    <a:p>
                      <a:pPr indent="-304800" lvl="0" marL="457200" rtl="0" algn="just">
                        <a:spcBef>
                          <a:spcPts val="0"/>
                        </a:spcBef>
                        <a:spcAft>
                          <a:spcPts val="0"/>
                        </a:spcAft>
                        <a:buClr>
                          <a:schemeClr val="lt1"/>
                        </a:buClr>
                        <a:buSzPts val="1200"/>
                        <a:buFont typeface="Montserrat"/>
                        <a:buChar char="●"/>
                      </a:pPr>
                      <a:r>
                        <a:rPr lang="en" sz="1200">
                          <a:solidFill>
                            <a:schemeClr val="lt1"/>
                          </a:solidFill>
                          <a:latin typeface="Montserrat"/>
                          <a:ea typeface="Montserrat"/>
                          <a:cs typeface="Montserrat"/>
                          <a:sym typeface="Montserrat"/>
                        </a:rPr>
                        <a:t>Depending on traffic count and traffic density, the Arduino sets the duration of green light for each lane.</a:t>
                      </a:r>
                      <a:endParaRPr sz="1200">
                        <a:solidFill>
                          <a:schemeClr val="lt1"/>
                        </a:solidFill>
                        <a:latin typeface="Montserrat"/>
                        <a:ea typeface="Montserrat"/>
                        <a:cs typeface="Montserrat"/>
                        <a:sym typeface="Montserrat"/>
                      </a:endParaRPr>
                    </a:p>
                  </a:txBody>
                  <a:tcPr marT="91425" marB="91425" marR="91425" marL="91425"/>
                </a:tc>
              </a:tr>
              <a:tr h="1686950">
                <a:tc>
                  <a:txBody>
                    <a:bodyPr/>
                    <a:lstStyle/>
                    <a:p>
                      <a:pPr indent="0" lvl="0" marL="0" rtl="0" algn="l">
                        <a:lnSpc>
                          <a:spcPct val="115000"/>
                        </a:lnSpc>
                        <a:spcBef>
                          <a:spcPts val="0"/>
                        </a:spcBef>
                        <a:spcAft>
                          <a:spcPts val="1200"/>
                        </a:spcAft>
                        <a:buNone/>
                      </a:pPr>
                      <a:r>
                        <a:rPr lang="en" sz="1200">
                          <a:solidFill>
                            <a:schemeClr val="lt1"/>
                          </a:solidFill>
                          <a:latin typeface="Montserrat"/>
                          <a:ea typeface="Montserrat"/>
                          <a:cs typeface="Montserrat"/>
                          <a:sym typeface="Montserrat"/>
                        </a:rPr>
                        <a:t>2</a:t>
                      </a:r>
                      <a:endParaRPr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1200"/>
                        </a:spcAft>
                        <a:buNone/>
                      </a:pPr>
                      <a:r>
                        <a:rPr lang="en" sz="1200">
                          <a:solidFill>
                            <a:schemeClr val="lt1"/>
                          </a:solidFill>
                          <a:latin typeface="Montserrat"/>
                          <a:ea typeface="Montserrat"/>
                          <a:cs typeface="Montserrat"/>
                          <a:sym typeface="Montserrat"/>
                        </a:rPr>
                        <a:t>Renjith Soman "Traffic Light Control and Violation Detection Using Image Processing”</a:t>
                      </a:r>
                      <a:endParaRPr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1200"/>
                        </a:spcAft>
                        <a:buNone/>
                      </a:pPr>
                      <a:r>
                        <a:rPr lang="en" sz="1200">
                          <a:solidFill>
                            <a:schemeClr val="lt1"/>
                          </a:solidFill>
                          <a:latin typeface="Montserrat"/>
                          <a:ea typeface="Montserrat"/>
                          <a:cs typeface="Montserrat"/>
                          <a:sym typeface="Montserrat"/>
                        </a:rPr>
                        <a:t>IOSR Journal of Engineering (IOSRJEN), vol. 08, no. 4, 2018, pp. 23-27</a:t>
                      </a:r>
                      <a:endParaRPr sz="1200">
                        <a:solidFill>
                          <a:schemeClr val="lt1"/>
                        </a:solidFill>
                        <a:latin typeface="Montserrat"/>
                        <a:ea typeface="Montserrat"/>
                        <a:cs typeface="Montserrat"/>
                        <a:sym typeface="Montserrat"/>
                      </a:endParaRPr>
                    </a:p>
                  </a:txBody>
                  <a:tcPr marT="91425" marB="91425" marR="91425" marL="91425"/>
                </a:tc>
                <a:tc>
                  <a:txBody>
                    <a:bodyPr/>
                    <a:lstStyle/>
                    <a:p>
                      <a:pPr indent="-304800" lvl="0" marL="457200" rtl="0" algn="just">
                        <a:lnSpc>
                          <a:spcPct val="115000"/>
                        </a:lnSpc>
                        <a:spcBef>
                          <a:spcPts val="0"/>
                        </a:spcBef>
                        <a:spcAft>
                          <a:spcPts val="0"/>
                        </a:spcAft>
                        <a:buClr>
                          <a:schemeClr val="lt1"/>
                        </a:buClr>
                        <a:buSzPts val="1200"/>
                        <a:buFont typeface="Montserrat"/>
                        <a:buChar char="●"/>
                      </a:pPr>
                      <a:r>
                        <a:rPr lang="en" sz="1200">
                          <a:solidFill>
                            <a:schemeClr val="lt1"/>
                          </a:solidFill>
                          <a:latin typeface="Montserrat"/>
                          <a:ea typeface="Montserrat"/>
                          <a:cs typeface="Montserrat"/>
                          <a:sym typeface="Montserrat"/>
                        </a:rPr>
                        <a:t>Makes use of a support vector machine algorithm along with image processing techniques. </a:t>
                      </a:r>
                      <a:endParaRPr sz="1200">
                        <a:solidFill>
                          <a:schemeClr val="lt1"/>
                        </a:solidFill>
                        <a:latin typeface="Montserrat"/>
                        <a:ea typeface="Montserrat"/>
                        <a:cs typeface="Montserrat"/>
                        <a:sym typeface="Montserrat"/>
                      </a:endParaRPr>
                    </a:p>
                    <a:p>
                      <a:pPr indent="-304800" lvl="0" marL="457200" rtl="0" algn="just">
                        <a:lnSpc>
                          <a:spcPct val="115000"/>
                        </a:lnSpc>
                        <a:spcBef>
                          <a:spcPts val="0"/>
                        </a:spcBef>
                        <a:spcAft>
                          <a:spcPts val="0"/>
                        </a:spcAft>
                        <a:buClr>
                          <a:schemeClr val="lt1"/>
                        </a:buClr>
                        <a:buSzPts val="1200"/>
                        <a:buFont typeface="Montserrat"/>
                        <a:buChar char="●"/>
                      </a:pPr>
                      <a:r>
                        <a:rPr lang="en" sz="1200">
                          <a:solidFill>
                            <a:schemeClr val="lt1"/>
                          </a:solidFill>
                          <a:latin typeface="Montserrat"/>
                          <a:ea typeface="Montserrat"/>
                          <a:cs typeface="Montserrat"/>
                          <a:sym typeface="Montserrat"/>
                        </a:rPr>
                        <a:t>Image processing is done using OpenCV and the images are converted to grayscale images before SVM is applied. This system detects traffic density and red light violations.</a:t>
                      </a:r>
                      <a:endParaRPr sz="1200">
                        <a:solidFill>
                          <a:schemeClr val="lt1"/>
                        </a:solidFill>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2"/>
          <p:cNvSpPr txBox="1"/>
          <p:nvPr>
            <p:ph type="title"/>
          </p:nvPr>
        </p:nvSpPr>
        <p:spPr>
          <a:xfrm>
            <a:off x="823850" y="22177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5000">
                <a:solidFill>
                  <a:srgbClr val="FF9900"/>
                </a:solidFill>
              </a:rPr>
              <a:t>Thank You!</a:t>
            </a:r>
            <a:endParaRPr b="1" sz="5000">
              <a:solidFill>
                <a:srgbClr val="FF9900"/>
              </a:solidFill>
            </a:endParaRPr>
          </a:p>
          <a:p>
            <a:pPr indent="0" lvl="0" marL="0" rtl="0" algn="l">
              <a:spcBef>
                <a:spcPts val="0"/>
              </a:spcBef>
              <a:spcAft>
                <a:spcPts val="0"/>
              </a:spcAft>
              <a:buNone/>
            </a:pPr>
            <a:r>
              <a:t/>
            </a:r>
            <a:endParaRPr sz="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856550" y="46450"/>
            <a:ext cx="7038900" cy="546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150"/>
              <a:t>Literature Review</a:t>
            </a:r>
            <a:endParaRPr sz="2150"/>
          </a:p>
        </p:txBody>
      </p:sp>
      <p:graphicFrame>
        <p:nvGraphicFramePr>
          <p:cNvPr id="151" name="Google Shape;151;p15"/>
          <p:cNvGraphicFramePr/>
          <p:nvPr/>
        </p:nvGraphicFramePr>
        <p:xfrm>
          <a:off x="124025" y="592460"/>
          <a:ext cx="3000000" cy="3000000"/>
        </p:xfrm>
        <a:graphic>
          <a:graphicData uri="http://schemas.openxmlformats.org/drawingml/2006/table">
            <a:tbl>
              <a:tblPr>
                <a:noFill/>
                <a:tableStyleId>{E02376C7-EA08-42C9-B893-C20E98A83AD8}</a:tableStyleId>
              </a:tblPr>
              <a:tblGrid>
                <a:gridCol w="597150"/>
                <a:gridCol w="1795125"/>
                <a:gridCol w="1772500"/>
                <a:gridCol w="4573150"/>
              </a:tblGrid>
              <a:tr h="328775">
                <a:tc>
                  <a:txBody>
                    <a:bodyPr/>
                    <a:lstStyle/>
                    <a:p>
                      <a:pPr indent="0" lvl="0" marL="0" rtl="0" algn="ctr">
                        <a:spcBef>
                          <a:spcPts val="0"/>
                        </a:spcBef>
                        <a:spcAft>
                          <a:spcPts val="0"/>
                        </a:spcAft>
                        <a:buNone/>
                      </a:pPr>
                      <a:r>
                        <a:rPr lang="en" sz="1000">
                          <a:solidFill>
                            <a:srgbClr val="00FF00"/>
                          </a:solidFill>
                          <a:latin typeface="Montserrat"/>
                          <a:ea typeface="Montserrat"/>
                          <a:cs typeface="Montserrat"/>
                          <a:sym typeface="Montserrat"/>
                        </a:rPr>
                        <a:t>S. No.</a:t>
                      </a:r>
                      <a:endParaRPr sz="1000">
                        <a:solidFill>
                          <a:srgbClr val="00FF00"/>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000">
                          <a:solidFill>
                            <a:srgbClr val="00FF00"/>
                          </a:solidFill>
                          <a:latin typeface="Montserrat"/>
                          <a:ea typeface="Montserrat"/>
                          <a:cs typeface="Montserrat"/>
                          <a:sym typeface="Montserrat"/>
                        </a:rPr>
                        <a:t>Research Paper Title</a:t>
                      </a:r>
                      <a:endParaRPr sz="1000">
                        <a:solidFill>
                          <a:srgbClr val="00FF00"/>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000">
                          <a:solidFill>
                            <a:srgbClr val="00FF00"/>
                          </a:solidFill>
                          <a:latin typeface="Montserrat"/>
                          <a:ea typeface="Montserrat"/>
                          <a:cs typeface="Montserrat"/>
                          <a:sym typeface="Montserrat"/>
                        </a:rPr>
                        <a:t>Publication</a:t>
                      </a:r>
                      <a:endParaRPr sz="1000">
                        <a:solidFill>
                          <a:srgbClr val="00FF00"/>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000">
                          <a:solidFill>
                            <a:srgbClr val="00FF00"/>
                          </a:solidFill>
                          <a:latin typeface="Montserrat"/>
                          <a:ea typeface="Montserrat"/>
                          <a:cs typeface="Montserrat"/>
                          <a:sym typeface="Montserrat"/>
                        </a:rPr>
                        <a:t>Review</a:t>
                      </a:r>
                      <a:endParaRPr sz="1000">
                        <a:solidFill>
                          <a:srgbClr val="00FF00"/>
                        </a:solidFill>
                        <a:latin typeface="Montserrat"/>
                        <a:ea typeface="Montserrat"/>
                        <a:cs typeface="Montserrat"/>
                        <a:sym typeface="Montserrat"/>
                      </a:endParaRPr>
                    </a:p>
                  </a:txBody>
                  <a:tcPr marT="91425" marB="91425" marR="91425" marL="91425"/>
                </a:tc>
              </a:tr>
              <a:tr h="2421100">
                <a:tc>
                  <a:txBody>
                    <a:bodyPr/>
                    <a:lstStyle/>
                    <a:p>
                      <a:pPr indent="0" lvl="0" marL="0" rtl="0" algn="l">
                        <a:lnSpc>
                          <a:spcPct val="115000"/>
                        </a:lnSpc>
                        <a:spcBef>
                          <a:spcPts val="0"/>
                        </a:spcBef>
                        <a:spcAft>
                          <a:spcPts val="1200"/>
                        </a:spcAft>
                        <a:buNone/>
                      </a:pPr>
                      <a:r>
                        <a:rPr lang="en" sz="1200">
                          <a:solidFill>
                            <a:schemeClr val="lt1"/>
                          </a:solidFill>
                          <a:latin typeface="Montserrat"/>
                          <a:ea typeface="Montserrat"/>
                          <a:cs typeface="Montserrat"/>
                          <a:sym typeface="Montserrat"/>
                        </a:rPr>
                        <a:t>3</a:t>
                      </a:r>
                      <a:endParaRPr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1200"/>
                        </a:spcAft>
                        <a:buNone/>
                      </a:pPr>
                      <a:r>
                        <a:rPr lang="en" sz="1200">
                          <a:solidFill>
                            <a:schemeClr val="lt1"/>
                          </a:solidFill>
                          <a:latin typeface="Montserrat"/>
                          <a:ea typeface="Montserrat"/>
                          <a:cs typeface="Montserrat"/>
                          <a:sym typeface="Montserrat"/>
                        </a:rPr>
                        <a:t>A. A. Zaid, Y. Suhweil and M. A. Yaman, "Smart controlling for traffic light time"</a:t>
                      </a:r>
                      <a:endParaRPr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1200"/>
                        </a:spcAft>
                        <a:buNone/>
                      </a:pPr>
                      <a:r>
                        <a:rPr lang="en" sz="1200">
                          <a:solidFill>
                            <a:schemeClr val="lt1"/>
                          </a:solidFill>
                          <a:latin typeface="Montserrat"/>
                          <a:ea typeface="Montserrat"/>
                          <a:cs typeface="Montserrat"/>
                          <a:sym typeface="Montserrat"/>
                        </a:rPr>
                        <a:t>2017 IEEE Jordan Conference on Applied Electrical Engineering and Computing Technologies (AEECT), Aqaba, 2017, pp. 1-5, doi: 10.1109/AEECT.2017.8257768</a:t>
                      </a:r>
                      <a:endParaRPr sz="1200">
                        <a:solidFill>
                          <a:schemeClr val="lt1"/>
                        </a:solidFill>
                        <a:latin typeface="Montserrat"/>
                        <a:ea typeface="Montserrat"/>
                        <a:cs typeface="Montserrat"/>
                        <a:sym typeface="Montserrat"/>
                      </a:endParaRPr>
                    </a:p>
                  </a:txBody>
                  <a:tcPr marT="91425" marB="91425" marR="91425" marL="91425"/>
                </a:tc>
                <a:tc>
                  <a:txBody>
                    <a:bodyPr/>
                    <a:lstStyle/>
                    <a:p>
                      <a:pPr indent="-304800" lvl="0" marL="457200" rtl="0" algn="l">
                        <a:lnSpc>
                          <a:spcPct val="115000"/>
                        </a:lnSpc>
                        <a:spcBef>
                          <a:spcPts val="0"/>
                        </a:spcBef>
                        <a:spcAft>
                          <a:spcPts val="0"/>
                        </a:spcAft>
                        <a:buClr>
                          <a:schemeClr val="lt1"/>
                        </a:buClr>
                        <a:buSzPts val="1200"/>
                        <a:buFont typeface="Montserrat"/>
                        <a:buChar char="●"/>
                      </a:pPr>
                      <a:r>
                        <a:rPr lang="en" sz="1200">
                          <a:solidFill>
                            <a:schemeClr val="lt1"/>
                          </a:solidFill>
                          <a:latin typeface="Montserrat"/>
                          <a:ea typeface="Montserrat"/>
                          <a:cs typeface="Montserrat"/>
                          <a:sym typeface="Montserrat"/>
                        </a:rPr>
                        <a:t>P</a:t>
                      </a:r>
                      <a:r>
                        <a:rPr lang="en" sz="1200">
                          <a:solidFill>
                            <a:schemeClr val="lt1"/>
                          </a:solidFill>
                          <a:latin typeface="Montserrat"/>
                          <a:ea typeface="Montserrat"/>
                          <a:cs typeface="Montserrat"/>
                          <a:sym typeface="Montserrat"/>
                        </a:rPr>
                        <a:t>roposes a smart traffic light system using ANN and fuzzy controller. This system makes use of images captured from cameras installed at traffic site. </a:t>
                      </a:r>
                      <a:endParaRPr sz="1200">
                        <a:solidFill>
                          <a:schemeClr val="lt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lt1"/>
                        </a:buClr>
                        <a:buSzPts val="1200"/>
                        <a:buFont typeface="Montserrat"/>
                        <a:buChar char="●"/>
                      </a:pPr>
                      <a:r>
                        <a:rPr lang="en" sz="1200">
                          <a:solidFill>
                            <a:schemeClr val="lt1"/>
                          </a:solidFill>
                          <a:latin typeface="Montserrat"/>
                          <a:ea typeface="Montserrat"/>
                          <a:cs typeface="Montserrat"/>
                          <a:sym typeface="Montserrat"/>
                        </a:rPr>
                        <a:t>Segmentation is performed using sliding window technique to count the cars irrespective of size and ANN is run through the segmented image, the output of which is used in fuzzy controller to set timers for red and green light using crisp output. Results had an average error of 2% with execution time of 1.5 seconds.</a:t>
                      </a:r>
                      <a:endParaRPr sz="1200">
                        <a:solidFill>
                          <a:schemeClr val="lt1"/>
                        </a:solidFill>
                        <a:latin typeface="Montserrat"/>
                        <a:ea typeface="Montserrat"/>
                        <a:cs typeface="Montserrat"/>
                        <a:sym typeface="Montserrat"/>
                      </a:endParaRPr>
                    </a:p>
                  </a:txBody>
                  <a:tcPr marT="91425" marB="91425" marR="91425" marL="91425"/>
                </a:tc>
              </a:tr>
              <a:tr h="1616025">
                <a:tc>
                  <a:txBody>
                    <a:bodyPr/>
                    <a:lstStyle/>
                    <a:p>
                      <a:pPr indent="0" lvl="0" marL="0" rtl="0" algn="l">
                        <a:lnSpc>
                          <a:spcPct val="115000"/>
                        </a:lnSpc>
                        <a:spcBef>
                          <a:spcPts val="0"/>
                        </a:spcBef>
                        <a:spcAft>
                          <a:spcPts val="1200"/>
                        </a:spcAft>
                        <a:buNone/>
                      </a:pPr>
                      <a:r>
                        <a:rPr lang="en" sz="1200">
                          <a:solidFill>
                            <a:schemeClr val="lt1"/>
                          </a:solidFill>
                          <a:latin typeface="Montserrat"/>
                          <a:ea typeface="Montserrat"/>
                          <a:cs typeface="Montserrat"/>
                          <a:sym typeface="Montserrat"/>
                        </a:rPr>
                        <a:t>4</a:t>
                      </a:r>
                      <a:endParaRPr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1200"/>
                        </a:spcAft>
                        <a:buNone/>
                      </a:pPr>
                      <a:r>
                        <a:rPr lang="en" sz="1200">
                          <a:solidFill>
                            <a:schemeClr val="lt1"/>
                          </a:solidFill>
                          <a:latin typeface="Montserrat"/>
                          <a:ea typeface="Montserrat"/>
                          <a:cs typeface="Montserrat"/>
                          <a:sym typeface="Montserrat"/>
                        </a:rPr>
                        <a:t>A. Vogel, I. Oremović, R. Šimić and E. Ivanjko, "Improving Traffic Light Control by Means of Fuzzy Logic,"</a:t>
                      </a:r>
                      <a:endParaRPr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1200"/>
                        </a:spcAft>
                        <a:buNone/>
                      </a:pPr>
                      <a:r>
                        <a:rPr lang="en" sz="1200">
                          <a:solidFill>
                            <a:schemeClr val="lt1"/>
                          </a:solidFill>
                          <a:latin typeface="Montserrat"/>
                          <a:ea typeface="Montserrat"/>
                          <a:cs typeface="Montserrat"/>
                          <a:sym typeface="Montserrat"/>
                        </a:rPr>
                        <a:t>2018 International Symposium ELMAR, Zadar, 2018, pp. 51-56, doi: 10.23919/ELMAR.2018.8534692</a:t>
                      </a:r>
                      <a:endParaRPr sz="1200">
                        <a:solidFill>
                          <a:schemeClr val="lt1"/>
                        </a:solidFill>
                        <a:latin typeface="Montserrat"/>
                        <a:ea typeface="Montserrat"/>
                        <a:cs typeface="Montserrat"/>
                        <a:sym typeface="Montserrat"/>
                      </a:endParaRPr>
                    </a:p>
                  </a:txBody>
                  <a:tcPr marT="91425" marB="91425" marR="91425" marL="91425"/>
                </a:tc>
                <a:tc>
                  <a:txBody>
                    <a:bodyPr/>
                    <a:lstStyle/>
                    <a:p>
                      <a:pPr indent="-304800" lvl="0" marL="457200" rtl="0" algn="l">
                        <a:lnSpc>
                          <a:spcPct val="115000"/>
                        </a:lnSpc>
                        <a:spcBef>
                          <a:spcPts val="0"/>
                        </a:spcBef>
                        <a:spcAft>
                          <a:spcPts val="0"/>
                        </a:spcAft>
                        <a:buClr>
                          <a:schemeClr val="lt1"/>
                        </a:buClr>
                        <a:buSzPts val="1200"/>
                        <a:buFont typeface="Montserrat"/>
                        <a:buChar char="●"/>
                      </a:pPr>
                      <a:r>
                        <a:rPr lang="en" sz="1200">
                          <a:solidFill>
                            <a:schemeClr val="lt1"/>
                          </a:solidFill>
                          <a:latin typeface="Montserrat"/>
                          <a:ea typeface="Montserrat"/>
                          <a:cs typeface="Montserrat"/>
                          <a:sym typeface="Montserrat"/>
                        </a:rPr>
                        <a:t>Proposes a fuzzy logic-controlled traffic light that can be adapt to the current traffic situations. </a:t>
                      </a:r>
                      <a:endParaRPr sz="1200">
                        <a:solidFill>
                          <a:schemeClr val="lt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lt1"/>
                        </a:buClr>
                        <a:buSzPts val="1200"/>
                        <a:buFont typeface="Montserrat"/>
                        <a:buChar char="●"/>
                      </a:pPr>
                      <a:r>
                        <a:rPr lang="en" sz="1200">
                          <a:solidFill>
                            <a:schemeClr val="lt1"/>
                          </a:solidFill>
                          <a:latin typeface="Montserrat"/>
                          <a:ea typeface="Montserrat"/>
                          <a:cs typeface="Montserrat"/>
                          <a:sym typeface="Montserrat"/>
                        </a:rPr>
                        <a:t>Makes use of two fuzzy controllers with 3 inputs and one output for primary and secondary driveways. A simulation was done using VISSIM and MATLAB and for low traffic density, it improved traffic conditions. </a:t>
                      </a:r>
                      <a:endParaRPr sz="1200">
                        <a:solidFill>
                          <a:schemeClr val="lt1"/>
                        </a:solidFill>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902800" y="55850"/>
            <a:ext cx="7038900" cy="47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150"/>
              <a:t>Literature Review</a:t>
            </a:r>
            <a:endParaRPr sz="2150"/>
          </a:p>
        </p:txBody>
      </p:sp>
      <p:graphicFrame>
        <p:nvGraphicFramePr>
          <p:cNvPr id="157" name="Google Shape;157;p16"/>
          <p:cNvGraphicFramePr/>
          <p:nvPr/>
        </p:nvGraphicFramePr>
        <p:xfrm>
          <a:off x="128888" y="564660"/>
          <a:ext cx="3000000" cy="3000000"/>
        </p:xfrm>
        <a:graphic>
          <a:graphicData uri="http://schemas.openxmlformats.org/drawingml/2006/table">
            <a:tbl>
              <a:tblPr>
                <a:noFill/>
                <a:tableStyleId>{E02376C7-EA08-42C9-B893-C20E98A83AD8}</a:tableStyleId>
              </a:tblPr>
              <a:tblGrid>
                <a:gridCol w="651425"/>
                <a:gridCol w="2400775"/>
                <a:gridCol w="1990925"/>
                <a:gridCol w="3502650"/>
              </a:tblGrid>
              <a:tr h="354000">
                <a:tc>
                  <a:txBody>
                    <a:bodyPr/>
                    <a:lstStyle/>
                    <a:p>
                      <a:pPr indent="0" lvl="0" marL="0" rtl="0" algn="ctr">
                        <a:spcBef>
                          <a:spcPts val="0"/>
                        </a:spcBef>
                        <a:spcAft>
                          <a:spcPts val="0"/>
                        </a:spcAft>
                        <a:buNone/>
                      </a:pPr>
                      <a:r>
                        <a:rPr lang="en" sz="1000">
                          <a:solidFill>
                            <a:srgbClr val="00FF00"/>
                          </a:solidFill>
                          <a:latin typeface="Montserrat"/>
                          <a:ea typeface="Montserrat"/>
                          <a:cs typeface="Montserrat"/>
                          <a:sym typeface="Montserrat"/>
                        </a:rPr>
                        <a:t>S. No.</a:t>
                      </a:r>
                      <a:endParaRPr sz="1000">
                        <a:solidFill>
                          <a:srgbClr val="00FF00"/>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000">
                          <a:solidFill>
                            <a:srgbClr val="00FF00"/>
                          </a:solidFill>
                          <a:latin typeface="Montserrat"/>
                          <a:ea typeface="Montserrat"/>
                          <a:cs typeface="Montserrat"/>
                          <a:sym typeface="Montserrat"/>
                        </a:rPr>
                        <a:t>Research </a:t>
                      </a:r>
                      <a:r>
                        <a:rPr lang="en" sz="1000">
                          <a:solidFill>
                            <a:srgbClr val="00FF00"/>
                          </a:solidFill>
                          <a:latin typeface="Montserrat"/>
                          <a:ea typeface="Montserrat"/>
                          <a:cs typeface="Montserrat"/>
                          <a:sym typeface="Montserrat"/>
                        </a:rPr>
                        <a:t>Paper Title</a:t>
                      </a:r>
                      <a:endParaRPr sz="1000">
                        <a:solidFill>
                          <a:srgbClr val="00FF00"/>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000">
                          <a:solidFill>
                            <a:srgbClr val="00FF00"/>
                          </a:solidFill>
                          <a:latin typeface="Montserrat"/>
                          <a:ea typeface="Montserrat"/>
                          <a:cs typeface="Montserrat"/>
                          <a:sym typeface="Montserrat"/>
                        </a:rPr>
                        <a:t>Publication</a:t>
                      </a:r>
                      <a:endParaRPr sz="1000">
                        <a:solidFill>
                          <a:srgbClr val="00FF00"/>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000">
                          <a:solidFill>
                            <a:srgbClr val="00FF00"/>
                          </a:solidFill>
                          <a:latin typeface="Montserrat"/>
                          <a:ea typeface="Montserrat"/>
                          <a:cs typeface="Montserrat"/>
                          <a:sym typeface="Montserrat"/>
                        </a:rPr>
                        <a:t>Review</a:t>
                      </a:r>
                      <a:endParaRPr sz="1000">
                        <a:solidFill>
                          <a:srgbClr val="00FF00"/>
                        </a:solidFill>
                        <a:latin typeface="Montserrat"/>
                        <a:ea typeface="Montserrat"/>
                        <a:cs typeface="Montserrat"/>
                        <a:sym typeface="Montserrat"/>
                      </a:endParaRPr>
                    </a:p>
                  </a:txBody>
                  <a:tcPr marT="91425" marB="91425" marR="91425" marL="91425"/>
                </a:tc>
              </a:tr>
              <a:tr h="2042575">
                <a:tc>
                  <a:txBody>
                    <a:bodyPr/>
                    <a:lstStyle/>
                    <a:p>
                      <a:pPr indent="0" lvl="0" marL="0" rtl="0" algn="l">
                        <a:lnSpc>
                          <a:spcPct val="115000"/>
                        </a:lnSpc>
                        <a:spcBef>
                          <a:spcPts val="0"/>
                        </a:spcBef>
                        <a:spcAft>
                          <a:spcPts val="1200"/>
                        </a:spcAft>
                        <a:buNone/>
                      </a:pPr>
                      <a:r>
                        <a:rPr lang="en" sz="1200">
                          <a:solidFill>
                            <a:schemeClr val="lt1"/>
                          </a:solidFill>
                          <a:latin typeface="Montserrat"/>
                          <a:ea typeface="Montserrat"/>
                          <a:cs typeface="Montserrat"/>
                          <a:sym typeface="Montserrat"/>
                        </a:rPr>
                        <a:t>5</a:t>
                      </a:r>
                      <a:endParaRPr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1200"/>
                        </a:spcAft>
                        <a:buNone/>
                      </a:pPr>
                      <a:r>
                        <a:rPr lang="en" sz="1200">
                          <a:solidFill>
                            <a:schemeClr val="lt1"/>
                          </a:solidFill>
                          <a:latin typeface="Montserrat"/>
                          <a:ea typeface="Montserrat"/>
                          <a:cs typeface="Montserrat"/>
                          <a:sym typeface="Montserrat"/>
                        </a:rPr>
                        <a:t>A. Kanungo, A. Sharma and C. Singla, "Smart traffic lights switching and traffic density calculation using video processing"</a:t>
                      </a:r>
                      <a:endParaRPr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1200"/>
                        </a:spcAft>
                        <a:buNone/>
                      </a:pPr>
                      <a:r>
                        <a:rPr lang="en" sz="1200">
                          <a:solidFill>
                            <a:schemeClr val="lt1"/>
                          </a:solidFill>
                          <a:latin typeface="Montserrat"/>
                          <a:ea typeface="Montserrat"/>
                          <a:cs typeface="Montserrat"/>
                          <a:sym typeface="Montserrat"/>
                        </a:rPr>
                        <a:t>2014 Recent Advances in Engineering and Computational Sciences (RAECS), Chandigarh, 2014, pp. 1-6, doi: 10.1109/RAECS.2014.6799542</a:t>
                      </a:r>
                      <a:endParaRPr sz="1200">
                        <a:solidFill>
                          <a:schemeClr val="lt1"/>
                        </a:solidFill>
                        <a:latin typeface="Montserrat"/>
                        <a:ea typeface="Montserrat"/>
                        <a:cs typeface="Montserrat"/>
                        <a:sym typeface="Montserrat"/>
                      </a:endParaRPr>
                    </a:p>
                  </a:txBody>
                  <a:tcPr marT="91425" marB="91425" marR="91425" marL="91425"/>
                </a:tc>
                <a:tc>
                  <a:txBody>
                    <a:bodyPr/>
                    <a:lstStyle/>
                    <a:p>
                      <a:pPr indent="-304800" lvl="0" marL="457200" rtl="0" algn="l">
                        <a:lnSpc>
                          <a:spcPct val="115000"/>
                        </a:lnSpc>
                        <a:spcBef>
                          <a:spcPts val="0"/>
                        </a:spcBef>
                        <a:spcAft>
                          <a:spcPts val="0"/>
                        </a:spcAft>
                        <a:buClr>
                          <a:schemeClr val="lt1"/>
                        </a:buClr>
                        <a:buSzPts val="1200"/>
                        <a:buFont typeface="Montserrat"/>
                        <a:buChar char="●"/>
                      </a:pPr>
                      <a:r>
                        <a:rPr lang="en" sz="1200">
                          <a:solidFill>
                            <a:schemeClr val="lt1"/>
                          </a:solidFill>
                          <a:latin typeface="Montserrat"/>
                          <a:ea typeface="Montserrat"/>
                          <a:cs typeface="Montserrat"/>
                          <a:sym typeface="Montserrat"/>
                        </a:rPr>
                        <a:t>Makes use of live video footage, images in small frames are captured and the road with most traffic density is given green signal. </a:t>
                      </a:r>
                      <a:endParaRPr sz="1200">
                        <a:solidFill>
                          <a:schemeClr val="lt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lt1"/>
                        </a:buClr>
                        <a:buSzPts val="1200"/>
                        <a:buFont typeface="Montserrat"/>
                        <a:buChar char="●"/>
                      </a:pPr>
                      <a:r>
                        <a:rPr lang="en" sz="1200">
                          <a:solidFill>
                            <a:schemeClr val="lt1"/>
                          </a:solidFill>
                          <a:latin typeface="Montserrat"/>
                          <a:ea typeface="Montserrat"/>
                          <a:cs typeface="Montserrat"/>
                          <a:sym typeface="Montserrat"/>
                        </a:rPr>
                        <a:t>MATLAB image processing tools along with C++ algorithms are used.</a:t>
                      </a:r>
                      <a:endParaRPr sz="1200">
                        <a:solidFill>
                          <a:schemeClr val="lt1"/>
                        </a:solidFill>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193200" y="142875"/>
            <a:ext cx="7038900" cy="520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Previous Work Till Last Presentation</a:t>
            </a:r>
            <a:endParaRPr/>
          </a:p>
          <a:p>
            <a:pPr indent="0" lvl="0" marL="0" rtl="0" algn="ctr">
              <a:spcBef>
                <a:spcPts val="0"/>
              </a:spcBef>
              <a:spcAft>
                <a:spcPts val="0"/>
              </a:spcAft>
              <a:buNone/>
            </a:pPr>
            <a:r>
              <a:t/>
            </a:r>
            <a:endParaRPr/>
          </a:p>
        </p:txBody>
      </p:sp>
      <p:sp>
        <p:nvSpPr>
          <p:cNvPr id="163" name="Google Shape;163;p17"/>
          <p:cNvSpPr txBox="1"/>
          <p:nvPr/>
        </p:nvSpPr>
        <p:spPr>
          <a:xfrm>
            <a:off x="2700300" y="2378150"/>
            <a:ext cx="6548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rgbClr val="00FFFF"/>
              </a:solidFill>
              <a:latin typeface="Lato"/>
              <a:ea typeface="Lato"/>
              <a:cs typeface="Lato"/>
              <a:sym typeface="Lato"/>
            </a:endParaRPr>
          </a:p>
        </p:txBody>
      </p:sp>
      <p:sp>
        <p:nvSpPr>
          <p:cNvPr id="164" name="Google Shape;164;p17"/>
          <p:cNvSpPr txBox="1"/>
          <p:nvPr/>
        </p:nvSpPr>
        <p:spPr>
          <a:xfrm>
            <a:off x="-53575" y="3102350"/>
            <a:ext cx="2210400" cy="1477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Montserrat"/>
              <a:buChar char="-"/>
            </a:pPr>
            <a:r>
              <a:rPr lang="en" sz="1200">
                <a:solidFill>
                  <a:schemeClr val="lt1"/>
                </a:solidFill>
                <a:latin typeface="Montserrat"/>
                <a:ea typeface="Montserrat"/>
                <a:cs typeface="Montserrat"/>
                <a:sym typeface="Montserrat"/>
              </a:rPr>
              <a:t>Reached out to Chandigarh SMART CITY Project Officials</a:t>
            </a:r>
            <a:endParaRPr sz="12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sz="1200">
              <a:solidFill>
                <a:schemeClr val="lt1"/>
              </a:solidFill>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Montserrat"/>
              <a:buChar char="-"/>
            </a:pPr>
            <a:r>
              <a:rPr lang="en" sz="1200">
                <a:solidFill>
                  <a:schemeClr val="lt1"/>
                </a:solidFill>
                <a:latin typeface="Montserrat"/>
                <a:ea typeface="Montserrat"/>
                <a:cs typeface="Montserrat"/>
                <a:sym typeface="Montserrat"/>
              </a:rPr>
              <a:t>Discussed our idea and the problems they’re facing.</a:t>
            </a:r>
            <a:endParaRPr sz="1200">
              <a:solidFill>
                <a:schemeClr val="lt1"/>
              </a:solidFill>
              <a:latin typeface="Montserrat"/>
              <a:ea typeface="Montserrat"/>
              <a:cs typeface="Montserrat"/>
              <a:sym typeface="Montserrat"/>
            </a:endParaRPr>
          </a:p>
        </p:txBody>
      </p:sp>
      <p:pic>
        <p:nvPicPr>
          <p:cNvPr id="165" name="Google Shape;165;p17"/>
          <p:cNvPicPr preferRelativeResize="0"/>
          <p:nvPr/>
        </p:nvPicPr>
        <p:blipFill>
          <a:blip r:embed="rId3">
            <a:alphaModFix/>
          </a:blip>
          <a:stretch>
            <a:fillRect/>
          </a:stretch>
        </p:blipFill>
        <p:spPr>
          <a:xfrm>
            <a:off x="352625" y="1303500"/>
            <a:ext cx="1381699" cy="1243351"/>
          </a:xfrm>
          <a:prstGeom prst="rect">
            <a:avLst/>
          </a:prstGeom>
          <a:noFill/>
          <a:ln>
            <a:noFill/>
          </a:ln>
        </p:spPr>
      </p:pic>
      <p:pic>
        <p:nvPicPr>
          <p:cNvPr id="166" name="Google Shape;166;p17"/>
          <p:cNvPicPr preferRelativeResize="0"/>
          <p:nvPr/>
        </p:nvPicPr>
        <p:blipFill rotWithShape="1">
          <a:blip r:embed="rId4">
            <a:alphaModFix/>
          </a:blip>
          <a:srcRect b="26170" l="0" r="0" t="25853"/>
          <a:stretch/>
        </p:blipFill>
        <p:spPr>
          <a:xfrm>
            <a:off x="2584750" y="2828575"/>
            <a:ext cx="2210426" cy="1131600"/>
          </a:xfrm>
          <a:prstGeom prst="rect">
            <a:avLst/>
          </a:prstGeom>
          <a:noFill/>
          <a:ln>
            <a:noFill/>
          </a:ln>
        </p:spPr>
      </p:pic>
      <p:sp>
        <p:nvSpPr>
          <p:cNvPr id="167" name="Google Shape;167;p17"/>
          <p:cNvSpPr txBox="1"/>
          <p:nvPr/>
        </p:nvSpPr>
        <p:spPr>
          <a:xfrm>
            <a:off x="2338475" y="1571625"/>
            <a:ext cx="2703000" cy="1535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lt1"/>
              </a:buClr>
              <a:buSzPts val="1300"/>
              <a:buFont typeface="Montserrat"/>
              <a:buChar char="-"/>
            </a:pPr>
            <a:r>
              <a:rPr lang="en" sz="1300">
                <a:solidFill>
                  <a:schemeClr val="lt1"/>
                </a:solidFill>
                <a:latin typeface="Montserrat"/>
                <a:ea typeface="Montserrat"/>
                <a:cs typeface="Montserrat"/>
                <a:sym typeface="Montserrat"/>
              </a:rPr>
              <a:t>Initiated by building backend in Node.js</a:t>
            </a:r>
            <a:endParaRPr sz="1300">
              <a:solidFill>
                <a:schemeClr val="l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lt1"/>
              </a:buClr>
              <a:buSzPts val="1300"/>
              <a:buFont typeface="Montserrat"/>
              <a:buChar char="-"/>
            </a:pPr>
            <a:r>
              <a:rPr lang="en" sz="1300">
                <a:solidFill>
                  <a:schemeClr val="lt1"/>
                </a:solidFill>
                <a:latin typeface="Montserrat"/>
                <a:ea typeface="Montserrat"/>
                <a:cs typeface="Montserrat"/>
                <a:sym typeface="Montserrat"/>
              </a:rPr>
              <a:t>Parallely, started working on the frontend too.</a:t>
            </a:r>
            <a:endParaRPr sz="13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lt1"/>
              </a:solidFill>
              <a:latin typeface="Montserrat"/>
              <a:ea typeface="Montserrat"/>
              <a:cs typeface="Montserrat"/>
              <a:sym typeface="Montserrat"/>
            </a:endParaRPr>
          </a:p>
        </p:txBody>
      </p:sp>
      <p:pic>
        <p:nvPicPr>
          <p:cNvPr id="168" name="Google Shape;168;p17"/>
          <p:cNvPicPr preferRelativeResize="0"/>
          <p:nvPr/>
        </p:nvPicPr>
        <p:blipFill rotWithShape="1">
          <a:blip r:embed="rId5">
            <a:alphaModFix/>
          </a:blip>
          <a:srcRect b="-9878" l="0" r="-9878" t="0"/>
          <a:stretch/>
        </p:blipFill>
        <p:spPr>
          <a:xfrm>
            <a:off x="7222975" y="3355200"/>
            <a:ext cx="1072578" cy="1131601"/>
          </a:xfrm>
          <a:prstGeom prst="rect">
            <a:avLst/>
          </a:prstGeom>
          <a:noFill/>
          <a:ln>
            <a:noFill/>
          </a:ln>
        </p:spPr>
      </p:pic>
      <p:sp>
        <p:nvSpPr>
          <p:cNvPr id="169" name="Google Shape;169;p17"/>
          <p:cNvSpPr txBox="1"/>
          <p:nvPr/>
        </p:nvSpPr>
        <p:spPr>
          <a:xfrm>
            <a:off x="5348575" y="3113725"/>
            <a:ext cx="1874400" cy="1995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lt1"/>
              </a:buClr>
              <a:buSzPts val="1300"/>
              <a:buFont typeface="Montserrat"/>
              <a:buChar char="-"/>
            </a:pPr>
            <a:r>
              <a:rPr lang="en" sz="1300">
                <a:solidFill>
                  <a:schemeClr val="lt1"/>
                </a:solidFill>
                <a:latin typeface="Montserrat"/>
                <a:ea typeface="Montserrat"/>
                <a:cs typeface="Montserrat"/>
                <a:sym typeface="Montserrat"/>
              </a:rPr>
              <a:t>Code written to analyze frames from a video and counting the no. of vehicles and of its type.</a:t>
            </a:r>
            <a:endParaRPr sz="13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lt1"/>
              </a:solidFill>
              <a:latin typeface="Montserrat"/>
              <a:ea typeface="Montserrat"/>
              <a:cs typeface="Montserrat"/>
              <a:sym typeface="Montserrat"/>
            </a:endParaRPr>
          </a:p>
        </p:txBody>
      </p:sp>
      <p:pic>
        <p:nvPicPr>
          <p:cNvPr id="170" name="Google Shape;170;p17"/>
          <p:cNvPicPr preferRelativeResize="0"/>
          <p:nvPr/>
        </p:nvPicPr>
        <p:blipFill>
          <a:blip r:embed="rId6">
            <a:alphaModFix/>
          </a:blip>
          <a:stretch>
            <a:fillRect/>
          </a:stretch>
        </p:blipFill>
        <p:spPr>
          <a:xfrm>
            <a:off x="5829875" y="1117325"/>
            <a:ext cx="1257300" cy="1257300"/>
          </a:xfrm>
          <a:prstGeom prst="rect">
            <a:avLst/>
          </a:prstGeom>
          <a:noFill/>
          <a:ln>
            <a:noFill/>
          </a:ln>
        </p:spPr>
      </p:pic>
      <p:sp>
        <p:nvSpPr>
          <p:cNvPr id="171" name="Google Shape;171;p17"/>
          <p:cNvSpPr txBox="1"/>
          <p:nvPr/>
        </p:nvSpPr>
        <p:spPr>
          <a:xfrm>
            <a:off x="7347900" y="1355925"/>
            <a:ext cx="1796100" cy="153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Montserrat"/>
                <a:ea typeface="Montserrat"/>
                <a:cs typeface="Montserrat"/>
                <a:sym typeface="Montserrat"/>
              </a:rPr>
              <a:t>Explored several simulation techniques and settled for PyGame.</a:t>
            </a:r>
            <a:endParaRPr sz="13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lt1"/>
              </a:solidFill>
              <a:latin typeface="Montserrat"/>
              <a:ea typeface="Montserrat"/>
              <a:cs typeface="Montserrat"/>
              <a:sym typeface="Montserrat"/>
            </a:endParaRPr>
          </a:p>
        </p:txBody>
      </p:sp>
      <p:sp>
        <p:nvSpPr>
          <p:cNvPr id="172" name="Google Shape;172;p17"/>
          <p:cNvSpPr txBox="1"/>
          <p:nvPr/>
        </p:nvSpPr>
        <p:spPr>
          <a:xfrm>
            <a:off x="120575" y="2752375"/>
            <a:ext cx="206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9900"/>
                </a:solidFill>
                <a:latin typeface="Montserrat"/>
                <a:ea typeface="Montserrat"/>
                <a:cs typeface="Montserrat"/>
                <a:sym typeface="Montserrat"/>
              </a:rPr>
              <a:t>Idea Development</a:t>
            </a:r>
            <a:endParaRPr>
              <a:solidFill>
                <a:srgbClr val="FF9900"/>
              </a:solidFill>
              <a:latin typeface="Montserrat"/>
              <a:ea typeface="Montserrat"/>
              <a:cs typeface="Montserrat"/>
              <a:sym typeface="Montserrat"/>
            </a:endParaRPr>
          </a:p>
        </p:txBody>
      </p:sp>
      <p:sp>
        <p:nvSpPr>
          <p:cNvPr id="173" name="Google Shape;173;p17"/>
          <p:cNvSpPr txBox="1"/>
          <p:nvPr/>
        </p:nvSpPr>
        <p:spPr>
          <a:xfrm>
            <a:off x="2700300" y="1224400"/>
            <a:ext cx="216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latin typeface="Montserrat"/>
                <a:ea typeface="Montserrat"/>
                <a:cs typeface="Montserrat"/>
                <a:sym typeface="Montserrat"/>
              </a:rPr>
              <a:t>Development Phase</a:t>
            </a:r>
            <a:endParaRPr>
              <a:solidFill>
                <a:srgbClr val="FF9900"/>
              </a:solidFill>
              <a:latin typeface="Montserrat"/>
              <a:ea typeface="Montserrat"/>
              <a:cs typeface="Montserrat"/>
              <a:sym typeface="Montserrat"/>
            </a:endParaRPr>
          </a:p>
        </p:txBody>
      </p:sp>
      <p:sp>
        <p:nvSpPr>
          <p:cNvPr id="174" name="Google Shape;174;p17"/>
          <p:cNvSpPr txBox="1"/>
          <p:nvPr/>
        </p:nvSpPr>
        <p:spPr>
          <a:xfrm>
            <a:off x="7299250" y="1055700"/>
            <a:ext cx="125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latin typeface="Montserrat"/>
                <a:ea typeface="Montserrat"/>
                <a:cs typeface="Montserrat"/>
                <a:sym typeface="Montserrat"/>
              </a:rPr>
              <a:t>Simulation</a:t>
            </a:r>
            <a:endParaRPr>
              <a:solidFill>
                <a:srgbClr val="FF9900"/>
              </a:solidFill>
              <a:latin typeface="Montserrat"/>
              <a:ea typeface="Montserrat"/>
              <a:cs typeface="Montserrat"/>
              <a:sym typeface="Montserrat"/>
            </a:endParaRPr>
          </a:p>
        </p:txBody>
      </p:sp>
      <p:sp>
        <p:nvSpPr>
          <p:cNvPr id="175" name="Google Shape;175;p17"/>
          <p:cNvSpPr txBox="1"/>
          <p:nvPr/>
        </p:nvSpPr>
        <p:spPr>
          <a:xfrm>
            <a:off x="5772150" y="2828575"/>
            <a:ext cx="164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latin typeface="Montserrat"/>
                <a:ea typeface="Montserrat"/>
                <a:cs typeface="Montserrat"/>
                <a:sym typeface="Montserrat"/>
              </a:rPr>
              <a:t>ML Model</a:t>
            </a:r>
            <a:endParaRPr>
              <a:solidFill>
                <a:srgbClr val="FF99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8"/>
          <p:cNvSpPr txBox="1"/>
          <p:nvPr>
            <p:ph type="title"/>
          </p:nvPr>
        </p:nvSpPr>
        <p:spPr>
          <a:xfrm>
            <a:off x="1871825" y="142875"/>
            <a:ext cx="6387000" cy="520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Work</a:t>
            </a:r>
            <a:r>
              <a:rPr lang="en"/>
              <a:t> Done After Last Presentation</a:t>
            </a:r>
            <a:endParaRPr/>
          </a:p>
          <a:p>
            <a:pPr indent="0" lvl="0" marL="0" rtl="0" algn="ctr">
              <a:spcBef>
                <a:spcPts val="0"/>
              </a:spcBef>
              <a:spcAft>
                <a:spcPts val="0"/>
              </a:spcAft>
              <a:buNone/>
            </a:pPr>
            <a:r>
              <a:t/>
            </a:r>
            <a:endParaRPr/>
          </a:p>
        </p:txBody>
      </p:sp>
      <p:sp>
        <p:nvSpPr>
          <p:cNvPr id="181" name="Google Shape;181;p18"/>
          <p:cNvSpPr txBox="1"/>
          <p:nvPr/>
        </p:nvSpPr>
        <p:spPr>
          <a:xfrm>
            <a:off x="2700300" y="2378150"/>
            <a:ext cx="6548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rgbClr val="00FFFF"/>
              </a:solidFill>
              <a:latin typeface="Lato"/>
              <a:ea typeface="Lato"/>
              <a:cs typeface="Lato"/>
              <a:sym typeface="Lato"/>
            </a:endParaRPr>
          </a:p>
        </p:txBody>
      </p:sp>
      <p:sp>
        <p:nvSpPr>
          <p:cNvPr id="182" name="Google Shape;182;p18"/>
          <p:cNvSpPr txBox="1"/>
          <p:nvPr/>
        </p:nvSpPr>
        <p:spPr>
          <a:xfrm>
            <a:off x="-53575" y="3102350"/>
            <a:ext cx="27540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Montserrat"/>
              <a:buChar char="-"/>
            </a:pPr>
            <a:r>
              <a:rPr lang="en" sz="1200">
                <a:solidFill>
                  <a:schemeClr val="lt1"/>
                </a:solidFill>
                <a:latin typeface="Montserrat"/>
                <a:ea typeface="Montserrat"/>
                <a:cs typeface="Montserrat"/>
                <a:sym typeface="Montserrat"/>
              </a:rPr>
              <a:t>Created an </a:t>
            </a:r>
            <a:r>
              <a:rPr lang="en" sz="1200">
                <a:solidFill>
                  <a:schemeClr val="lt1"/>
                </a:solidFill>
                <a:latin typeface="Montserrat"/>
                <a:ea typeface="Montserrat"/>
                <a:cs typeface="Montserrat"/>
                <a:sym typeface="Montserrat"/>
              </a:rPr>
              <a:t>algorithm</a:t>
            </a:r>
            <a:r>
              <a:rPr lang="en" sz="1200">
                <a:solidFill>
                  <a:schemeClr val="lt1"/>
                </a:solidFill>
                <a:latin typeface="Montserrat"/>
                <a:ea typeface="Montserrat"/>
                <a:cs typeface="Montserrat"/>
                <a:sym typeface="Montserrat"/>
              </a:rPr>
              <a:t> to </a:t>
            </a:r>
            <a:r>
              <a:rPr lang="en" sz="1200">
                <a:solidFill>
                  <a:schemeClr val="lt1"/>
                </a:solidFill>
                <a:latin typeface="Montserrat"/>
                <a:ea typeface="Montserrat"/>
                <a:cs typeface="Montserrat"/>
                <a:sym typeface="Montserrat"/>
              </a:rPr>
              <a:t>dynamically</a:t>
            </a:r>
            <a:r>
              <a:rPr lang="en" sz="1200">
                <a:solidFill>
                  <a:schemeClr val="lt1"/>
                </a:solidFill>
                <a:latin typeface="Montserrat"/>
                <a:ea typeface="Montserrat"/>
                <a:cs typeface="Montserrat"/>
                <a:sym typeface="Montserrat"/>
              </a:rPr>
              <a:t> manage green </a:t>
            </a:r>
            <a:r>
              <a:rPr lang="en" sz="1200">
                <a:solidFill>
                  <a:schemeClr val="lt1"/>
                </a:solidFill>
                <a:latin typeface="Montserrat"/>
                <a:ea typeface="Montserrat"/>
                <a:cs typeface="Montserrat"/>
                <a:sym typeface="Montserrat"/>
              </a:rPr>
              <a:t>signal</a:t>
            </a:r>
            <a:r>
              <a:rPr lang="en" sz="1200">
                <a:solidFill>
                  <a:schemeClr val="lt1"/>
                </a:solidFill>
                <a:latin typeface="Montserrat"/>
                <a:ea typeface="Montserrat"/>
                <a:cs typeface="Montserrat"/>
                <a:sym typeface="Montserrat"/>
              </a:rPr>
              <a:t> timer</a:t>
            </a:r>
            <a:endParaRPr sz="12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sz="1200">
              <a:solidFill>
                <a:schemeClr val="lt1"/>
              </a:solidFill>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Montserrat"/>
              <a:buChar char="-"/>
            </a:pPr>
            <a:r>
              <a:rPr lang="en" sz="1200">
                <a:solidFill>
                  <a:schemeClr val="lt1"/>
                </a:solidFill>
                <a:latin typeface="Montserrat"/>
                <a:ea typeface="Montserrat"/>
                <a:cs typeface="Montserrat"/>
                <a:sym typeface="Montserrat"/>
              </a:rPr>
              <a:t>Coded the algorithm</a:t>
            </a:r>
            <a:endParaRPr sz="1200">
              <a:solidFill>
                <a:schemeClr val="lt1"/>
              </a:solidFill>
              <a:latin typeface="Montserrat"/>
              <a:ea typeface="Montserrat"/>
              <a:cs typeface="Montserrat"/>
              <a:sym typeface="Montserrat"/>
            </a:endParaRPr>
          </a:p>
        </p:txBody>
      </p:sp>
      <p:sp>
        <p:nvSpPr>
          <p:cNvPr id="183" name="Google Shape;183;p18"/>
          <p:cNvSpPr txBox="1"/>
          <p:nvPr/>
        </p:nvSpPr>
        <p:spPr>
          <a:xfrm>
            <a:off x="2999400" y="3194750"/>
            <a:ext cx="31452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Montserrat"/>
              <a:buChar char="-"/>
            </a:pPr>
            <a:r>
              <a:rPr lang="en" sz="1200">
                <a:solidFill>
                  <a:schemeClr val="lt1"/>
                </a:solidFill>
                <a:latin typeface="Montserrat"/>
                <a:ea typeface="Montserrat"/>
                <a:cs typeface="Montserrat"/>
                <a:sym typeface="Montserrat"/>
              </a:rPr>
              <a:t>Built a simulator with Pygame library to visualize our dynamic traffic management on randomly generated data</a:t>
            </a:r>
            <a:endParaRPr/>
          </a:p>
        </p:txBody>
      </p:sp>
      <p:sp>
        <p:nvSpPr>
          <p:cNvPr id="184" name="Google Shape;184;p18"/>
          <p:cNvSpPr txBox="1"/>
          <p:nvPr/>
        </p:nvSpPr>
        <p:spPr>
          <a:xfrm>
            <a:off x="318225" y="2624500"/>
            <a:ext cx="257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latin typeface="Montserrat"/>
                <a:ea typeface="Montserrat"/>
                <a:cs typeface="Montserrat"/>
                <a:sym typeface="Montserrat"/>
              </a:rPr>
              <a:t>ITCS Algorithm </a:t>
            </a:r>
            <a:r>
              <a:rPr lang="en">
                <a:solidFill>
                  <a:srgbClr val="FF9900"/>
                </a:solidFill>
                <a:latin typeface="Montserrat"/>
                <a:ea typeface="Montserrat"/>
                <a:cs typeface="Montserrat"/>
                <a:sym typeface="Montserrat"/>
              </a:rPr>
              <a:t>Development</a:t>
            </a:r>
            <a:endParaRPr>
              <a:solidFill>
                <a:srgbClr val="FF9900"/>
              </a:solidFill>
              <a:latin typeface="Montserrat"/>
              <a:ea typeface="Montserrat"/>
              <a:cs typeface="Montserrat"/>
              <a:sym typeface="Montserrat"/>
            </a:endParaRPr>
          </a:p>
        </p:txBody>
      </p:sp>
      <p:sp>
        <p:nvSpPr>
          <p:cNvPr id="185" name="Google Shape;185;p18"/>
          <p:cNvSpPr txBox="1"/>
          <p:nvPr/>
        </p:nvSpPr>
        <p:spPr>
          <a:xfrm>
            <a:off x="3415025" y="2624500"/>
            <a:ext cx="197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latin typeface="Montserrat"/>
                <a:ea typeface="Montserrat"/>
                <a:cs typeface="Montserrat"/>
                <a:sym typeface="Montserrat"/>
              </a:rPr>
              <a:t>Pygame Simulator Development</a:t>
            </a:r>
            <a:endParaRPr>
              <a:solidFill>
                <a:srgbClr val="FF9900"/>
              </a:solidFill>
              <a:latin typeface="Montserrat"/>
              <a:ea typeface="Montserrat"/>
              <a:cs typeface="Montserrat"/>
              <a:sym typeface="Montserrat"/>
            </a:endParaRPr>
          </a:p>
        </p:txBody>
      </p:sp>
      <p:sp>
        <p:nvSpPr>
          <p:cNvPr id="186" name="Google Shape;186;p18"/>
          <p:cNvSpPr txBox="1"/>
          <p:nvPr/>
        </p:nvSpPr>
        <p:spPr>
          <a:xfrm>
            <a:off x="6535775" y="2654550"/>
            <a:ext cx="15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latin typeface="Montserrat"/>
                <a:ea typeface="Montserrat"/>
                <a:cs typeface="Montserrat"/>
                <a:sym typeface="Montserrat"/>
              </a:rPr>
              <a:t>Analysis</a:t>
            </a:r>
            <a:endParaRPr>
              <a:latin typeface="Montserrat"/>
              <a:ea typeface="Montserrat"/>
              <a:cs typeface="Montserrat"/>
              <a:sym typeface="Montserrat"/>
            </a:endParaRPr>
          </a:p>
        </p:txBody>
      </p:sp>
      <p:sp>
        <p:nvSpPr>
          <p:cNvPr id="187" name="Google Shape;187;p18"/>
          <p:cNvSpPr txBox="1"/>
          <p:nvPr/>
        </p:nvSpPr>
        <p:spPr>
          <a:xfrm>
            <a:off x="6108725" y="3194750"/>
            <a:ext cx="30000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Montserrat"/>
              <a:buChar char="-"/>
            </a:pPr>
            <a:r>
              <a:rPr lang="en" sz="1200">
                <a:solidFill>
                  <a:schemeClr val="lt1"/>
                </a:solidFill>
                <a:latin typeface="Montserrat"/>
                <a:ea typeface="Montserrat"/>
                <a:cs typeface="Montserrat"/>
                <a:sym typeface="Montserrat"/>
              </a:rPr>
              <a:t>Compared number of vehicles passed with our Dynamic Timer Algorithm vs Static Timer</a:t>
            </a:r>
            <a:endParaRPr/>
          </a:p>
        </p:txBody>
      </p:sp>
      <p:pic>
        <p:nvPicPr>
          <p:cNvPr id="188" name="Google Shape;188;p18"/>
          <p:cNvPicPr preferRelativeResize="0"/>
          <p:nvPr/>
        </p:nvPicPr>
        <p:blipFill>
          <a:blip r:embed="rId3">
            <a:alphaModFix/>
          </a:blip>
          <a:stretch>
            <a:fillRect/>
          </a:stretch>
        </p:blipFill>
        <p:spPr>
          <a:xfrm>
            <a:off x="3750401" y="1404375"/>
            <a:ext cx="1205374" cy="1205350"/>
          </a:xfrm>
          <a:prstGeom prst="rect">
            <a:avLst/>
          </a:prstGeom>
          <a:noFill/>
          <a:ln>
            <a:noFill/>
          </a:ln>
        </p:spPr>
      </p:pic>
      <p:pic>
        <p:nvPicPr>
          <p:cNvPr id="189" name="Google Shape;189;p18"/>
          <p:cNvPicPr preferRelativeResize="0"/>
          <p:nvPr/>
        </p:nvPicPr>
        <p:blipFill>
          <a:blip r:embed="rId4">
            <a:alphaModFix/>
          </a:blip>
          <a:stretch>
            <a:fillRect/>
          </a:stretch>
        </p:blipFill>
        <p:spPr>
          <a:xfrm>
            <a:off x="573300" y="1404375"/>
            <a:ext cx="1167375" cy="1167375"/>
          </a:xfrm>
          <a:prstGeom prst="rect">
            <a:avLst/>
          </a:prstGeom>
          <a:noFill/>
          <a:ln>
            <a:noFill/>
          </a:ln>
          <a:effectLst>
            <a:outerShdw blurRad="57150" rotWithShape="0" algn="bl" dir="5400000" dist="19050">
              <a:srgbClr val="000000">
                <a:alpha val="50000"/>
              </a:srgbClr>
            </a:outerShdw>
          </a:effectLst>
        </p:spPr>
      </p:pic>
      <p:pic>
        <p:nvPicPr>
          <p:cNvPr id="190" name="Google Shape;190;p18"/>
          <p:cNvPicPr preferRelativeResize="0"/>
          <p:nvPr/>
        </p:nvPicPr>
        <p:blipFill>
          <a:blip r:embed="rId5">
            <a:alphaModFix/>
          </a:blip>
          <a:stretch>
            <a:fillRect/>
          </a:stretch>
        </p:blipFill>
        <p:spPr>
          <a:xfrm>
            <a:off x="6784175" y="1250725"/>
            <a:ext cx="1474650" cy="147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ph type="title"/>
          </p:nvPr>
        </p:nvSpPr>
        <p:spPr>
          <a:xfrm>
            <a:off x="2128575" y="48175"/>
            <a:ext cx="4624500" cy="543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 And Inferences</a:t>
            </a:r>
            <a:endParaRPr/>
          </a:p>
        </p:txBody>
      </p:sp>
      <p:pic>
        <p:nvPicPr>
          <p:cNvPr id="196" name="Google Shape;196;p19"/>
          <p:cNvPicPr preferRelativeResize="0"/>
          <p:nvPr/>
        </p:nvPicPr>
        <p:blipFill>
          <a:blip r:embed="rId3">
            <a:alphaModFix/>
          </a:blip>
          <a:stretch>
            <a:fillRect/>
          </a:stretch>
        </p:blipFill>
        <p:spPr>
          <a:xfrm>
            <a:off x="396625" y="928398"/>
            <a:ext cx="3938302" cy="2953650"/>
          </a:xfrm>
          <a:prstGeom prst="rect">
            <a:avLst/>
          </a:prstGeom>
          <a:noFill/>
          <a:ln>
            <a:noFill/>
          </a:ln>
        </p:spPr>
      </p:pic>
      <p:pic>
        <p:nvPicPr>
          <p:cNvPr id="197" name="Google Shape;197;p19"/>
          <p:cNvPicPr preferRelativeResize="0"/>
          <p:nvPr/>
        </p:nvPicPr>
        <p:blipFill>
          <a:blip r:embed="rId4">
            <a:alphaModFix/>
          </a:blip>
          <a:stretch>
            <a:fillRect/>
          </a:stretch>
        </p:blipFill>
        <p:spPr>
          <a:xfrm>
            <a:off x="4754025" y="928400"/>
            <a:ext cx="3938298" cy="2953650"/>
          </a:xfrm>
          <a:prstGeom prst="rect">
            <a:avLst/>
          </a:prstGeom>
          <a:noFill/>
          <a:ln>
            <a:noFill/>
          </a:ln>
        </p:spPr>
      </p:pic>
      <p:sp>
        <p:nvSpPr>
          <p:cNvPr id="198" name="Google Shape;198;p19"/>
          <p:cNvSpPr txBox="1"/>
          <p:nvPr/>
        </p:nvSpPr>
        <p:spPr>
          <a:xfrm>
            <a:off x="3706050" y="4132750"/>
            <a:ext cx="180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Pygame Simulator</a:t>
            </a:r>
            <a:endParaRPr>
              <a:solidFill>
                <a:schemeClr val="lt1"/>
              </a:solidFill>
              <a:latin typeface="Lato"/>
              <a:ea typeface="Lato"/>
              <a:cs typeface="Lato"/>
              <a:sym typeface="Lato"/>
            </a:endParaRPr>
          </a:p>
        </p:txBody>
      </p:sp>
      <p:sp>
        <p:nvSpPr>
          <p:cNvPr id="199" name="Google Shape;199;p19"/>
          <p:cNvSpPr txBox="1"/>
          <p:nvPr/>
        </p:nvSpPr>
        <p:spPr>
          <a:xfrm>
            <a:off x="2043875" y="3938600"/>
            <a:ext cx="93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3 way</a:t>
            </a:r>
            <a:endParaRPr>
              <a:solidFill>
                <a:schemeClr val="lt1"/>
              </a:solidFill>
              <a:latin typeface="Lato"/>
              <a:ea typeface="Lato"/>
              <a:cs typeface="Lato"/>
              <a:sym typeface="Lato"/>
            </a:endParaRPr>
          </a:p>
        </p:txBody>
      </p:sp>
      <p:sp>
        <p:nvSpPr>
          <p:cNvPr id="200" name="Google Shape;200;p19"/>
          <p:cNvSpPr txBox="1"/>
          <p:nvPr/>
        </p:nvSpPr>
        <p:spPr>
          <a:xfrm>
            <a:off x="6380125" y="3938600"/>
            <a:ext cx="68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4</a:t>
            </a:r>
            <a:r>
              <a:rPr lang="en">
                <a:solidFill>
                  <a:schemeClr val="lt1"/>
                </a:solidFill>
                <a:latin typeface="Lato"/>
                <a:ea typeface="Lato"/>
                <a:cs typeface="Lato"/>
                <a:sym typeface="Lato"/>
              </a:rPr>
              <a:t> way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ph type="title"/>
          </p:nvPr>
        </p:nvSpPr>
        <p:spPr>
          <a:xfrm>
            <a:off x="2128575" y="48175"/>
            <a:ext cx="4624500" cy="543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 And Inferences</a:t>
            </a:r>
            <a:endParaRPr/>
          </a:p>
        </p:txBody>
      </p:sp>
      <p:pic>
        <p:nvPicPr>
          <p:cNvPr id="206" name="Google Shape;206;p20"/>
          <p:cNvPicPr preferRelativeResize="0"/>
          <p:nvPr/>
        </p:nvPicPr>
        <p:blipFill>
          <a:blip r:embed="rId3">
            <a:alphaModFix/>
          </a:blip>
          <a:stretch>
            <a:fillRect/>
          </a:stretch>
        </p:blipFill>
        <p:spPr>
          <a:xfrm>
            <a:off x="811175" y="591475"/>
            <a:ext cx="7843674" cy="4117926"/>
          </a:xfrm>
          <a:prstGeom prst="rect">
            <a:avLst/>
          </a:prstGeom>
          <a:noFill/>
          <a:ln>
            <a:noFill/>
          </a:ln>
        </p:spPr>
      </p:pic>
      <p:sp>
        <p:nvSpPr>
          <p:cNvPr id="207" name="Google Shape;207;p20"/>
          <p:cNvSpPr txBox="1"/>
          <p:nvPr/>
        </p:nvSpPr>
        <p:spPr>
          <a:xfrm>
            <a:off x="3542325" y="4743300"/>
            <a:ext cx="179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YOLO Model Output</a:t>
            </a:r>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type="title"/>
          </p:nvPr>
        </p:nvSpPr>
        <p:spPr>
          <a:xfrm>
            <a:off x="2128575" y="48175"/>
            <a:ext cx="4624500" cy="543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 And Inferences</a:t>
            </a:r>
            <a:endParaRPr/>
          </a:p>
        </p:txBody>
      </p:sp>
      <p:pic>
        <p:nvPicPr>
          <p:cNvPr id="213" name="Google Shape;213;p21"/>
          <p:cNvPicPr preferRelativeResize="0"/>
          <p:nvPr/>
        </p:nvPicPr>
        <p:blipFill>
          <a:blip r:embed="rId3">
            <a:alphaModFix/>
          </a:blip>
          <a:stretch>
            <a:fillRect/>
          </a:stretch>
        </p:blipFill>
        <p:spPr>
          <a:xfrm>
            <a:off x="773800" y="563675"/>
            <a:ext cx="7423149" cy="4175525"/>
          </a:xfrm>
          <a:prstGeom prst="rect">
            <a:avLst/>
          </a:prstGeom>
          <a:noFill/>
          <a:ln>
            <a:noFill/>
          </a:ln>
        </p:spPr>
      </p:pic>
      <p:sp>
        <p:nvSpPr>
          <p:cNvPr id="214" name="Google Shape;214;p21"/>
          <p:cNvSpPr txBox="1"/>
          <p:nvPr/>
        </p:nvSpPr>
        <p:spPr>
          <a:xfrm>
            <a:off x="3542325" y="4743300"/>
            <a:ext cx="179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YOLO Model Output</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