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8.jpg" ContentType="image/jpeg"/>
  <Override PartName="/ppt/media/image9.jpg" ContentType="image/jpeg"/>
  <Override PartName="/ppt/media/image10.jpg" ContentType="image/jpeg"/>
  <Override PartName="/ppt/notesSlides/notesSlide8.xml" ContentType="application/vnd.openxmlformats-officedocument.presentationml.notesSlide+xml"/>
  <Override PartName="/ppt/media/image11.jpg" ContentType="image/jpeg"/>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9" r:id="rId4"/>
    <p:sldId id="260" r:id="rId5"/>
    <p:sldId id="264" r:id="rId6"/>
    <p:sldId id="276" r:id="rId7"/>
    <p:sldId id="268" r:id="rId8"/>
    <p:sldId id="261" r:id="rId9"/>
    <p:sldId id="275" r:id="rId10"/>
    <p:sldId id="277" r:id="rId1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10"/>
  </p:normalViewPr>
  <p:slideViewPr>
    <p:cSldViewPr snapToGrid="0" snapToObjects="1">
      <p:cViewPr varScale="1">
        <p:scale>
          <a:sx n="109" d="100"/>
          <a:sy n="109" d="100"/>
        </p:scale>
        <p:origin x="48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94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20895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04788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24626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hyperlink" Target="https://pexels.com/?utm_source=magicslides.app&amp;utm_medium=present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vinodbidwaik.com/2021/06/problem-solving-solutions-that-creates.html" TargetMode="External"/><Relationship Id="rId5" Type="http://schemas.openxmlformats.org/officeDocument/2006/relationships/image" Target="../media/image5.png"/><Relationship Id="rId4" Type="http://schemas.openxmlformats.org/officeDocument/2006/relationships/hyperlink" Target="https://pexels.com/?utm_source=magicslides.app&amp;utm_medium=present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pexels.com/?utm_source=magicslides.app&amp;utm_medium=present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pexels.com/?utm_source=magicslides.app&amp;utm_medium=present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hyperlink" Target="https://pexels.com/?utm_source=magicslides.app&amp;utm_medium=present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hyperlink" Target="https://pexels.com/?utm_source=magicslides.app&amp;utm_medium=presenta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scandit.com/resources/case-studies/yuka/" TargetMode="External"/><Relationship Id="rId3" Type="http://schemas.openxmlformats.org/officeDocument/2006/relationships/image" Target="../media/image3.png"/><Relationship Id="rId7" Type="http://schemas.openxmlformats.org/officeDocument/2006/relationships/hyperlink" Target="https://www.hackster.io/kutluhan-aktar/barcode-based-nutrient-profiling-and-food-labelling-w-tf-28a371"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ncbi.nlm.nih.gov/pmc/articles/PMC10260744/" TargetMode="External"/><Relationship Id="rId5" Type="http://schemas.openxmlformats.org/officeDocument/2006/relationships/hyperlink" Target="https://ieeexplore.ieee.org/stamp/stamp.jsp?arnumber=9300155" TargetMode="External"/><Relationship Id="rId4" Type="http://schemas.openxmlformats.org/officeDocument/2006/relationships/hyperlink" Target="https://world.openfoodfacts.org/discover" TargetMode="External"/><Relationship Id="rId9" Type="http://schemas.openxmlformats.org/officeDocument/2006/relationships/hyperlink" Target="https://pexels.com/?utm_source=magicslides.app&amp;utm_medium=present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7034"/>
            <a:ext cx="9144000" cy="5143500"/>
          </a:xfrm>
          <a:prstGeom prst="rect">
            <a:avLst/>
          </a:prstGeom>
        </p:spPr>
      </p:pic>
      <p:sp>
        <p:nvSpPr>
          <p:cNvPr id="3" name="Text 0"/>
          <p:cNvSpPr/>
          <p:nvPr/>
        </p:nvSpPr>
        <p:spPr>
          <a:xfrm>
            <a:off x="3657600" y="1543050"/>
            <a:ext cx="1828800" cy="274320"/>
          </a:xfrm>
          <a:prstGeom prst="rect">
            <a:avLst/>
          </a:prstGeom>
          <a:noFill/>
          <a:ln/>
        </p:spPr>
        <p:txBody>
          <a:bodyPr wrap="square" rtlCol="0" anchor="b"/>
          <a:lstStyle/>
          <a:p>
            <a:pPr marL="0" indent="0" algn="ctr">
              <a:buNone/>
            </a:pPr>
            <a:endParaRPr lang="en-US" sz="1100" dirty="0"/>
          </a:p>
        </p:txBody>
      </p:sp>
      <p:pic>
        <p:nvPicPr>
          <p:cNvPr id="4" name="Image 1" descr="preencoded.png"/>
          <p:cNvPicPr>
            <a:picLocks noChangeAspect="1"/>
          </p:cNvPicPr>
          <p:nvPr/>
        </p:nvPicPr>
        <p:blipFill>
          <a:blip r:embed="rId4"/>
          <a:stretch>
            <a:fillRect/>
          </a:stretch>
        </p:blipFill>
        <p:spPr>
          <a:xfrm>
            <a:off x="1481554" y="1788181"/>
            <a:ext cx="6180891" cy="1158917"/>
          </a:xfrm>
          <a:prstGeom prst="rect">
            <a:avLst/>
          </a:prstGeom>
        </p:spPr>
      </p:pic>
      <p:sp>
        <p:nvSpPr>
          <p:cNvPr id="5" name="Text 1"/>
          <p:cNvSpPr/>
          <p:nvPr/>
        </p:nvSpPr>
        <p:spPr>
          <a:xfrm>
            <a:off x="1828800" y="1800225"/>
            <a:ext cx="5486400" cy="1028700"/>
          </a:xfrm>
          <a:prstGeom prst="rect">
            <a:avLst/>
          </a:prstGeom>
          <a:noFill/>
          <a:ln/>
        </p:spPr>
        <p:txBody>
          <a:bodyPr wrap="square" rtlCol="0" anchor="ctr"/>
          <a:lstStyle/>
          <a:p>
            <a:pPr marL="0" indent="0" algn="ctr">
              <a:buNone/>
            </a:pPr>
            <a:r>
              <a:rPr lang="en-US" sz="2000" b="1" i="0" u="none" strike="noStrike" dirty="0">
                <a:solidFill>
                  <a:srgbClr val="000000"/>
                </a:solidFill>
                <a:effectLst/>
                <a:latin typeface="Times New Roman" panose="02020603050405020304" pitchFamily="18" charset="0"/>
              </a:rPr>
              <a:t>Machine Learning–Based Food Health Scoring with Expert Nutritionist Validation</a:t>
            </a:r>
            <a:endParaRPr lang="en-US" sz="2800" b="1" dirty="0"/>
          </a:p>
        </p:txBody>
      </p:sp>
      <p:sp>
        <p:nvSpPr>
          <p:cNvPr id="6" name="Text 2"/>
          <p:cNvSpPr/>
          <p:nvPr/>
        </p:nvSpPr>
        <p:spPr>
          <a:xfrm>
            <a:off x="1828800" y="2983230"/>
            <a:ext cx="2215662" cy="1645920"/>
          </a:xfrm>
          <a:prstGeom prst="rect">
            <a:avLst/>
          </a:prstGeom>
          <a:noFill/>
          <a:ln/>
        </p:spPr>
        <p:txBody>
          <a:bodyPr wrap="square" rtlCol="0" anchor="t"/>
          <a:lstStyle/>
          <a:p>
            <a:pPr marL="0" indent="0" algn="ctr">
              <a:lnSpc>
                <a:spcPts val="1300"/>
              </a:lnSpc>
              <a:buNone/>
            </a:pP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8D98B5F-AB2E-C348-75C7-14554F683389}"/>
              </a:ext>
            </a:extLst>
          </p:cNvPr>
          <p:cNvPicPr>
            <a:picLocks noChangeAspect="1"/>
          </p:cNvPicPr>
          <p:nvPr/>
        </p:nvPicPr>
        <p:blipFill>
          <a:blip r:embed="rId2"/>
          <a:stretch>
            <a:fillRect/>
          </a:stretch>
        </p:blipFill>
        <p:spPr>
          <a:xfrm>
            <a:off x="0" y="0"/>
            <a:ext cx="9144000" cy="5143500"/>
          </a:xfrm>
          <a:prstGeom prst="rect">
            <a:avLst/>
          </a:prstGeom>
          <a:solidFill>
            <a:schemeClr val="accent1">
              <a:lumMod val="75000"/>
            </a:schemeClr>
          </a:solidFill>
        </p:spPr>
      </p:pic>
      <p:sp>
        <p:nvSpPr>
          <p:cNvPr id="3" name="Text 0">
            <a:extLst>
              <a:ext uri="{FF2B5EF4-FFF2-40B4-BE49-F238E27FC236}">
                <a16:creationId xmlns:a16="http://schemas.microsoft.com/office/drawing/2014/main" id="{B9EFE677-05DF-7DD1-B5D8-BC66EB1ED68E}"/>
              </a:ext>
            </a:extLst>
          </p:cNvPr>
          <p:cNvSpPr/>
          <p:nvPr/>
        </p:nvSpPr>
        <p:spPr>
          <a:xfrm>
            <a:off x="548640" y="771525"/>
            <a:ext cx="3931920" cy="274320"/>
          </a:xfrm>
          <a:prstGeom prst="rect">
            <a:avLst/>
          </a:prstGeom>
          <a:noFill/>
          <a:ln/>
        </p:spPr>
        <p:txBody>
          <a:bodyPr wrap="square" rtlCol="0" anchor="b"/>
          <a:lstStyle/>
          <a:p>
            <a:pPr marL="0" indent="0">
              <a:lnSpc>
                <a:spcPts val="3500"/>
              </a:lnSpc>
              <a:buNone/>
            </a:pPr>
            <a:endParaRPr lang="en-US" sz="2000" dirty="0"/>
          </a:p>
        </p:txBody>
      </p:sp>
      <p:sp>
        <p:nvSpPr>
          <p:cNvPr id="4" name="Text 1">
            <a:extLst>
              <a:ext uri="{FF2B5EF4-FFF2-40B4-BE49-F238E27FC236}">
                <a16:creationId xmlns:a16="http://schemas.microsoft.com/office/drawing/2014/main" id="{E6F11AC3-F003-7F43-858E-5486FECC16AB}"/>
              </a:ext>
            </a:extLst>
          </p:cNvPr>
          <p:cNvSpPr/>
          <p:nvPr/>
        </p:nvSpPr>
        <p:spPr>
          <a:xfrm>
            <a:off x="548640" y="1234440"/>
            <a:ext cx="4114800" cy="2743200"/>
          </a:xfrm>
          <a:prstGeom prst="rect">
            <a:avLst/>
          </a:prstGeom>
          <a:noFill/>
          <a:ln/>
        </p:spPr>
        <p:txBody>
          <a:bodyPr wrap="square" rtlCol="0" anchor="t"/>
          <a:lstStyle/>
          <a:p>
            <a:pPr>
              <a:lnSpc>
                <a:spcPts val="2000"/>
              </a:lnSpc>
              <a:spcAft>
                <a:spcPts val="1200"/>
              </a:spcAft>
              <a:buSzPct val="100000"/>
            </a:pPr>
            <a:endParaRPr lang="en-US" sz="1200" dirty="0"/>
          </a:p>
        </p:txBody>
      </p:sp>
      <p:sp>
        <p:nvSpPr>
          <p:cNvPr id="5" name="Text 2">
            <a:extLst>
              <a:ext uri="{FF2B5EF4-FFF2-40B4-BE49-F238E27FC236}">
                <a16:creationId xmlns:a16="http://schemas.microsoft.com/office/drawing/2014/main" id="{F1DC5389-9EB8-C5C4-7E41-50B6D78ECC9D}"/>
              </a:ext>
            </a:extLst>
          </p:cNvPr>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7" name="Picture 6">
            <a:extLst>
              <a:ext uri="{FF2B5EF4-FFF2-40B4-BE49-F238E27FC236}">
                <a16:creationId xmlns:a16="http://schemas.microsoft.com/office/drawing/2014/main" id="{6B0A2593-4B5C-66DF-C736-F610502F1A9F}"/>
              </a:ext>
            </a:extLst>
          </p:cNvPr>
          <p:cNvPicPr>
            <a:picLocks noChangeAspect="1"/>
          </p:cNvPicPr>
          <p:nvPr/>
        </p:nvPicPr>
        <p:blipFill>
          <a:blip r:embed="rId4"/>
          <a:stretch>
            <a:fillRect/>
          </a:stretch>
        </p:blipFill>
        <p:spPr>
          <a:xfrm>
            <a:off x="4839548" y="1165860"/>
            <a:ext cx="3755812" cy="2565879"/>
          </a:xfrm>
          <a:prstGeom prst="rect">
            <a:avLst/>
          </a:prstGeom>
        </p:spPr>
      </p:pic>
      <p:sp>
        <p:nvSpPr>
          <p:cNvPr id="8" name="TextBox 7">
            <a:extLst>
              <a:ext uri="{FF2B5EF4-FFF2-40B4-BE49-F238E27FC236}">
                <a16:creationId xmlns:a16="http://schemas.microsoft.com/office/drawing/2014/main" id="{72527549-1BD6-4D9C-262A-31A57ABC4ACB}"/>
              </a:ext>
            </a:extLst>
          </p:cNvPr>
          <p:cNvSpPr txBox="1"/>
          <p:nvPr/>
        </p:nvSpPr>
        <p:spPr>
          <a:xfrm>
            <a:off x="1000461" y="1581374"/>
            <a:ext cx="2706575" cy="1569660"/>
          </a:xfrm>
          <a:prstGeom prst="rect">
            <a:avLst/>
          </a:prstGeom>
          <a:noFill/>
        </p:spPr>
        <p:txBody>
          <a:bodyPr wrap="none" rtlCol="0">
            <a:spAutoFit/>
          </a:bodyPr>
          <a:lstStyle/>
          <a:p>
            <a:r>
              <a:rPr lang="en-US" sz="1600" b="1" i="1" dirty="0"/>
              <a:t>TEAM MEMBERS</a:t>
            </a:r>
          </a:p>
          <a:p>
            <a:endParaRPr lang="en-US" sz="1600" b="1" i="1" dirty="0"/>
          </a:p>
          <a:p>
            <a:r>
              <a:rPr lang="en-US" sz="1600" dirty="0"/>
              <a:t>Cleon Lopes-60004220071</a:t>
            </a:r>
          </a:p>
          <a:p>
            <a:r>
              <a:rPr lang="en-US" sz="1600" dirty="0"/>
              <a:t>Dev Popat-60004220206</a:t>
            </a:r>
          </a:p>
          <a:p>
            <a:r>
              <a:rPr lang="en-US" sz="1600" dirty="0"/>
              <a:t>Jai Jain-60004220194</a:t>
            </a:r>
          </a:p>
          <a:p>
            <a:r>
              <a:rPr lang="en-US" sz="1600" dirty="0"/>
              <a:t>Rushabh Mehta-60004220247</a:t>
            </a:r>
          </a:p>
        </p:txBody>
      </p:sp>
    </p:spTree>
    <p:extLst>
      <p:ext uri="{BB962C8B-B14F-4D97-AF65-F5344CB8AC3E}">
        <p14:creationId xmlns:p14="http://schemas.microsoft.com/office/powerpoint/2010/main" val="316555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48640" y="771525"/>
            <a:ext cx="3931920" cy="274320"/>
          </a:xfrm>
          <a:prstGeom prst="rect">
            <a:avLst/>
          </a:prstGeom>
          <a:noFill/>
          <a:ln/>
        </p:spPr>
        <p:txBody>
          <a:bodyPr wrap="square" rtlCol="0" anchor="b"/>
          <a:lstStyle/>
          <a:p>
            <a:pPr marL="0" indent="0">
              <a:lnSpc>
                <a:spcPts val="3500"/>
              </a:lnSpc>
              <a:buNone/>
            </a:pPr>
            <a:r>
              <a:rPr lang="en-US" sz="2000" b="1" dirty="0">
                <a:solidFill>
                  <a:srgbClr val="000000"/>
                </a:solidFill>
                <a:latin typeface="Plus Jakarta Sans" pitchFamily="34" charset="0"/>
                <a:ea typeface="Plus Jakarta Sans" pitchFamily="34" charset="-122"/>
              </a:rPr>
              <a:t>Introduction</a:t>
            </a:r>
            <a:endParaRPr lang="en-US" sz="2000" dirty="0"/>
          </a:p>
        </p:txBody>
      </p:sp>
      <p:sp>
        <p:nvSpPr>
          <p:cNvPr id="5" name="Text 1"/>
          <p:cNvSpPr/>
          <p:nvPr/>
        </p:nvSpPr>
        <p:spPr>
          <a:xfrm>
            <a:off x="548639" y="1234439"/>
            <a:ext cx="4905487" cy="2928769"/>
          </a:xfrm>
          <a:prstGeom prst="rect">
            <a:avLst/>
          </a:prstGeom>
          <a:noFill/>
          <a:ln/>
        </p:spPr>
        <p:txBody>
          <a:bodyPr wrap="square" rtlCol="0" anchor="t"/>
          <a:lstStyle/>
          <a:p>
            <a:pPr>
              <a:lnSpc>
                <a:spcPts val="2000"/>
              </a:lnSpc>
              <a:spcAft>
                <a:spcPts val="1200"/>
              </a:spcAft>
              <a:buSzPct val="100000"/>
            </a:pPr>
            <a:r>
              <a:rPr lang="en-US" sz="1600" dirty="0"/>
              <a:t>The </a:t>
            </a:r>
            <a:r>
              <a:rPr lang="en-US" sz="1600" b="1" dirty="0"/>
              <a:t>Child Food Product Barcode Scanner with Ingredient Simplification and Health Scoring </a:t>
            </a:r>
            <a:r>
              <a:rPr lang="en-US" sz="1600" dirty="0"/>
              <a:t>is an innovative and practical solution designed to address the growing concerns of parents regarding the health and safety of their children's food. In today's fast-paced world, deciphering complex ingredient lists and evaluating nutritional content on food packaging can be challenging for parents who wish to provide healthy meals for their children. This app seeks to simplify this process by leveraging barcode scanning technology to instantly retrieve detailed product information, including ingredients, allergens, and nutritional values.</a:t>
            </a:r>
            <a:endParaRPr lang="en-US" sz="1600" dirty="0">
              <a:latin typeface="Plus Jakarta Sans"/>
            </a:endParaRPr>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pic>
        <p:nvPicPr>
          <p:cNvPr id="4" name="object 2">
            <a:extLst>
              <a:ext uri="{FF2B5EF4-FFF2-40B4-BE49-F238E27FC236}">
                <a16:creationId xmlns:a16="http://schemas.microsoft.com/office/drawing/2014/main" id="{14D66CBA-844D-F7AD-494F-D22DB196DC76}"/>
              </a:ext>
            </a:extLst>
          </p:cNvPr>
          <p:cNvPicPr/>
          <p:nvPr/>
        </p:nvPicPr>
        <p:blipFill>
          <a:blip r:embed="rId5" cstate="print"/>
          <a:stretch>
            <a:fillRect/>
          </a:stretch>
        </p:blipFill>
        <p:spPr>
          <a:xfrm>
            <a:off x="5784992" y="538696"/>
            <a:ext cx="2285999" cy="40230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48639" y="506437"/>
            <a:ext cx="7913077" cy="844062"/>
          </a:xfrm>
          <a:prstGeom prst="rect">
            <a:avLst/>
          </a:prstGeom>
          <a:noFill/>
          <a:ln/>
        </p:spPr>
        <p:txBody>
          <a:bodyPr wrap="square" rtlCol="0" anchor="b"/>
          <a:lstStyle/>
          <a:p>
            <a:pPr marL="0" indent="0">
              <a:buNone/>
            </a:pPr>
            <a:r>
              <a:rPr lang="en-US" sz="2000" b="1" dirty="0"/>
              <a:t>Problem Statement: A Barcode Scanner for Ingredient Transparency and Health Scoring</a:t>
            </a:r>
          </a:p>
        </p:txBody>
      </p:sp>
      <p:sp>
        <p:nvSpPr>
          <p:cNvPr id="5" name="Text 1"/>
          <p:cNvSpPr/>
          <p:nvPr/>
        </p:nvSpPr>
        <p:spPr>
          <a:xfrm>
            <a:off x="548638" y="1445455"/>
            <a:ext cx="6078073" cy="1545171"/>
          </a:xfrm>
          <a:prstGeom prst="rect">
            <a:avLst/>
          </a:prstGeom>
          <a:noFill/>
          <a:ln/>
        </p:spPr>
        <p:txBody>
          <a:bodyPr wrap="square" rtlCol="0" anchor="t"/>
          <a:lstStyle/>
          <a:p>
            <a:r>
              <a:rPr lang="en-US" sz="1600" dirty="0"/>
              <a:t>Child nutrition is critical for healthy development, yet deciphering the ingredients and nutritional values of packaged food products remains a daunting task for parents. Labels are often complex, laden with scientific terms, and provide insufficient guidance on allergens, dietary restrictions, or overall health impacts for children. This lack of clarity can lead to uninformed choices that negatively impact a child's diet. The challenge lies in providing parents with a tool that simplifies ingredient information, highlights potential allergens, and assigns a health score for quick and informed decision-making during product selection.</a:t>
            </a:r>
            <a:endParaRPr lang="en-US" sz="1600" dirty="0">
              <a:latin typeface="Plus Jakarta Sans"/>
            </a:endParaRPr>
          </a:p>
          <a:p>
            <a:endParaRPr lang="en-US" sz="1600" dirty="0">
              <a:latin typeface="Plus Jakarta Sans"/>
            </a:endParaRPr>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pic>
        <p:nvPicPr>
          <p:cNvPr id="8" name="Picture 7">
            <a:extLst>
              <a:ext uri="{FF2B5EF4-FFF2-40B4-BE49-F238E27FC236}">
                <a16:creationId xmlns:a16="http://schemas.microsoft.com/office/drawing/2014/main" id="{AD9466B3-A886-4F2D-E2BC-9E03751F8E3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766559" y="1199716"/>
            <a:ext cx="1955410" cy="3158823"/>
          </a:xfrm>
          <a:prstGeom prst="rect">
            <a:avLst/>
          </a:prstGeom>
        </p:spPr>
      </p:pic>
    </p:spTree>
    <p:extLst>
      <p:ext uri="{BB962C8B-B14F-4D97-AF65-F5344CB8AC3E}">
        <p14:creationId xmlns:p14="http://schemas.microsoft.com/office/powerpoint/2010/main" val="317583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48638" y="771525"/>
            <a:ext cx="7498081" cy="274320"/>
          </a:xfrm>
          <a:prstGeom prst="rect">
            <a:avLst/>
          </a:prstGeom>
          <a:noFill/>
          <a:ln/>
        </p:spPr>
        <p:txBody>
          <a:bodyPr wrap="square" rtlCol="0" anchor="b"/>
          <a:lstStyle/>
          <a:p>
            <a:pPr marL="0" indent="0">
              <a:lnSpc>
                <a:spcPts val="3500"/>
              </a:lnSpc>
              <a:buNone/>
            </a:pPr>
            <a:r>
              <a:rPr lang="en-US" sz="2000" b="1" dirty="0">
                <a:solidFill>
                  <a:srgbClr val="000000"/>
                </a:solidFill>
                <a:latin typeface="Plus Jakarta Sans" pitchFamily="34" charset="0"/>
                <a:ea typeface="Plus Jakarta Sans" pitchFamily="34" charset="-122"/>
              </a:rPr>
              <a:t>Solutions  </a:t>
            </a:r>
            <a:endParaRPr lang="en-US" sz="2000" dirty="0"/>
          </a:p>
        </p:txBody>
      </p:sp>
      <p:sp>
        <p:nvSpPr>
          <p:cNvPr id="5" name="Text 1"/>
          <p:cNvSpPr/>
          <p:nvPr/>
        </p:nvSpPr>
        <p:spPr>
          <a:xfrm>
            <a:off x="597876" y="1139483"/>
            <a:ext cx="8250702" cy="1668264"/>
          </a:xfrm>
          <a:prstGeom prst="rect">
            <a:avLst/>
          </a:prstGeom>
          <a:noFill/>
          <a:ln/>
        </p:spPr>
        <p:txBody>
          <a:bodyPr wrap="square" rtlCol="0" anchor="t"/>
          <a:lstStyle/>
          <a:p>
            <a:pPr>
              <a:spcAft>
                <a:spcPts val="1200"/>
              </a:spcAft>
              <a:buSzPct val="100000"/>
            </a:pPr>
            <a:r>
              <a:rPr lang="en-US" sz="1600" dirty="0"/>
              <a:t>The Child Food Product Barcode Scanner app addresses these gaps by offering a more tailored and innovative solution. It provides a user-friendly experience with a comprehensive, up-to-date product database and an intuitive barcode scanning feature. Unlike existing apps, it simplifies ingredient lists into easy-to-understand terms and includes a machine-learning-based health scoring system that evaluates products holistically, considering nutritional content, harmful additives, and beneficial ingredients. Customizable alerts for allergens and dietary preferences ensure that parents receive highly relevant recommendations. By integrating advanced technology with practical features, this app goes beyond generic solutions to meet the specific needs of parents, empowering them to make confident, informed decisions about their children’s nutrition. Its focus on transparency, personalization, and ease of use sets it apart, making it a much-needed tool in the crowded landscape of food-related apps</a:t>
            </a:r>
            <a:endParaRPr lang="en-US" sz="1600" dirty="0">
              <a:latin typeface="Plus Jakarta Sans"/>
            </a:endParaRPr>
          </a:p>
          <a:p>
            <a:pPr>
              <a:lnSpc>
                <a:spcPts val="2000"/>
              </a:lnSpc>
              <a:spcAft>
                <a:spcPts val="1200"/>
              </a:spcAft>
              <a:buSzPct val="100000"/>
            </a:pPr>
            <a:endParaRPr lang="en-US" sz="1600" dirty="0">
              <a:latin typeface="Plus Jakarta Sans"/>
            </a:endParaRPr>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758"/>
            <a:ext cx="9144000" cy="5143500"/>
          </a:xfrm>
          <a:prstGeom prst="rect">
            <a:avLst/>
          </a:prstGeom>
        </p:spPr>
      </p:pic>
      <p:sp>
        <p:nvSpPr>
          <p:cNvPr id="3" name="Text 0"/>
          <p:cNvSpPr/>
          <p:nvPr/>
        </p:nvSpPr>
        <p:spPr>
          <a:xfrm>
            <a:off x="548640" y="771525"/>
            <a:ext cx="3931920" cy="274320"/>
          </a:xfrm>
          <a:prstGeom prst="rect">
            <a:avLst/>
          </a:prstGeom>
          <a:noFill/>
          <a:ln/>
        </p:spPr>
        <p:txBody>
          <a:bodyPr wrap="square" rtlCol="0" anchor="b"/>
          <a:lstStyle/>
          <a:p>
            <a:pPr marL="0" indent="0">
              <a:lnSpc>
                <a:spcPts val="3500"/>
              </a:lnSpc>
              <a:buNone/>
            </a:pPr>
            <a:r>
              <a:rPr lang="en-US" sz="2000" b="1" dirty="0">
                <a:latin typeface="Plus Jakarta Sans"/>
              </a:rPr>
              <a:t>Models Used</a:t>
            </a:r>
          </a:p>
        </p:txBody>
      </p:sp>
      <p:sp>
        <p:nvSpPr>
          <p:cNvPr id="5" name="Text 1"/>
          <p:cNvSpPr/>
          <p:nvPr/>
        </p:nvSpPr>
        <p:spPr>
          <a:xfrm>
            <a:off x="548640" y="1096271"/>
            <a:ext cx="4114800" cy="3305287"/>
          </a:xfrm>
          <a:prstGeom prst="rect">
            <a:avLst/>
          </a:prstGeom>
          <a:noFill/>
          <a:ln/>
        </p:spPr>
        <p:txBody>
          <a:bodyPr wrap="square" rtlCol="0" anchor="t"/>
          <a:lstStyle/>
          <a:p>
            <a:pPr>
              <a:lnSpc>
                <a:spcPts val="2000"/>
              </a:lnSpc>
              <a:spcAft>
                <a:spcPts val="1200"/>
              </a:spcAft>
              <a:buSzPct val="100000"/>
            </a:pPr>
            <a:r>
              <a:rPr lang="en-US" sz="1600" dirty="0">
                <a:latin typeface="Plus Jakarta Sans"/>
              </a:rPr>
              <a:t> The machine learning model used in your code is a </a:t>
            </a:r>
            <a:r>
              <a:rPr lang="en-US" sz="1600" b="1" dirty="0">
                <a:latin typeface="Plus Jakarta Sans"/>
              </a:rPr>
              <a:t>Random Forest Regressor from the </a:t>
            </a:r>
            <a:r>
              <a:rPr lang="en-US" sz="1600" b="1" dirty="0" err="1">
                <a:latin typeface="Plus Jakarta Sans"/>
              </a:rPr>
              <a:t>sklearn.ensemble</a:t>
            </a:r>
            <a:r>
              <a:rPr lang="en-US" sz="1600" b="1" dirty="0">
                <a:latin typeface="Plus Jakarta Sans"/>
              </a:rPr>
              <a:t> module.</a:t>
            </a:r>
          </a:p>
          <a:p>
            <a:pPr>
              <a:lnSpc>
                <a:spcPts val="2000"/>
              </a:lnSpc>
              <a:spcAft>
                <a:spcPts val="1200"/>
              </a:spcAft>
              <a:buSzPct val="100000"/>
            </a:pPr>
            <a:r>
              <a:rPr lang="en-US" sz="1600" b="1" dirty="0">
                <a:latin typeface="Plus Jakarta Sans"/>
              </a:rPr>
              <a:t>Model Type</a:t>
            </a:r>
            <a:r>
              <a:rPr lang="en-US" sz="1600" dirty="0">
                <a:latin typeface="Plus Jakarta Sans"/>
              </a:rPr>
              <a:t>: </a:t>
            </a:r>
            <a:r>
              <a:rPr lang="en-US" sz="1600" b="1" dirty="0" err="1">
                <a:latin typeface="Plus Jakarta Sans"/>
              </a:rPr>
              <a:t>RandomForestRegressor</a:t>
            </a:r>
            <a:r>
              <a:rPr lang="en-US" sz="1600" dirty="0">
                <a:latin typeface="Plus Jakarta Sans"/>
              </a:rPr>
              <a:t> — This is an ensemble learning model that combines multiple decision trees to make predictions. It is used for regression tasks, where the target variable is continuous.</a:t>
            </a:r>
          </a:p>
          <a:p>
            <a:pPr>
              <a:lnSpc>
                <a:spcPts val="2000"/>
              </a:lnSpc>
              <a:spcAft>
                <a:spcPts val="1200"/>
              </a:spcAft>
              <a:buSzPct val="100000"/>
            </a:pPr>
            <a:r>
              <a:rPr lang="en-US" sz="1600" b="1" dirty="0">
                <a:latin typeface="Plus Jakarta Sans"/>
              </a:rPr>
              <a:t>Purpose</a:t>
            </a:r>
            <a:r>
              <a:rPr lang="en-US" sz="1600" dirty="0">
                <a:latin typeface="Plus Jakarta Sans"/>
              </a:rPr>
              <a:t>: In our pipeline, the </a:t>
            </a:r>
            <a:r>
              <a:rPr lang="en-US" sz="1600" dirty="0" err="1">
                <a:latin typeface="Plus Jakarta Sans"/>
              </a:rPr>
              <a:t>RandomForestRegressor</a:t>
            </a:r>
            <a:r>
              <a:rPr lang="en-US" sz="1600" dirty="0">
                <a:latin typeface="Plus Jakarta Sans"/>
              </a:rPr>
              <a:t> is used to predict the health score based on various nutritional features like sugars, fat, calories, protein, fiber, and carbohydrates</a:t>
            </a:r>
            <a:r>
              <a:rPr lang="en-US" sz="1100" dirty="0">
                <a:latin typeface="Plus Jakarta Sans"/>
              </a:rPr>
              <a:t>.</a:t>
            </a:r>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pic>
        <p:nvPicPr>
          <p:cNvPr id="7" name="Picture 6">
            <a:extLst>
              <a:ext uri="{FF2B5EF4-FFF2-40B4-BE49-F238E27FC236}">
                <a16:creationId xmlns:a16="http://schemas.microsoft.com/office/drawing/2014/main" id="{4C12DEB2-9203-C9C1-91A6-E89260158322}"/>
              </a:ext>
            </a:extLst>
          </p:cNvPr>
          <p:cNvPicPr>
            <a:picLocks noChangeAspect="1"/>
          </p:cNvPicPr>
          <p:nvPr/>
        </p:nvPicPr>
        <p:blipFill>
          <a:blip r:embed="rId5"/>
          <a:stretch>
            <a:fillRect/>
          </a:stretch>
        </p:blipFill>
        <p:spPr>
          <a:xfrm>
            <a:off x="4764025" y="1349748"/>
            <a:ext cx="3923783" cy="28027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758"/>
            <a:ext cx="9144000" cy="5143500"/>
          </a:xfrm>
          <a:prstGeom prst="rect">
            <a:avLst/>
          </a:prstGeom>
        </p:spPr>
      </p:pic>
      <p:sp>
        <p:nvSpPr>
          <p:cNvPr id="3" name="Text 0"/>
          <p:cNvSpPr/>
          <p:nvPr/>
        </p:nvSpPr>
        <p:spPr>
          <a:xfrm>
            <a:off x="548640" y="771525"/>
            <a:ext cx="3931920" cy="274320"/>
          </a:xfrm>
          <a:prstGeom prst="rect">
            <a:avLst/>
          </a:prstGeom>
          <a:noFill/>
          <a:ln/>
        </p:spPr>
        <p:txBody>
          <a:bodyPr wrap="square" rtlCol="0" anchor="b"/>
          <a:lstStyle/>
          <a:p>
            <a:pPr marL="0" indent="0">
              <a:lnSpc>
                <a:spcPts val="3500"/>
              </a:lnSpc>
              <a:buNone/>
            </a:pPr>
            <a:r>
              <a:rPr lang="en-US" sz="2000" b="1" dirty="0">
                <a:latin typeface="Plus Jakarta Sans"/>
              </a:rPr>
              <a:t>FLOWCHART: </a:t>
            </a:r>
          </a:p>
        </p:txBody>
      </p:sp>
      <p:sp>
        <p:nvSpPr>
          <p:cNvPr id="5" name="Text 1"/>
          <p:cNvSpPr/>
          <p:nvPr/>
        </p:nvSpPr>
        <p:spPr>
          <a:xfrm>
            <a:off x="548640" y="1234440"/>
            <a:ext cx="4114800" cy="2743200"/>
          </a:xfrm>
          <a:prstGeom prst="rect">
            <a:avLst/>
          </a:prstGeom>
          <a:noFill/>
          <a:ln/>
        </p:spPr>
        <p:txBody>
          <a:bodyPr wrap="square" rtlCol="0" anchor="t"/>
          <a:lstStyle/>
          <a:p>
            <a:pPr>
              <a:lnSpc>
                <a:spcPts val="2000"/>
              </a:lnSpc>
              <a:spcAft>
                <a:spcPts val="1200"/>
              </a:spcAft>
              <a:buSzPct val="100000"/>
            </a:pPr>
            <a:endParaRPr lang="en-US" sz="1100" dirty="0">
              <a:latin typeface="Plus Jakarta Sans"/>
            </a:endParaRPr>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pic>
        <p:nvPicPr>
          <p:cNvPr id="4" name="Picture 3">
            <a:extLst>
              <a:ext uri="{FF2B5EF4-FFF2-40B4-BE49-F238E27FC236}">
                <a16:creationId xmlns:a16="http://schemas.microsoft.com/office/drawing/2014/main" id="{A01797BB-152C-AF9E-DCD4-E820736F853C}"/>
              </a:ext>
            </a:extLst>
          </p:cNvPr>
          <p:cNvPicPr>
            <a:picLocks noChangeAspect="1"/>
          </p:cNvPicPr>
          <p:nvPr/>
        </p:nvPicPr>
        <p:blipFill>
          <a:blip r:embed="rId5"/>
          <a:stretch>
            <a:fillRect/>
          </a:stretch>
        </p:blipFill>
        <p:spPr>
          <a:xfrm>
            <a:off x="2397442" y="341947"/>
            <a:ext cx="4349115" cy="4459605"/>
          </a:xfrm>
          <a:prstGeom prst="rect">
            <a:avLst/>
          </a:prstGeom>
        </p:spPr>
      </p:pic>
    </p:spTree>
    <p:extLst>
      <p:ext uri="{BB962C8B-B14F-4D97-AF65-F5344CB8AC3E}">
        <p14:creationId xmlns:p14="http://schemas.microsoft.com/office/powerpoint/2010/main" val="146572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a:solidFill>
            <a:schemeClr val="accent1">
              <a:lumMod val="75000"/>
            </a:schemeClr>
          </a:solidFill>
        </p:spPr>
      </p:pic>
      <p:sp>
        <p:nvSpPr>
          <p:cNvPr id="3" name="Text 0"/>
          <p:cNvSpPr/>
          <p:nvPr/>
        </p:nvSpPr>
        <p:spPr>
          <a:xfrm>
            <a:off x="548640" y="771525"/>
            <a:ext cx="3931920" cy="274320"/>
          </a:xfrm>
          <a:prstGeom prst="rect">
            <a:avLst/>
          </a:prstGeom>
          <a:noFill/>
          <a:ln/>
        </p:spPr>
        <p:txBody>
          <a:bodyPr wrap="square" rtlCol="0" anchor="b"/>
          <a:lstStyle/>
          <a:p>
            <a:pPr marL="0" indent="0">
              <a:lnSpc>
                <a:spcPts val="3500"/>
              </a:lnSpc>
              <a:buNone/>
            </a:pPr>
            <a:endParaRPr lang="en-US" sz="2000" dirty="0"/>
          </a:p>
        </p:txBody>
      </p:sp>
      <p:sp>
        <p:nvSpPr>
          <p:cNvPr id="5" name="Text 1"/>
          <p:cNvSpPr/>
          <p:nvPr/>
        </p:nvSpPr>
        <p:spPr>
          <a:xfrm>
            <a:off x="548640" y="1234440"/>
            <a:ext cx="4114800" cy="2743200"/>
          </a:xfrm>
          <a:prstGeom prst="rect">
            <a:avLst/>
          </a:prstGeom>
          <a:noFill/>
          <a:ln/>
        </p:spPr>
        <p:txBody>
          <a:bodyPr wrap="square" rtlCol="0" anchor="t"/>
          <a:lstStyle/>
          <a:p>
            <a:pPr>
              <a:lnSpc>
                <a:spcPts val="2000"/>
              </a:lnSpc>
              <a:spcAft>
                <a:spcPts val="1200"/>
              </a:spcAft>
              <a:buSzPct val="100000"/>
            </a:pPr>
            <a:endParaRPr lang="en-US" sz="1200" dirty="0"/>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
        <p:nvSpPr>
          <p:cNvPr id="10" name="TextBox 9">
            <a:extLst>
              <a:ext uri="{FF2B5EF4-FFF2-40B4-BE49-F238E27FC236}">
                <a16:creationId xmlns:a16="http://schemas.microsoft.com/office/drawing/2014/main" id="{5042A5BC-0D26-D606-B8B4-C3D735A9140F}"/>
              </a:ext>
            </a:extLst>
          </p:cNvPr>
          <p:cNvSpPr txBox="1"/>
          <p:nvPr/>
        </p:nvSpPr>
        <p:spPr>
          <a:xfrm>
            <a:off x="769172" y="702204"/>
            <a:ext cx="4572000" cy="541174"/>
          </a:xfrm>
          <a:prstGeom prst="rect">
            <a:avLst/>
          </a:prstGeom>
          <a:noFill/>
        </p:spPr>
        <p:txBody>
          <a:bodyPr wrap="square">
            <a:spAutoFit/>
          </a:bodyPr>
          <a:lstStyle/>
          <a:p>
            <a:pPr marL="0" indent="0">
              <a:lnSpc>
                <a:spcPts val="3500"/>
              </a:lnSpc>
              <a:buNone/>
            </a:pPr>
            <a:r>
              <a:rPr lang="en-US" sz="3200" b="1" dirty="0">
                <a:solidFill>
                  <a:srgbClr val="000000"/>
                </a:solidFill>
                <a:latin typeface="Plus Jakarta Sans" pitchFamily="34" charset="0"/>
                <a:ea typeface="Plus Jakarta Sans" pitchFamily="34" charset="-122"/>
              </a:rPr>
              <a:t>Implementation</a:t>
            </a:r>
            <a:endParaRPr lang="en-US" sz="3200" dirty="0"/>
          </a:p>
        </p:txBody>
      </p:sp>
      <p:pic>
        <p:nvPicPr>
          <p:cNvPr id="12" name="Picture 11">
            <a:extLst>
              <a:ext uri="{FF2B5EF4-FFF2-40B4-BE49-F238E27FC236}">
                <a16:creationId xmlns:a16="http://schemas.microsoft.com/office/drawing/2014/main" id="{8ADC366C-6F42-0B80-4739-D1D76B5AD50C}"/>
              </a:ext>
            </a:extLst>
          </p:cNvPr>
          <p:cNvPicPr>
            <a:picLocks noChangeAspect="1"/>
          </p:cNvPicPr>
          <p:nvPr/>
        </p:nvPicPr>
        <p:blipFill>
          <a:blip r:embed="rId5"/>
          <a:stretch>
            <a:fillRect/>
          </a:stretch>
        </p:blipFill>
        <p:spPr>
          <a:xfrm>
            <a:off x="3568049" y="1234440"/>
            <a:ext cx="1599108" cy="3565419"/>
          </a:xfrm>
          <a:prstGeom prst="rect">
            <a:avLst/>
          </a:prstGeom>
        </p:spPr>
      </p:pic>
      <p:pic>
        <p:nvPicPr>
          <p:cNvPr id="14" name="Picture 13">
            <a:extLst>
              <a:ext uri="{FF2B5EF4-FFF2-40B4-BE49-F238E27FC236}">
                <a16:creationId xmlns:a16="http://schemas.microsoft.com/office/drawing/2014/main" id="{0B408CB3-30E2-3275-FD29-72226BDBC22D}"/>
              </a:ext>
            </a:extLst>
          </p:cNvPr>
          <p:cNvPicPr>
            <a:picLocks noChangeAspect="1"/>
          </p:cNvPicPr>
          <p:nvPr/>
        </p:nvPicPr>
        <p:blipFill>
          <a:blip r:embed="rId6"/>
          <a:stretch>
            <a:fillRect/>
          </a:stretch>
        </p:blipFill>
        <p:spPr>
          <a:xfrm>
            <a:off x="6076278" y="1243378"/>
            <a:ext cx="1599107" cy="3565418"/>
          </a:xfrm>
          <a:prstGeom prst="rect">
            <a:avLst/>
          </a:prstGeom>
        </p:spPr>
      </p:pic>
      <p:pic>
        <p:nvPicPr>
          <p:cNvPr id="16" name="Picture 15">
            <a:extLst>
              <a:ext uri="{FF2B5EF4-FFF2-40B4-BE49-F238E27FC236}">
                <a16:creationId xmlns:a16="http://schemas.microsoft.com/office/drawing/2014/main" id="{37BE0C11-1637-0908-A06F-587994BBC00E}"/>
              </a:ext>
            </a:extLst>
          </p:cNvPr>
          <p:cNvPicPr>
            <a:picLocks noChangeAspect="1"/>
          </p:cNvPicPr>
          <p:nvPr/>
        </p:nvPicPr>
        <p:blipFill>
          <a:blip r:embed="rId7"/>
          <a:stretch>
            <a:fillRect/>
          </a:stretch>
        </p:blipFill>
        <p:spPr>
          <a:xfrm>
            <a:off x="985919" y="1234441"/>
            <a:ext cx="1527588" cy="34059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48640" y="771524"/>
            <a:ext cx="7498080" cy="332789"/>
          </a:xfrm>
          <a:prstGeom prst="rect">
            <a:avLst/>
          </a:prstGeom>
          <a:noFill/>
          <a:ln/>
        </p:spPr>
        <p:txBody>
          <a:bodyPr wrap="square" rtlCol="0" anchor="b"/>
          <a:lstStyle/>
          <a:p>
            <a:pPr marL="0" indent="0">
              <a:lnSpc>
                <a:spcPts val="3500"/>
              </a:lnSpc>
              <a:buNone/>
            </a:pPr>
            <a:r>
              <a:rPr lang="en-US" sz="2000" b="1" dirty="0">
                <a:solidFill>
                  <a:srgbClr val="000000"/>
                </a:solidFill>
                <a:latin typeface="Plus Jakarta Sans" pitchFamily="34" charset="0"/>
                <a:ea typeface="Plus Jakarta Sans" pitchFamily="34" charset="-122"/>
                <a:cs typeface="Plus Jakarta Sans" pitchFamily="34" charset="-120"/>
              </a:rPr>
              <a:t> Future Scope: </a:t>
            </a:r>
            <a:endParaRPr lang="en-US" sz="2000" dirty="0"/>
          </a:p>
        </p:txBody>
      </p:sp>
      <p:sp>
        <p:nvSpPr>
          <p:cNvPr id="5" name="Text 1"/>
          <p:cNvSpPr/>
          <p:nvPr/>
        </p:nvSpPr>
        <p:spPr>
          <a:xfrm>
            <a:off x="548640" y="1234440"/>
            <a:ext cx="4712677" cy="2743200"/>
          </a:xfrm>
          <a:prstGeom prst="rect">
            <a:avLst/>
          </a:prstGeom>
          <a:noFill/>
          <a:ln/>
        </p:spPr>
        <p:txBody>
          <a:bodyPr wrap="square" rtlCol="0" anchor="t"/>
          <a:lstStyle/>
          <a:p>
            <a:pPr>
              <a:spcAft>
                <a:spcPts val="1200"/>
              </a:spcAft>
              <a:buSzPct val="100000"/>
            </a:pPr>
            <a:r>
              <a:rPr lang="en-US" sz="1600" dirty="0">
                <a:solidFill>
                  <a:srgbClr val="2A2641"/>
                </a:solidFill>
                <a:latin typeface="Arial MT"/>
                <a:cs typeface="Arial MT"/>
              </a:rPr>
              <a:t>1. Integrate</a:t>
            </a:r>
            <a:r>
              <a:rPr lang="en-US" sz="1600" spc="-20" dirty="0">
                <a:solidFill>
                  <a:srgbClr val="2A2641"/>
                </a:solidFill>
                <a:latin typeface="Arial MT"/>
                <a:cs typeface="Arial MT"/>
              </a:rPr>
              <a:t> </a:t>
            </a:r>
            <a:r>
              <a:rPr lang="en-US" sz="1600" dirty="0">
                <a:solidFill>
                  <a:srgbClr val="2A2641"/>
                </a:solidFill>
                <a:latin typeface="Arial MT"/>
                <a:cs typeface="Arial MT"/>
              </a:rPr>
              <a:t>the</a:t>
            </a:r>
            <a:r>
              <a:rPr lang="en-US" sz="1600" spc="-20" dirty="0">
                <a:solidFill>
                  <a:srgbClr val="2A2641"/>
                </a:solidFill>
                <a:latin typeface="Arial MT"/>
                <a:cs typeface="Arial MT"/>
              </a:rPr>
              <a:t> </a:t>
            </a:r>
            <a:r>
              <a:rPr lang="en-US" sz="1600" spc="-5" dirty="0">
                <a:solidFill>
                  <a:srgbClr val="2A2641"/>
                </a:solidFill>
                <a:latin typeface="Arial MT"/>
                <a:cs typeface="Arial MT"/>
              </a:rPr>
              <a:t>app</a:t>
            </a:r>
            <a:r>
              <a:rPr lang="en-US" sz="1600" spc="-20" dirty="0">
                <a:solidFill>
                  <a:srgbClr val="2A2641"/>
                </a:solidFill>
                <a:latin typeface="Arial MT"/>
                <a:cs typeface="Arial MT"/>
              </a:rPr>
              <a:t> </a:t>
            </a:r>
            <a:r>
              <a:rPr lang="en-US" sz="1600" spc="-5" dirty="0">
                <a:solidFill>
                  <a:srgbClr val="2A2641"/>
                </a:solidFill>
                <a:latin typeface="Arial MT"/>
                <a:cs typeface="Arial MT"/>
              </a:rPr>
              <a:t>with</a:t>
            </a:r>
            <a:r>
              <a:rPr lang="en-US" sz="1600" spc="-20" dirty="0">
                <a:solidFill>
                  <a:srgbClr val="2A2641"/>
                </a:solidFill>
                <a:latin typeface="Arial MT"/>
                <a:cs typeface="Arial MT"/>
              </a:rPr>
              <a:t> </a:t>
            </a:r>
            <a:r>
              <a:rPr lang="en-US" sz="1600" dirty="0">
                <a:solidFill>
                  <a:srgbClr val="2A2641"/>
                </a:solidFill>
                <a:latin typeface="Arial MT"/>
                <a:cs typeface="Arial MT"/>
              </a:rPr>
              <a:t>fitness</a:t>
            </a:r>
            <a:r>
              <a:rPr lang="en-US" sz="1600" spc="-20" dirty="0">
                <a:solidFill>
                  <a:srgbClr val="2A2641"/>
                </a:solidFill>
                <a:latin typeface="Arial MT"/>
                <a:cs typeface="Arial MT"/>
              </a:rPr>
              <a:t> </a:t>
            </a:r>
            <a:r>
              <a:rPr lang="en-US" sz="1600" dirty="0">
                <a:solidFill>
                  <a:srgbClr val="2A2641"/>
                </a:solidFill>
                <a:latin typeface="Arial MT"/>
                <a:cs typeface="Arial MT"/>
              </a:rPr>
              <a:t>tracking, </a:t>
            </a:r>
            <a:r>
              <a:rPr lang="en-US" sz="1600" spc="-360" dirty="0">
                <a:solidFill>
                  <a:srgbClr val="2A2641"/>
                </a:solidFill>
                <a:latin typeface="Arial MT"/>
                <a:cs typeface="Arial MT"/>
              </a:rPr>
              <a:t> </a:t>
            </a:r>
            <a:r>
              <a:rPr lang="en-US" sz="1600" dirty="0">
                <a:solidFill>
                  <a:srgbClr val="2A2641"/>
                </a:solidFill>
                <a:latin typeface="Arial MT"/>
                <a:cs typeface="Arial MT"/>
              </a:rPr>
              <a:t>meal </a:t>
            </a:r>
            <a:r>
              <a:rPr lang="en-US" sz="1600" spc="-5" dirty="0">
                <a:solidFill>
                  <a:srgbClr val="2A2641"/>
                </a:solidFill>
                <a:latin typeface="Arial MT"/>
                <a:cs typeface="Arial MT"/>
              </a:rPr>
              <a:t>planning, and </a:t>
            </a:r>
            <a:r>
              <a:rPr lang="en-US" sz="1600" dirty="0">
                <a:solidFill>
                  <a:srgbClr val="2A2641"/>
                </a:solidFill>
                <a:latin typeface="Arial MT"/>
                <a:cs typeface="Arial MT"/>
              </a:rPr>
              <a:t>recipe </a:t>
            </a:r>
            <a:r>
              <a:rPr lang="en-US" sz="1600" spc="5" dirty="0">
                <a:solidFill>
                  <a:srgbClr val="2A2641"/>
                </a:solidFill>
                <a:latin typeface="Arial MT"/>
                <a:cs typeface="Arial MT"/>
              </a:rPr>
              <a:t> </a:t>
            </a:r>
            <a:r>
              <a:rPr lang="en-US" sz="1600" dirty="0">
                <a:solidFill>
                  <a:srgbClr val="2A2641"/>
                </a:solidFill>
                <a:latin typeface="Arial MT"/>
                <a:cs typeface="Arial MT"/>
              </a:rPr>
              <a:t>recommendation</a:t>
            </a:r>
            <a:r>
              <a:rPr lang="en-US" sz="1600" spc="-25" dirty="0">
                <a:solidFill>
                  <a:srgbClr val="2A2641"/>
                </a:solidFill>
                <a:latin typeface="Arial MT"/>
                <a:cs typeface="Arial MT"/>
              </a:rPr>
              <a:t> </a:t>
            </a:r>
            <a:r>
              <a:rPr lang="en-US" sz="1600" dirty="0">
                <a:solidFill>
                  <a:srgbClr val="2A2641"/>
                </a:solidFill>
                <a:latin typeface="Arial MT"/>
                <a:cs typeface="Arial MT"/>
              </a:rPr>
              <a:t>features</a:t>
            </a:r>
            <a:r>
              <a:rPr lang="en-US" sz="1600" spc="-25" dirty="0">
                <a:solidFill>
                  <a:srgbClr val="2A2641"/>
                </a:solidFill>
                <a:latin typeface="Arial MT"/>
                <a:cs typeface="Arial MT"/>
              </a:rPr>
              <a:t> </a:t>
            </a:r>
            <a:r>
              <a:rPr lang="en-US" sz="1600" dirty="0">
                <a:solidFill>
                  <a:srgbClr val="2A2641"/>
                </a:solidFill>
                <a:latin typeface="Arial MT"/>
                <a:cs typeface="Arial MT"/>
              </a:rPr>
              <a:t>to</a:t>
            </a:r>
            <a:r>
              <a:rPr lang="en-US" sz="1600" spc="-20" dirty="0">
                <a:solidFill>
                  <a:srgbClr val="2A2641"/>
                </a:solidFill>
                <a:latin typeface="Arial MT"/>
                <a:cs typeface="Arial MT"/>
              </a:rPr>
              <a:t> </a:t>
            </a:r>
            <a:r>
              <a:rPr lang="en-US" sz="1600" spc="-5" dirty="0">
                <a:solidFill>
                  <a:srgbClr val="2A2641"/>
                </a:solidFill>
                <a:latin typeface="Arial MT"/>
                <a:cs typeface="Arial MT"/>
              </a:rPr>
              <a:t>provide</a:t>
            </a:r>
            <a:r>
              <a:rPr lang="en-US" sz="1600" spc="-30" dirty="0">
                <a:solidFill>
                  <a:srgbClr val="2A2641"/>
                </a:solidFill>
                <a:latin typeface="Arial MT"/>
                <a:cs typeface="Arial MT"/>
              </a:rPr>
              <a:t> </a:t>
            </a:r>
            <a:r>
              <a:rPr lang="en-US" sz="1600" dirty="0">
                <a:solidFill>
                  <a:srgbClr val="2A2641"/>
                </a:solidFill>
                <a:latin typeface="Arial MT"/>
                <a:cs typeface="Arial MT"/>
              </a:rPr>
              <a:t>a </a:t>
            </a:r>
            <a:r>
              <a:rPr lang="en-US" sz="1600" spc="-360" dirty="0">
                <a:solidFill>
                  <a:srgbClr val="2A2641"/>
                </a:solidFill>
                <a:latin typeface="Arial MT"/>
                <a:cs typeface="Arial MT"/>
              </a:rPr>
              <a:t> </a:t>
            </a:r>
            <a:r>
              <a:rPr lang="en-US" sz="1600" spc="-5" dirty="0">
                <a:solidFill>
                  <a:srgbClr val="2A2641"/>
                </a:solidFill>
                <a:latin typeface="Arial MT"/>
                <a:cs typeface="Arial MT"/>
              </a:rPr>
              <a:t>holistic</a:t>
            </a:r>
            <a:r>
              <a:rPr lang="en-US" sz="1600" spc="-20" dirty="0">
                <a:solidFill>
                  <a:srgbClr val="2A2641"/>
                </a:solidFill>
                <a:latin typeface="Arial MT"/>
                <a:cs typeface="Arial MT"/>
              </a:rPr>
              <a:t> </a:t>
            </a:r>
            <a:r>
              <a:rPr lang="en-US" sz="1600" spc="-5" dirty="0">
                <a:solidFill>
                  <a:srgbClr val="2A2641"/>
                </a:solidFill>
                <a:latin typeface="Arial MT"/>
                <a:cs typeface="Arial MT"/>
              </a:rPr>
              <a:t>health</a:t>
            </a:r>
            <a:r>
              <a:rPr lang="en-US" sz="1600" spc="-15" dirty="0">
                <a:solidFill>
                  <a:srgbClr val="2A2641"/>
                </a:solidFill>
                <a:latin typeface="Arial MT"/>
                <a:cs typeface="Arial MT"/>
              </a:rPr>
              <a:t> </a:t>
            </a:r>
            <a:r>
              <a:rPr lang="en-US" sz="1600" spc="-5" dirty="0">
                <a:solidFill>
                  <a:srgbClr val="2A2641"/>
                </a:solidFill>
                <a:latin typeface="Arial MT"/>
                <a:cs typeface="Arial MT"/>
              </a:rPr>
              <a:t>and</a:t>
            </a:r>
            <a:r>
              <a:rPr lang="en-US" sz="1600" spc="-15" dirty="0">
                <a:solidFill>
                  <a:srgbClr val="2A2641"/>
                </a:solidFill>
                <a:latin typeface="Arial MT"/>
                <a:cs typeface="Arial MT"/>
              </a:rPr>
              <a:t> </a:t>
            </a:r>
            <a:r>
              <a:rPr lang="en-US" sz="1600" spc="-5" dirty="0">
                <a:solidFill>
                  <a:srgbClr val="2A2641"/>
                </a:solidFill>
                <a:latin typeface="Arial MT"/>
                <a:cs typeface="Arial MT"/>
              </a:rPr>
              <a:t>wellness</a:t>
            </a:r>
            <a:r>
              <a:rPr lang="en-US" sz="1600" spc="-20" dirty="0">
                <a:solidFill>
                  <a:srgbClr val="2A2641"/>
                </a:solidFill>
                <a:latin typeface="Arial MT"/>
                <a:cs typeface="Arial MT"/>
              </a:rPr>
              <a:t> </a:t>
            </a:r>
            <a:r>
              <a:rPr lang="en-US" sz="1600" dirty="0">
                <a:solidFill>
                  <a:srgbClr val="2A2641"/>
                </a:solidFill>
                <a:latin typeface="Arial MT"/>
                <a:cs typeface="Arial MT"/>
              </a:rPr>
              <a:t>solution.</a:t>
            </a:r>
            <a:endParaRPr lang="en-US" sz="1600" dirty="0">
              <a:latin typeface="Arial MT"/>
              <a:cs typeface="Arial MT"/>
            </a:endParaRPr>
          </a:p>
          <a:p>
            <a:pPr>
              <a:lnSpc>
                <a:spcPts val="2000"/>
              </a:lnSpc>
              <a:spcAft>
                <a:spcPts val="1200"/>
              </a:spcAft>
              <a:buSzPct val="100000"/>
            </a:pPr>
            <a:r>
              <a:rPr lang="en-US" sz="1600" dirty="0"/>
              <a:t>2.</a:t>
            </a:r>
            <a:r>
              <a:rPr lang="en-US" sz="1600" dirty="0">
                <a:solidFill>
                  <a:srgbClr val="2A2641"/>
                </a:solidFill>
                <a:latin typeface="Arial MT"/>
                <a:cs typeface="Arial MT"/>
              </a:rPr>
              <a:t> The </a:t>
            </a:r>
            <a:r>
              <a:rPr lang="en-US" sz="1600" spc="-5" dirty="0">
                <a:solidFill>
                  <a:srgbClr val="2A2641"/>
                </a:solidFill>
                <a:latin typeface="Arial MT"/>
                <a:cs typeface="Arial MT"/>
              </a:rPr>
              <a:t>app </a:t>
            </a:r>
            <a:r>
              <a:rPr lang="en-US" sz="1600" dirty="0">
                <a:solidFill>
                  <a:srgbClr val="2A2641"/>
                </a:solidFill>
                <a:latin typeface="Arial MT"/>
                <a:cs typeface="Arial MT"/>
              </a:rPr>
              <a:t>can contribute to </a:t>
            </a:r>
            <a:r>
              <a:rPr lang="en-US" sz="1600" spc="-5" dirty="0">
                <a:solidFill>
                  <a:srgbClr val="2A2641"/>
                </a:solidFill>
                <a:latin typeface="Arial MT"/>
                <a:cs typeface="Arial MT"/>
              </a:rPr>
              <a:t>improved </a:t>
            </a:r>
            <a:r>
              <a:rPr lang="en-US" sz="1600" dirty="0">
                <a:solidFill>
                  <a:srgbClr val="2A2641"/>
                </a:solidFill>
                <a:latin typeface="Arial MT"/>
                <a:cs typeface="Arial MT"/>
              </a:rPr>
              <a:t> </a:t>
            </a:r>
            <a:r>
              <a:rPr lang="en-US" sz="1600" spc="-5" dirty="0">
                <a:solidFill>
                  <a:srgbClr val="2A2641"/>
                </a:solidFill>
                <a:latin typeface="Arial MT"/>
                <a:cs typeface="Arial MT"/>
              </a:rPr>
              <a:t>public health by enabling </a:t>
            </a:r>
            <a:r>
              <a:rPr lang="en-US" sz="1600" dirty="0">
                <a:solidFill>
                  <a:srgbClr val="2A2641"/>
                </a:solidFill>
                <a:latin typeface="Arial MT"/>
                <a:cs typeface="Arial MT"/>
              </a:rPr>
              <a:t>more </a:t>
            </a:r>
            <a:r>
              <a:rPr lang="en-US" sz="1600" spc="5" dirty="0">
                <a:solidFill>
                  <a:srgbClr val="2A2641"/>
                </a:solidFill>
                <a:latin typeface="Arial MT"/>
                <a:cs typeface="Arial MT"/>
              </a:rPr>
              <a:t> </a:t>
            </a:r>
            <a:r>
              <a:rPr lang="en-US" sz="1600" spc="-5" dirty="0">
                <a:solidFill>
                  <a:srgbClr val="2A2641"/>
                </a:solidFill>
                <a:latin typeface="Arial MT"/>
                <a:cs typeface="Arial MT"/>
              </a:rPr>
              <a:t>informed</a:t>
            </a:r>
            <a:r>
              <a:rPr lang="en-US" sz="1600" spc="-30" dirty="0">
                <a:solidFill>
                  <a:srgbClr val="2A2641"/>
                </a:solidFill>
                <a:latin typeface="Arial MT"/>
                <a:cs typeface="Arial MT"/>
              </a:rPr>
              <a:t> </a:t>
            </a:r>
            <a:r>
              <a:rPr lang="en-US" sz="1600" dirty="0">
                <a:solidFill>
                  <a:srgbClr val="2A2641"/>
                </a:solidFill>
                <a:latin typeface="Arial MT"/>
                <a:cs typeface="Arial MT"/>
              </a:rPr>
              <a:t>food</a:t>
            </a:r>
            <a:r>
              <a:rPr lang="en-US" sz="1600" spc="-20" dirty="0">
                <a:solidFill>
                  <a:srgbClr val="2A2641"/>
                </a:solidFill>
                <a:latin typeface="Arial MT"/>
                <a:cs typeface="Arial MT"/>
              </a:rPr>
              <a:t> </a:t>
            </a:r>
            <a:r>
              <a:rPr lang="en-US" sz="1600" dirty="0">
                <a:solidFill>
                  <a:srgbClr val="2A2641"/>
                </a:solidFill>
                <a:latin typeface="Arial MT"/>
                <a:cs typeface="Arial MT"/>
              </a:rPr>
              <a:t>choices</a:t>
            </a:r>
            <a:r>
              <a:rPr lang="en-US" sz="1600" spc="-20" dirty="0">
                <a:solidFill>
                  <a:srgbClr val="2A2641"/>
                </a:solidFill>
                <a:latin typeface="Arial MT"/>
                <a:cs typeface="Arial MT"/>
              </a:rPr>
              <a:t> </a:t>
            </a:r>
            <a:r>
              <a:rPr lang="en-US" sz="1600" spc="-5" dirty="0">
                <a:solidFill>
                  <a:srgbClr val="2A2641"/>
                </a:solidFill>
                <a:latin typeface="Arial MT"/>
                <a:cs typeface="Arial MT"/>
              </a:rPr>
              <a:t>and</a:t>
            </a:r>
            <a:r>
              <a:rPr lang="en-US" sz="1600" spc="-30" dirty="0">
                <a:solidFill>
                  <a:srgbClr val="2A2641"/>
                </a:solidFill>
                <a:latin typeface="Arial MT"/>
                <a:cs typeface="Arial MT"/>
              </a:rPr>
              <a:t> </a:t>
            </a:r>
            <a:r>
              <a:rPr lang="en-US" sz="1600" dirty="0">
                <a:solidFill>
                  <a:srgbClr val="2A2641"/>
                </a:solidFill>
                <a:latin typeface="Arial MT"/>
                <a:cs typeface="Arial MT"/>
              </a:rPr>
              <a:t>supporting </a:t>
            </a:r>
            <a:r>
              <a:rPr lang="en-US" sz="1600" spc="-360" dirty="0">
                <a:solidFill>
                  <a:srgbClr val="2A2641"/>
                </a:solidFill>
                <a:latin typeface="Arial MT"/>
                <a:cs typeface="Arial MT"/>
              </a:rPr>
              <a:t> </a:t>
            </a:r>
            <a:r>
              <a:rPr lang="en-US" sz="1600" dirty="0">
                <a:solidFill>
                  <a:srgbClr val="2A2641"/>
                </a:solidFill>
                <a:latin typeface="Arial MT"/>
                <a:cs typeface="Arial MT"/>
              </a:rPr>
              <a:t>the management </a:t>
            </a:r>
            <a:r>
              <a:rPr lang="en-US" sz="1600" spc="-5" dirty="0">
                <a:solidFill>
                  <a:srgbClr val="2A2641"/>
                </a:solidFill>
                <a:latin typeface="Arial MT"/>
                <a:cs typeface="Arial MT"/>
              </a:rPr>
              <a:t>of </a:t>
            </a:r>
            <a:r>
              <a:rPr lang="en-US" sz="1600" dirty="0">
                <a:solidFill>
                  <a:srgbClr val="2A2641"/>
                </a:solidFill>
                <a:latin typeface="Arial MT"/>
                <a:cs typeface="Arial MT"/>
              </a:rPr>
              <a:t>chronic </a:t>
            </a:r>
            <a:r>
              <a:rPr lang="en-US" sz="1600" spc="5" dirty="0">
                <a:solidFill>
                  <a:srgbClr val="2A2641"/>
                </a:solidFill>
                <a:latin typeface="Arial MT"/>
                <a:cs typeface="Arial MT"/>
              </a:rPr>
              <a:t> </a:t>
            </a:r>
            <a:r>
              <a:rPr lang="en-US" sz="1600" dirty="0">
                <a:solidFill>
                  <a:srgbClr val="2A2641"/>
                </a:solidFill>
                <a:latin typeface="Arial MT"/>
                <a:cs typeface="Arial MT"/>
              </a:rPr>
              <a:t>conditions.</a:t>
            </a:r>
            <a:endParaRPr lang="en-US" sz="1600" dirty="0">
              <a:latin typeface="Arial MT"/>
              <a:cs typeface="Arial MT"/>
            </a:endParaRPr>
          </a:p>
          <a:p>
            <a:pPr>
              <a:lnSpc>
                <a:spcPts val="2000"/>
              </a:lnSpc>
              <a:spcAft>
                <a:spcPts val="1200"/>
              </a:spcAft>
              <a:buSzPct val="100000"/>
            </a:pPr>
            <a:endParaRPr lang="en-US" sz="1200" dirty="0"/>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pic>
        <p:nvPicPr>
          <p:cNvPr id="8" name="Picture 7">
            <a:extLst>
              <a:ext uri="{FF2B5EF4-FFF2-40B4-BE49-F238E27FC236}">
                <a16:creationId xmlns:a16="http://schemas.microsoft.com/office/drawing/2014/main" id="{CD86CAEF-2DB7-B80B-B43E-0B8B2E1628A0}"/>
              </a:ext>
            </a:extLst>
          </p:cNvPr>
          <p:cNvPicPr>
            <a:picLocks noChangeAspect="1"/>
          </p:cNvPicPr>
          <p:nvPr/>
        </p:nvPicPr>
        <p:blipFill>
          <a:blip r:embed="rId5"/>
          <a:stretch>
            <a:fillRect/>
          </a:stretch>
        </p:blipFill>
        <p:spPr>
          <a:xfrm>
            <a:off x="5531591" y="1307306"/>
            <a:ext cx="3281717" cy="24931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548640" y="771525"/>
            <a:ext cx="5219114" cy="274320"/>
          </a:xfrm>
          <a:prstGeom prst="rect">
            <a:avLst/>
          </a:prstGeom>
          <a:noFill/>
          <a:ln/>
        </p:spPr>
        <p:txBody>
          <a:bodyPr wrap="square" rtlCol="0" anchor="b"/>
          <a:lstStyle/>
          <a:p>
            <a:pPr marL="0" indent="0">
              <a:lnSpc>
                <a:spcPts val="3500"/>
              </a:lnSpc>
              <a:buNone/>
            </a:pPr>
            <a:r>
              <a:rPr lang="en-US" sz="3200" b="1" dirty="0">
                <a:solidFill>
                  <a:srgbClr val="000000"/>
                </a:solidFill>
                <a:latin typeface="Plus Jakarta Sans" pitchFamily="34" charset="0"/>
                <a:ea typeface="Plus Jakarta Sans" pitchFamily="34" charset="-122"/>
              </a:rPr>
              <a:t>References</a:t>
            </a:r>
            <a:endParaRPr lang="en-US" sz="3200" dirty="0"/>
          </a:p>
        </p:txBody>
      </p:sp>
      <p:sp>
        <p:nvSpPr>
          <p:cNvPr id="5" name="Text 1"/>
          <p:cNvSpPr/>
          <p:nvPr/>
        </p:nvSpPr>
        <p:spPr>
          <a:xfrm>
            <a:off x="548639" y="991772"/>
            <a:ext cx="8201465" cy="2985868"/>
          </a:xfrm>
          <a:prstGeom prst="rect">
            <a:avLst/>
          </a:prstGeom>
          <a:noFill/>
          <a:ln/>
        </p:spPr>
        <p:txBody>
          <a:bodyPr wrap="square" rtlCol="0" anchor="t"/>
          <a:lstStyle/>
          <a:p>
            <a:pPr>
              <a:spcAft>
                <a:spcPts val="1200"/>
              </a:spcAft>
              <a:buSzPct val="100000"/>
            </a:pPr>
            <a:r>
              <a:rPr lang="en-US" sz="1600" dirty="0"/>
              <a:t>1. </a:t>
            </a:r>
            <a:r>
              <a:rPr lang="en-US" sz="1600" dirty="0">
                <a:hlinkClick r:id="rId4"/>
              </a:rPr>
              <a:t>https://world.openfoodfacts.org/discover</a:t>
            </a:r>
            <a:endParaRPr lang="en-US" sz="1600" dirty="0"/>
          </a:p>
          <a:p>
            <a:pPr>
              <a:spcAft>
                <a:spcPts val="1200"/>
              </a:spcAft>
              <a:buSzPct val="100000"/>
            </a:pPr>
            <a:r>
              <a:rPr lang="en-US" sz="1600" dirty="0"/>
              <a:t>2. </a:t>
            </a:r>
            <a:r>
              <a:rPr lang="en-US" sz="1600" dirty="0">
                <a:hlinkClick r:id="rId5"/>
              </a:rPr>
              <a:t>https://ieeexplore.ieee.org/stamp/stamp.jsp?arnumber=9300155</a:t>
            </a:r>
            <a:endParaRPr lang="en-US" sz="1600" dirty="0"/>
          </a:p>
          <a:p>
            <a:pPr>
              <a:spcAft>
                <a:spcPts val="1200"/>
              </a:spcAft>
              <a:buSzPct val="100000"/>
            </a:pPr>
            <a:r>
              <a:rPr lang="en-US" sz="1600" dirty="0"/>
              <a:t>3. https://spoonacular.com/food-api </a:t>
            </a:r>
          </a:p>
          <a:p>
            <a:pPr>
              <a:spcAft>
                <a:spcPts val="1200"/>
              </a:spcAft>
              <a:buSzPct val="100000"/>
            </a:pPr>
            <a:r>
              <a:rPr lang="en-US" sz="1600" dirty="0"/>
              <a:t>4. </a:t>
            </a:r>
            <a:r>
              <a:rPr lang="en-US" sz="1600" dirty="0">
                <a:hlinkClick r:id="rId6"/>
              </a:rPr>
              <a:t>https://www.ncbi.nlm.nih.gov/pmc/articles/PMC10260744/</a:t>
            </a:r>
            <a:endParaRPr lang="en-US" sz="1600" dirty="0"/>
          </a:p>
          <a:p>
            <a:pPr>
              <a:spcAft>
                <a:spcPts val="1200"/>
              </a:spcAft>
              <a:buSzPct val="100000"/>
            </a:pPr>
            <a:r>
              <a:rPr lang="en-US" sz="1600" dirty="0"/>
              <a:t>5. </a:t>
            </a:r>
            <a:r>
              <a:rPr lang="en-US" sz="1600" dirty="0">
                <a:hlinkClick r:id="rId7"/>
              </a:rPr>
              <a:t>https://www.hackster.io/kutluhan-aktar/barcode-based-nutrient-profiling-and-food-labelling-w-tf-28a371</a:t>
            </a:r>
            <a:endParaRPr lang="en-US" sz="1600" dirty="0"/>
          </a:p>
          <a:p>
            <a:pPr>
              <a:spcAft>
                <a:spcPts val="1200"/>
              </a:spcAft>
              <a:buSzPct val="100000"/>
            </a:pPr>
            <a:r>
              <a:rPr lang="en-US" sz="1600" dirty="0"/>
              <a:t>6. https://lasy.github.io/files/papers/2018_Lazzari.pdf </a:t>
            </a:r>
          </a:p>
          <a:p>
            <a:pPr>
              <a:spcAft>
                <a:spcPts val="1200"/>
              </a:spcAft>
              <a:buSzPct val="100000"/>
            </a:pPr>
            <a:r>
              <a:rPr lang="en-US" sz="1600" dirty="0"/>
              <a:t>7. </a:t>
            </a:r>
            <a:r>
              <a:rPr lang="en-US" sz="1600" dirty="0">
                <a:hlinkClick r:id="rId8"/>
              </a:rPr>
              <a:t>https://www.scandit.com/resources/case-studies/yuka/</a:t>
            </a:r>
            <a:endParaRPr lang="en-US" sz="1600" dirty="0"/>
          </a:p>
          <a:p>
            <a:pPr>
              <a:spcAft>
                <a:spcPts val="1200"/>
              </a:spcAft>
              <a:buSzPct val="100000"/>
            </a:pPr>
            <a:r>
              <a:rPr lang="en-US" sz="1600" dirty="0"/>
              <a:t>8. https://www.sciencedirect.com/science/article/pii/S019566632400374X </a:t>
            </a:r>
            <a:endParaRPr lang="en-IN" sz="1600" b="0" i="0" u="none" strike="noStrike" baseline="0" dirty="0">
              <a:solidFill>
                <a:srgbClr val="000000"/>
              </a:solidFill>
              <a:latin typeface="Plus Jakarta Sans"/>
            </a:endParaRPr>
          </a:p>
        </p:txBody>
      </p:sp>
      <p:sp>
        <p:nvSpPr>
          <p:cNvPr id="6" name="Text 2"/>
          <p:cNvSpPr/>
          <p:nvPr/>
        </p:nvSpPr>
        <p:spPr>
          <a:xfrm>
            <a:off x="6217920" y="3343275"/>
            <a:ext cx="1828800" cy="457200"/>
          </a:xfrm>
          <a:prstGeom prst="rect">
            <a:avLst/>
          </a:prstGeom>
          <a:noFill/>
          <a:ln/>
        </p:spPr>
        <p:txBody>
          <a:bodyPr wrap="square" rtlCol="0" anchor="ctr"/>
          <a:lstStyle/>
          <a:p>
            <a:pPr marL="0" indent="0">
              <a:buNone/>
            </a:pPr>
            <a:r>
              <a:rPr lang="en-US" sz="800" u="sng" dirty="0">
                <a:solidFill>
                  <a:srgbClr val="FFFFFF"/>
                </a:solidFill>
                <a:hlinkClick r:id="rId9" tooltip="Pexel">
                  <a:extLst>
                    <a:ext uri="{A12FA001-AC4F-418D-AE19-62706E023703}">
                      <ahyp:hlinkClr xmlns:ahyp="http://schemas.microsoft.com/office/drawing/2018/hyperlinkcolor" val="tx"/>
                    </a:ext>
                  </a:extLst>
                </a:hlinkClick>
              </a:rPr>
              <a:t>Photo by Pexels</a:t>
            </a:r>
            <a:endParaRPr lang="en-US" sz="800" dirty="0"/>
          </a:p>
        </p:txBody>
      </p:sp>
    </p:spTree>
    <p:extLst>
      <p:ext uri="{BB962C8B-B14F-4D97-AF65-F5344CB8AC3E}">
        <p14:creationId xmlns:p14="http://schemas.microsoft.com/office/powerpoint/2010/main" val="1475875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685</Words>
  <Application>Microsoft Office PowerPoint</Application>
  <PresentationFormat>On-screen Show (16:9)</PresentationFormat>
  <Paragraphs>48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MT</vt:lpstr>
      <vt:lpstr>Plus Jakarta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Cleon Lopes</cp:lastModifiedBy>
  <cp:revision>12</cp:revision>
  <dcterms:created xsi:type="dcterms:W3CDTF">2024-09-26T16:06:00Z</dcterms:created>
  <dcterms:modified xsi:type="dcterms:W3CDTF">2025-05-09T14:24:13Z</dcterms:modified>
</cp:coreProperties>
</file>