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9" r:id="rId3"/>
    <p:sldId id="260" r:id="rId4"/>
    <p:sldId id="261" r:id="rId5"/>
    <p:sldId id="262" r:id="rId6"/>
    <p:sldId id="270" r:id="rId7"/>
    <p:sldId id="263" r:id="rId8"/>
    <p:sldId id="264" r:id="rId9"/>
    <p:sldId id="272" r:id="rId10"/>
    <p:sldId id="266" r:id="rId11"/>
    <p:sldId id="265" r:id="rId12"/>
    <p:sldId id="267" r:id="rId13"/>
    <p:sldId id="268" r:id="rId14"/>
    <p:sldId id="273" r:id="rId15"/>
    <p:sldId id="269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iksha Kalme" initials="PK" lastIdx="0" clrIdx="0">
    <p:extLst>
      <p:ext uri="{19B8F6BF-5375-455C-9EA6-DF929625EA0E}">
        <p15:presenceInfo xmlns:p15="http://schemas.microsoft.com/office/powerpoint/2012/main" userId="S-1-5-21-2207595166-721256665-556190492-12527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31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25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176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0537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169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506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51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453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61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2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20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95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25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30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86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52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2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B2AE72A-1F27-4905-B08B-CDF8024A174C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408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3EA17E-F1FE-4DBF-B6EB-AE6B03B8226A}"/>
              </a:ext>
            </a:extLst>
          </p:cNvPr>
          <p:cNvSpPr/>
          <p:nvPr/>
        </p:nvSpPr>
        <p:spPr>
          <a:xfrm>
            <a:off x="0" y="174263"/>
            <a:ext cx="12062011" cy="650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 </a:t>
            </a:r>
            <a:r>
              <a:rPr lang="en-IN" sz="3600" dirty="0">
                <a:latin typeface="Algerian" panose="04020705040A02060702" pitchFamily="82" charset="0"/>
                <a:cs typeface="Times New Roman" panose="02020603050405020304" pitchFamily="18" charset="0"/>
              </a:rPr>
              <a:t>Web Development (HS1074)</a:t>
            </a:r>
          </a:p>
          <a:p>
            <a:pPr algn="ctr">
              <a:lnSpc>
                <a:spcPct val="150000"/>
              </a:lnSpc>
            </a:pPr>
            <a:r>
              <a:rPr lang="en-IN" sz="3600" dirty="0">
                <a:latin typeface="Algerian" panose="04020705040A02060702" pitchFamily="82" charset="0"/>
                <a:cs typeface="Times New Roman" panose="02020603050405020304" pitchFamily="18" charset="0"/>
              </a:rPr>
              <a:t>FY- SEM I- 2024-2025</a:t>
            </a:r>
          </a:p>
          <a:p>
            <a:pPr algn="ctr">
              <a:lnSpc>
                <a:spcPct val="150000"/>
              </a:lnSpc>
            </a:pPr>
            <a:r>
              <a:rPr lang="en-IN" sz="2000" b="1" dirty="0">
                <a:latin typeface="Algerian" panose="04020705040A02060702" pitchFamily="82" charset="0"/>
                <a:cs typeface="Times New Roman" panose="02020603050405020304" pitchFamily="18" charset="0"/>
              </a:rPr>
              <a:t>Mid-Sem REVIEW</a:t>
            </a:r>
          </a:p>
          <a:p>
            <a:pPr algn="ctr">
              <a:lnSpc>
                <a:spcPct val="150000"/>
              </a:lnSpc>
            </a:pPr>
            <a:endParaRPr lang="en-IN" b="1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cs typeface="Times New Roman" panose="02020603050405020304" pitchFamily="18" charset="0"/>
              </a:rPr>
              <a:t>                 </a:t>
            </a:r>
            <a:r>
              <a:rPr lang="en-IN" b="1" dirty="0">
                <a:cs typeface="Times New Roman" panose="02020603050405020304" pitchFamily="18" charset="0"/>
              </a:rPr>
              <a:t>CLASS – CS-CBI-B        BATCH - 01                GROUP No.- 02                   Project Title – MINISTRY OF Education </a:t>
            </a:r>
          </a:p>
          <a:p>
            <a:pPr>
              <a:lnSpc>
                <a:spcPct val="150000"/>
              </a:lnSpc>
            </a:pPr>
            <a:r>
              <a:rPr lang="en-IN" b="1" dirty="0">
                <a:cs typeface="Times New Roman" panose="02020603050405020304" pitchFamily="18" charset="0"/>
              </a:rPr>
              <a:t>             Presented By -                              Roll No</a:t>
            </a:r>
            <a:r>
              <a:rPr lang="en-IN" dirty="0">
                <a:cs typeface="Times New Roman" panose="02020603050405020304" pitchFamily="18" charset="0"/>
              </a:rPr>
              <a:t>.                              </a:t>
            </a:r>
            <a:r>
              <a:rPr lang="en-IN" b="1" dirty="0">
                <a:cs typeface="Times New Roman" panose="02020603050405020304" pitchFamily="18" charset="0"/>
              </a:rPr>
              <a:t>Project Guide – Hon. MS. JAYASHREE BAGADE MA’AM</a:t>
            </a:r>
          </a:p>
          <a:p>
            <a:pPr>
              <a:lnSpc>
                <a:spcPct val="150000"/>
              </a:lnSpc>
            </a:pPr>
            <a:r>
              <a:rPr lang="en-IN" dirty="0">
                <a:cs typeface="Times New Roman" panose="02020603050405020304" pitchFamily="18" charset="0"/>
              </a:rPr>
              <a:t>             </a:t>
            </a:r>
            <a:r>
              <a:rPr lang="en-IN" b="1" dirty="0">
                <a:cs typeface="Times New Roman" panose="02020603050405020304" pitchFamily="18" charset="0"/>
              </a:rPr>
              <a:t>1) Atharva Kale                                07</a:t>
            </a:r>
          </a:p>
          <a:p>
            <a:pPr>
              <a:lnSpc>
                <a:spcPct val="150000"/>
              </a:lnSpc>
            </a:pPr>
            <a:r>
              <a:rPr lang="en-IN" b="1" dirty="0">
                <a:cs typeface="Times New Roman" panose="02020603050405020304" pitchFamily="18" charset="0"/>
              </a:rPr>
              <a:t>             2) </a:t>
            </a:r>
            <a:r>
              <a:rPr lang="en-IN" b="1" dirty="0" err="1">
                <a:cs typeface="Times New Roman" panose="02020603050405020304" pitchFamily="18" charset="0"/>
              </a:rPr>
              <a:t>Rushabh</a:t>
            </a:r>
            <a:r>
              <a:rPr lang="en-IN" b="1" dirty="0">
                <a:cs typeface="Times New Roman" panose="02020603050405020304" pitchFamily="18" charset="0"/>
              </a:rPr>
              <a:t> </a:t>
            </a:r>
            <a:r>
              <a:rPr lang="en-IN" b="1" dirty="0" err="1">
                <a:cs typeface="Times New Roman" panose="02020603050405020304" pitchFamily="18" charset="0"/>
              </a:rPr>
              <a:t>Kalme</a:t>
            </a:r>
            <a:r>
              <a:rPr lang="en-IN" b="1" dirty="0">
                <a:cs typeface="Times New Roman" panose="02020603050405020304" pitchFamily="18" charset="0"/>
              </a:rPr>
              <a:t>                             08</a:t>
            </a:r>
          </a:p>
          <a:p>
            <a:pPr>
              <a:lnSpc>
                <a:spcPct val="150000"/>
              </a:lnSpc>
            </a:pPr>
            <a:r>
              <a:rPr lang="en-IN" b="1" dirty="0">
                <a:cs typeface="Times New Roman" panose="02020603050405020304" pitchFamily="18" charset="0"/>
              </a:rPr>
              <a:t>             3) </a:t>
            </a:r>
            <a:r>
              <a:rPr lang="en-IN" b="1" dirty="0" err="1">
                <a:cs typeface="Times New Roman" panose="02020603050405020304" pitchFamily="18" charset="0"/>
              </a:rPr>
              <a:t>Snehal</a:t>
            </a:r>
            <a:r>
              <a:rPr lang="en-IN" b="1" dirty="0">
                <a:cs typeface="Times New Roman" panose="02020603050405020304" pitchFamily="18" charset="0"/>
              </a:rPr>
              <a:t> </a:t>
            </a:r>
            <a:r>
              <a:rPr lang="en-IN" b="1" dirty="0" err="1">
                <a:cs typeface="Times New Roman" panose="02020603050405020304" pitchFamily="18" charset="0"/>
              </a:rPr>
              <a:t>Kandekar</a:t>
            </a:r>
            <a:r>
              <a:rPr lang="en-IN" b="1" dirty="0">
                <a:cs typeface="Times New Roman" panose="02020603050405020304" pitchFamily="18" charset="0"/>
              </a:rPr>
              <a:t>                           09</a:t>
            </a:r>
          </a:p>
          <a:p>
            <a:pPr>
              <a:lnSpc>
                <a:spcPct val="150000"/>
              </a:lnSpc>
            </a:pPr>
            <a:r>
              <a:rPr lang="en-IN" b="1" dirty="0">
                <a:cs typeface="Times New Roman" panose="02020603050405020304" pitchFamily="18" charset="0"/>
              </a:rPr>
              <a:t>             4) Sahil </a:t>
            </a:r>
            <a:r>
              <a:rPr lang="en-IN" b="1" dirty="0" err="1">
                <a:cs typeface="Times New Roman" panose="02020603050405020304" pitchFamily="18" charset="0"/>
              </a:rPr>
              <a:t>Karmankar</a:t>
            </a:r>
            <a:r>
              <a:rPr lang="en-IN" b="1" dirty="0">
                <a:cs typeface="Times New Roman" panose="02020603050405020304" pitchFamily="18" charset="0"/>
              </a:rPr>
              <a:t>                           10</a:t>
            </a:r>
          </a:p>
          <a:p>
            <a:pPr>
              <a:lnSpc>
                <a:spcPct val="150000"/>
              </a:lnSpc>
            </a:pPr>
            <a:r>
              <a:rPr lang="en-IN" b="1" dirty="0">
                <a:cs typeface="Times New Roman" panose="02020603050405020304" pitchFamily="18" charset="0"/>
              </a:rPr>
              <a:t>             5) Rohan </a:t>
            </a:r>
            <a:r>
              <a:rPr lang="en-IN" b="1" dirty="0" err="1">
                <a:cs typeface="Times New Roman" panose="02020603050405020304" pitchFamily="18" charset="0"/>
              </a:rPr>
              <a:t>Katti</a:t>
            </a:r>
            <a:r>
              <a:rPr lang="en-IN" b="1" dirty="0">
                <a:cs typeface="Times New Roman" panose="02020603050405020304" pitchFamily="18" charset="0"/>
              </a:rPr>
              <a:t>                                   11</a:t>
            </a:r>
          </a:p>
          <a:p>
            <a:pPr>
              <a:lnSpc>
                <a:spcPct val="150000"/>
              </a:lnSpc>
            </a:pPr>
            <a:r>
              <a:rPr lang="en-IN" b="1" dirty="0">
                <a:cs typeface="Times New Roman" panose="02020603050405020304" pitchFamily="18" charset="0"/>
              </a:rPr>
              <a:t>             6) Narendra </a:t>
            </a:r>
            <a:r>
              <a:rPr lang="en-IN" b="1" dirty="0" err="1">
                <a:cs typeface="Times New Roman" panose="02020603050405020304" pitchFamily="18" charset="0"/>
              </a:rPr>
              <a:t>Kavhat</a:t>
            </a:r>
            <a:r>
              <a:rPr lang="en-IN" b="1" dirty="0">
                <a:cs typeface="Times New Roman" panose="02020603050405020304" pitchFamily="18" charset="0"/>
              </a:rPr>
              <a:t>                          12</a:t>
            </a:r>
          </a:p>
          <a:p>
            <a:r>
              <a:rPr lang="en-IN" sz="3600" dirty="0"/>
              <a:t>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5A3ED6-3E5C-4B98-96DA-C068C67A4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22" y="174263"/>
            <a:ext cx="1710813" cy="189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6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E5BE70-2C93-4DCA-8AAA-57538C468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70661"/>
              </p:ext>
            </p:extLst>
          </p:nvPr>
        </p:nvGraphicFramePr>
        <p:xfrm>
          <a:off x="914400" y="451088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138620532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58799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transform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transformations such as scaling, rotating, or translating an element.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52229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769B67-81A8-484A-B46D-291FE6577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24252"/>
              </p:ext>
            </p:extLst>
          </p:nvPr>
        </p:nvGraphicFramePr>
        <p:xfrm>
          <a:off x="914400" y="515096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759134422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65834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cursor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Changes the cursor's appearance (e.g., pointer for links).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35519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CCFEAF-3699-4F9D-82CF-056034A22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370378"/>
              </p:ext>
            </p:extLst>
          </p:nvPr>
        </p:nvGraphicFramePr>
        <p:xfrm>
          <a:off x="914400" y="62976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3009885457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7065455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outline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a border outside the element's edge, often used for accessibility focus.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2830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C9A679-8E18-4E75-8133-ECD5B399E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21982"/>
              </p:ext>
            </p:extLst>
          </p:nvPr>
        </p:nvGraphicFramePr>
        <p:xfrm>
          <a:off x="914400" y="258298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3473319275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8175010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outline-offset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space between the outline and the element's border. Enhances focus visibility.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3376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DF6C34-FE9E-4136-8DC7-7C7B3C826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74518"/>
              </p:ext>
            </p:extLst>
          </p:nvPr>
        </p:nvGraphicFramePr>
        <p:xfrm>
          <a:off x="914400" y="194556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374514481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665953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box-shadow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a shadow effect to an element. Provides depth and visual separation.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4403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56A0298-DE16-41B3-858C-54A51C0D0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81922"/>
              </p:ext>
            </p:extLst>
          </p:nvPr>
        </p:nvGraphicFramePr>
        <p:xfrm>
          <a:off x="914400" y="126984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3993791815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713653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grid-template-columns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the column structure in a grid layout. Allows responsive and organized layouts.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0793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413C8F-BFB1-4874-A863-E4FD0C27E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778783"/>
              </p:ext>
            </p:extLst>
          </p:nvPr>
        </p:nvGraphicFramePr>
        <p:xfrm>
          <a:off x="914400" y="323072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973042507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8795645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object-fit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how images or videos fit within a container (e.g., cover, contain).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77895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DF52E8B-8060-4AC4-8A31-3171F5147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88559"/>
              </p:ext>
            </p:extLst>
          </p:nvPr>
        </p:nvGraphicFramePr>
        <p:xfrm>
          <a:off x="914400" y="579104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40483914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566490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transition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animation effects between states (e.g., hover effects).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5809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F4A75BD-86D7-4354-A2B9-946E3B120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94309"/>
              </p:ext>
            </p:extLst>
          </p:nvPr>
        </p:nvGraphicFramePr>
        <p:xfrm>
          <a:off x="914400" y="386048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1091776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1418426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width, height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fixed dimensions for an element. Ensures consistent sizing.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876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27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B1ABAA-36CE-4B54-9EBA-34332E8B1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516052"/>
              </p:ext>
            </p:extLst>
          </p:nvPr>
        </p:nvGraphicFramePr>
        <p:xfrm>
          <a:off x="914400" y="3596162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3274534926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766378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justify-content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Aligns flex items horizontally. Commonly used for center or space-between alignment in Flexbox.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54969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597270B-D1B4-4915-8C25-B4BC8A292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297903"/>
              </p:ext>
            </p:extLst>
          </p:nvPr>
        </p:nvGraphicFramePr>
        <p:xfrm>
          <a:off x="914400" y="4850921"/>
          <a:ext cx="10363200" cy="36576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164298440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642943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align-items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Aligns flex items vertically in a Flexbox container.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05528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96B6AA-EAC8-4C2A-BFC4-EC1A06248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389773"/>
              </p:ext>
            </p:extLst>
          </p:nvPr>
        </p:nvGraphicFramePr>
        <p:xfrm>
          <a:off x="914400" y="4249420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1509928044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6266707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position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how an element is positioned in the document (e.g., relative, absolute, fixed).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4270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E6E92C-C540-4BA6-9891-3CD802D27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660986"/>
              </p:ext>
            </p:extLst>
          </p:nvPr>
        </p:nvGraphicFramePr>
        <p:xfrm>
          <a:off x="914400" y="2968942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50151522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3581215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top, left, right, bottom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offset values for positioned elements. Places elements at specific locations.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90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E6DE75-BC4A-4BDC-B4F4-00FEF3782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444827"/>
              </p:ext>
            </p:extLst>
          </p:nvPr>
        </p:nvGraphicFramePr>
        <p:xfrm>
          <a:off x="914400" y="2341403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1616659527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304332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z-index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Controls the stack order of elements. Higher values appear on top of lower values.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3332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60B0A6-1045-45EF-9F5A-407A66A67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669649"/>
              </p:ext>
            </p:extLst>
          </p:nvPr>
        </p:nvGraphicFramePr>
        <p:xfrm>
          <a:off x="914400" y="1602422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8797245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39181709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overflow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how content that exceeds an element's size is handled (e.g., hidden, scroll).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36328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3EFDA83-D654-4426-A301-5569BB934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608031"/>
              </p:ext>
            </p:extLst>
          </p:nvPr>
        </p:nvGraphicFramePr>
        <p:xfrm>
          <a:off x="914400" y="86344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1217352048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3366883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max-width, max-height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maximum width/height of an element. Ensures elements don't grow too large on wider screens.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4351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AF80662-E2AC-44F7-B216-0D3E388C3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921302"/>
              </p:ext>
            </p:extLst>
          </p:nvPr>
        </p:nvGraphicFramePr>
        <p:xfrm>
          <a:off x="914400" y="5255578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95521238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98499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margin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space outside the element. Used to maintain consistent spacing between elements.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650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900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0C7416-BCE4-4F86-BC92-0EA930D2F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082406"/>
              </p:ext>
            </p:extLst>
          </p:nvPr>
        </p:nvGraphicFramePr>
        <p:xfrm>
          <a:off x="914400" y="1810682"/>
          <a:ext cx="10363200" cy="36576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3104671225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3444860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Attribute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Purpose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45438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4C1107-3FC7-442B-97AE-3046E54DD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959920"/>
              </p:ext>
            </p:extLst>
          </p:nvPr>
        </p:nvGraphicFramePr>
        <p:xfrm>
          <a:off x="914400" y="3743801"/>
          <a:ext cx="10363200" cy="91440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717707158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3551438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onsubmit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Triggers the JavaScript </a:t>
                      </a:r>
                      <a:r>
                        <a:rPr lang="en-US" dirty="0" err="1"/>
                        <a:t>validateForm</a:t>
                      </a:r>
                      <a:r>
                        <a:rPr lang="en-US" dirty="0"/>
                        <a:t> function when the form is submitted. Prevents submission if validation fails.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5845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8E5BE0-2199-4607-B81D-D5552DD91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15414"/>
              </p:ext>
            </p:extLst>
          </p:nvPr>
        </p:nvGraphicFramePr>
        <p:xfrm>
          <a:off x="914400" y="2829401"/>
          <a:ext cx="10363200" cy="91440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638229707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2514316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unique identifiers for form elements (e.g., id="name", id="email") to reference them in JavaScript.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4697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9D3980-6041-4A4B-A1CE-5FF0D3BD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70932"/>
              </p:ext>
            </p:extLst>
          </p:nvPr>
        </p:nvGraphicFramePr>
        <p:xfrm>
          <a:off x="914400" y="218932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913420848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6538119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Assigns a name to form inputs for easier data handling.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8774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5E057F-F34E-4F10-9B49-3EE530875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916653"/>
              </p:ext>
            </p:extLst>
          </p:nvPr>
        </p:nvGraphicFramePr>
        <p:xfrm>
          <a:off x="914400" y="4640242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983349939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587072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required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Ensures that specific fields must be filled before the form can be submitted.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0574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4F5839D-EBC4-4FD7-B422-E3A1364BAA9C}"/>
              </a:ext>
            </a:extLst>
          </p:cNvPr>
          <p:cNvSpPr txBox="1"/>
          <p:nvPr/>
        </p:nvSpPr>
        <p:spPr>
          <a:xfrm>
            <a:off x="914400" y="947291"/>
            <a:ext cx="552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HTML Form Attributes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396082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B2F338-FB68-45B9-A34C-74ACCF99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361944"/>
              </p:ext>
            </p:extLst>
          </p:nvPr>
        </p:nvGraphicFramePr>
        <p:xfrm>
          <a:off x="914400" y="3429000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43313023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4304604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document.getElementById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Fetches the DOM element by its unique id. Used to get input values and manipulate error message fields.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13471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FAE99A-C734-4CC2-B8B8-4D70E22C7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954370"/>
              </p:ext>
            </p:extLst>
          </p:nvPr>
        </p:nvGraphicFramePr>
        <p:xfrm>
          <a:off x="914400" y="4750991"/>
          <a:ext cx="10363200" cy="36576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1448430435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3209946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.value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the current value entered into an input field.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20559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D77663-C42B-47D5-858A-069F3F210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492555"/>
              </p:ext>
            </p:extLst>
          </p:nvPr>
        </p:nvGraphicFramePr>
        <p:xfrm>
          <a:off x="914400" y="4069080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322297192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3311640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.</a:t>
                      </a:r>
                      <a:r>
                        <a:rPr lang="en-IN" dirty="0" err="1"/>
                        <a:t>innerText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or gets the text content of an element. Used here to display error messages.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83742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770BBC-3346-4F1E-8259-8FEF43D9E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75371"/>
              </p:ext>
            </p:extLst>
          </p:nvPr>
        </p:nvGraphicFramePr>
        <p:xfrm>
          <a:off x="914400" y="2524601"/>
          <a:ext cx="10363200" cy="91440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355500456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33552745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setTimeout</a:t>
                      </a:r>
                      <a:r>
                        <a:rPr lang="en-IN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Delays the execution of a function by a specified number of milliseconds. Used for redirection after form submission.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5207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5BC452-09F1-48AD-8116-100EA9C19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944042"/>
              </p:ext>
            </p:extLst>
          </p:nvPr>
        </p:nvGraphicFramePr>
        <p:xfrm>
          <a:off x="914400" y="188452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3224453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8423624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alert()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a browser alert with a message to the user. Used here to confirm form submission success.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60181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7903DBD-90F4-4D99-90BD-BF038F3C1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150304"/>
              </p:ext>
            </p:extLst>
          </p:nvPr>
        </p:nvGraphicFramePr>
        <p:xfrm>
          <a:off x="914400" y="124444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53030683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35809188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return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Stops further execution of the </a:t>
                      </a:r>
                      <a:r>
                        <a:rPr lang="en-US" dirty="0" err="1"/>
                        <a:t>onsubmit</a:t>
                      </a:r>
                      <a:r>
                        <a:rPr lang="en-US" dirty="0"/>
                        <a:t> function if validation fails (returns false).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0530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A9D1B64-81DB-4F53-B7C9-3C2FFBB38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30879"/>
              </p:ext>
            </p:extLst>
          </p:nvPr>
        </p:nvGraphicFramePr>
        <p:xfrm>
          <a:off x="914400" y="575683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61248694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80446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.trim()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whitespace from the beginning and end of a string. Helps validate empty input fields.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93449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F2A2AB2-58C0-4937-BD50-D071B8570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09956"/>
              </p:ext>
            </p:extLst>
          </p:nvPr>
        </p:nvGraphicFramePr>
        <p:xfrm>
          <a:off x="914400" y="511675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1337219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33739280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.test()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Tests a string against a regular expression. Used to validate email and phone number formats.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9214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3BB4C37-E88E-4378-AC2D-65F98FCA2712}"/>
              </a:ext>
            </a:extLst>
          </p:cNvPr>
          <p:cNvSpPr txBox="1"/>
          <p:nvPr/>
        </p:nvSpPr>
        <p:spPr>
          <a:xfrm>
            <a:off x="1104900" y="577949"/>
            <a:ext cx="631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JavaScript Functions &amp; Attributes</a:t>
            </a:r>
          </a:p>
        </p:txBody>
      </p:sp>
    </p:spTree>
    <p:extLst>
      <p:ext uri="{BB962C8B-B14F-4D97-AF65-F5344CB8AC3E}">
        <p14:creationId xmlns:p14="http://schemas.microsoft.com/office/powerpoint/2010/main" val="1127149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C4FC76-1FA5-4448-AFFF-C49AC8410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9" y="936698"/>
            <a:ext cx="7697274" cy="54014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67D5DE-BFB8-4F86-8291-9178FBA38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307" y="1165330"/>
            <a:ext cx="5096586" cy="5172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82F28F-A1D6-4A1A-B434-6E850541BAAF}"/>
              </a:ext>
            </a:extLst>
          </p:cNvPr>
          <p:cNvSpPr txBox="1"/>
          <p:nvPr/>
        </p:nvSpPr>
        <p:spPr>
          <a:xfrm>
            <a:off x="3119483" y="276798"/>
            <a:ext cx="61856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JAVASCRIPT in Validation Form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63846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747076-CD85-4D30-BF2F-E1F24326E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40100"/>
              </p:ext>
            </p:extLst>
          </p:nvPr>
        </p:nvGraphicFramePr>
        <p:xfrm>
          <a:off x="914400" y="3944779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3218523532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9369472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Name Validation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 if the name input is empty after trimming whitespace. Displays an error if invalid.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7671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596EBF-299F-428F-91A5-6A07CEA8F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872338"/>
              </p:ext>
            </p:extLst>
          </p:nvPr>
        </p:nvGraphicFramePr>
        <p:xfrm>
          <a:off x="914400" y="2971800"/>
          <a:ext cx="10363200" cy="91440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92995696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526008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Email Validation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a regex (</a:t>
                      </a:r>
                      <a:r>
                        <a:rPr lang="en-US" dirty="0" err="1"/>
                        <a:t>emailPattern</a:t>
                      </a:r>
                      <a:r>
                        <a:rPr lang="en-US" dirty="0"/>
                        <a:t>) to ensure the input matches a valid email format. Displays an error if invalid.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7534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F6F345-8499-49BC-BC19-49598E790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922793"/>
              </p:ext>
            </p:extLst>
          </p:nvPr>
        </p:nvGraphicFramePr>
        <p:xfrm>
          <a:off x="914400" y="4643438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83976592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398106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Dropdown Validation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 if a value is selected in dropdowns (Class, Division, year). Displays an error if invalid.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8654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B0D2B70-BA34-4541-B60A-CD92AFB06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050765"/>
              </p:ext>
            </p:extLst>
          </p:nvPr>
        </p:nvGraphicFramePr>
        <p:xfrm>
          <a:off x="914400" y="163306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653626377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2532485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Phone Number Validation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Ensures the input matches a 10-digit number using regex (</a:t>
                      </a:r>
                      <a:r>
                        <a:rPr lang="en-US" dirty="0" err="1"/>
                        <a:t>phonePattern</a:t>
                      </a:r>
                      <a:r>
                        <a:rPr lang="en-US" dirty="0"/>
                        <a:t>). Displays an error if invalid.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94599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A9CC93-E0AE-4231-BF6B-CF89EA473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574389"/>
              </p:ext>
            </p:extLst>
          </p:nvPr>
        </p:nvGraphicFramePr>
        <p:xfrm>
          <a:off x="914400" y="227314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97976366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905095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Form Submission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Prevents form submission if any validation fails. Otherwise, shows success message and redirects.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8559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5F37E7A-C10F-47F8-A7AB-A016FDAE5DAC}"/>
              </a:ext>
            </a:extLst>
          </p:cNvPr>
          <p:cNvSpPr txBox="1"/>
          <p:nvPr/>
        </p:nvSpPr>
        <p:spPr>
          <a:xfrm>
            <a:off x="1054100" y="769630"/>
            <a:ext cx="613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JavaScript Validation Logic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927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E478DC-BE52-4281-8749-FEA8E4A4C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50" y="2539026"/>
            <a:ext cx="7026850" cy="39506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B0808C-7F34-4375-B79C-3E81167D0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1283275"/>
            <a:ext cx="7721600" cy="39506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4C97CF-6BFD-4B0A-B62C-DCDC1FA63166}"/>
              </a:ext>
            </a:extLst>
          </p:cNvPr>
          <p:cNvSpPr txBox="1"/>
          <p:nvPr/>
        </p:nvSpPr>
        <p:spPr>
          <a:xfrm>
            <a:off x="1739900" y="533400"/>
            <a:ext cx="833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JavaScript for </a:t>
            </a:r>
            <a:r>
              <a:rPr lang="en-US" sz="3200" dirty="0" err="1"/>
              <a:t>FormValidation</a:t>
            </a:r>
            <a:r>
              <a:rPr lang="en-US" sz="3200" dirty="0"/>
              <a:t> and </a:t>
            </a:r>
            <a:r>
              <a:rPr lang="en-US" sz="3200" dirty="0" err="1"/>
              <a:t>SlideShow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36999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E286E-7245-4FF7-A5D5-D8216B6E041E}"/>
              </a:ext>
            </a:extLst>
          </p:cNvPr>
          <p:cNvSpPr txBox="1"/>
          <p:nvPr/>
        </p:nvSpPr>
        <p:spPr>
          <a:xfrm>
            <a:off x="3124200" y="2441738"/>
            <a:ext cx="5943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72 Light" panose="020B0303030000000003" pitchFamily="34" charset="0"/>
                <a:cs typeface="72 Light" panose="020B0303030000000003" pitchFamily="34" charset="0"/>
              </a:rPr>
              <a:t>Thank You</a:t>
            </a:r>
            <a:endParaRPr lang="en-IN" sz="8000" dirty="0">
              <a:latin typeface="72 Light" panose="020B0303030000000003" pitchFamily="34" charset="0"/>
              <a:cs typeface="72 Light" panose="020B03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84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4913900-AB9A-4917-855D-D8B21A412AA9}"/>
              </a:ext>
            </a:extLst>
          </p:cNvPr>
          <p:cNvSpPr txBox="1"/>
          <p:nvPr/>
        </p:nvSpPr>
        <p:spPr>
          <a:xfrm>
            <a:off x="793377" y="866503"/>
            <a:ext cx="7575924" cy="528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S Reference Sans Serif" panose="020B0604030504040204" pitchFamily="34" charset="0"/>
              </a:rPr>
              <a:t>        HTML Structure Tags:</a:t>
            </a:r>
          </a:p>
          <a:p>
            <a:endParaRPr lang="en-IN" sz="2000" dirty="0">
              <a:latin typeface="MS Reference Sans Serif" panose="020B0604030504040204" pitchFamily="34" charset="0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&lt;!DOCTYPE html&gt;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Declares the document type and version (HTML5 in this case).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&lt;html&gt;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The root element of the HTML document.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&lt;head&gt;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Contains meta-information about the document, such as character encoding, viewport settings, title, and internal styles.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&lt;meta&gt;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Provides metadata about the HTML document, such as character set and viewport settings. 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&lt;title&gt;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Specifies the title of the document (appears in the browser tab).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&lt;style&gt;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Contains internal CSS styles for the page layout and appearance.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&lt;body&gt;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Contains the content of the document visible to the user</a:t>
            </a:r>
            <a:r>
              <a:rPr lang="en-IN" sz="1600" dirty="0">
                <a:latin typeface="72 Light" panose="020B0303030000000003" pitchFamily="34" charset="0"/>
                <a:cs typeface="72 Light" panose="020B0303030000000003" pitchFamily="34" charset="0"/>
              </a:rPr>
              <a:t>.</a:t>
            </a:r>
            <a:endParaRPr lang="en-IN" sz="2000" dirty="0">
              <a:latin typeface="72 Light" panose="020B0303030000000003" pitchFamily="34" charset="0"/>
              <a:cs typeface="72 Light" panose="020B03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44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331C9E-2552-4F37-BF8F-219A8B1D8D35}"/>
              </a:ext>
            </a:extLst>
          </p:cNvPr>
          <p:cNvSpPr txBox="1"/>
          <p:nvPr/>
        </p:nvSpPr>
        <p:spPr>
          <a:xfrm>
            <a:off x="965573" y="629002"/>
            <a:ext cx="9576922" cy="5827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S Reference Sans Serif" panose="020B0604030504040204" pitchFamily="34" charset="0"/>
              </a:rPr>
              <a:t>        Header Section: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>
              <a:latin typeface="MS Reference Sans Serif" panose="020B060403050404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&lt;header&gt;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Defines the header section of the page.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&lt;h1&gt;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Defines a top-level heading. It includes an image (logo) and text.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</a:t>
            </a:r>
            <a:r>
              <a:rPr lang="en-IN" b="1" dirty="0" err="1">
                <a:latin typeface="72 Light" panose="020B0303030000000003" pitchFamily="34" charset="0"/>
                <a:cs typeface="72 Light" panose="020B0303030000000003" pitchFamily="34" charset="0"/>
              </a:rPr>
              <a:t>img</a:t>
            </a: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Embeds an image within the heading section.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72 Light" panose="020B0303030000000003" pitchFamily="34" charset="0"/>
                <a:cs typeface="72 Light" panose="020B0303030000000003" pitchFamily="34" charset="0"/>
              </a:rPr>
              <a:t>src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 specifies the image URL.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      alt provides alternative text for the image.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        width and height set the image dimensions.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&lt;nav&gt;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Defines a navigation section, typically containing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      links to different sections of the website.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&lt;a&gt;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Defines hyperlinks.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72 Light" panose="020B0303030000000003" pitchFamily="34" charset="0"/>
                <a:cs typeface="72 Light" panose="020B0303030000000003" pitchFamily="34" charset="0"/>
              </a:rPr>
              <a:t>href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 attribute specifies the target URL.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target="_blank" in some links opens the linked 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    document in a new tab.</a:t>
            </a:r>
            <a:endParaRPr lang="en-IN" sz="1600" dirty="0">
              <a:latin typeface="72 Light" panose="020B0303030000000003" pitchFamily="34" charset="0"/>
              <a:cs typeface="72 Light" panose="020B0303030000000003" pitchFamily="34" charset="0"/>
            </a:endParaRPr>
          </a:p>
        </p:txBody>
      </p:sp>
      <p:sp>
        <p:nvSpPr>
          <p:cNvPr id="10" name="AutoShape 3" descr="GPT Icon">
            <a:extLst>
              <a:ext uri="{FF2B5EF4-FFF2-40B4-BE49-F238E27FC236}">
                <a16:creationId xmlns:a16="http://schemas.microsoft.com/office/drawing/2014/main" id="{2D14F520-1DEE-4C73-9BB9-9B387372D7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71246" y="2097900"/>
            <a:ext cx="800937" cy="80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951E9D-C9CC-4063-A7B2-3F9434196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45" y="2257261"/>
            <a:ext cx="5591955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748BC7-29B7-4489-B69A-73DD95D644F5}"/>
              </a:ext>
            </a:extLst>
          </p:cNvPr>
          <p:cNvSpPr txBox="1"/>
          <p:nvPr/>
        </p:nvSpPr>
        <p:spPr>
          <a:xfrm>
            <a:off x="693271" y="352293"/>
            <a:ext cx="8262470" cy="6365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S Reference Sans Serif" panose="020B0604030504040204" pitchFamily="34" charset="0"/>
              </a:rPr>
              <a:t>       Main Content Section: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72 Light" panose="020B0303030000000003" pitchFamily="34" charset="0"/>
              <a:cs typeface="72 Light" panose="020B0303030000000003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&lt;div&gt;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A generic container for grouping content, used to structure different sections.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    id attribute is used to target specific sections for styling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    or scripting.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&lt;h2&gt;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Defines a second-level heading.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&lt;p&gt;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Defines a paragraph of text.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</a:t>
            </a:r>
            <a:r>
              <a:rPr lang="en-IN" b="1" dirty="0" err="1">
                <a:latin typeface="72 Light" panose="020B0303030000000003" pitchFamily="34" charset="0"/>
                <a:cs typeface="72 Light" panose="020B0303030000000003" pitchFamily="34" charset="0"/>
              </a:rPr>
              <a:t>br</a:t>
            </a: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Inserts a line break between text or elements.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&lt;strong&gt;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Makes the enclosed text bold (often used for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        emphasis).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&lt;ul&gt;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Defines an unordered list.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&lt;li&gt;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Defines list items in an unordered list.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</a:t>
            </a:r>
            <a:r>
              <a:rPr lang="en-IN" b="1" dirty="0" err="1">
                <a:latin typeface="72 Light" panose="020B0303030000000003" pitchFamily="34" charset="0"/>
                <a:cs typeface="72 Light" panose="020B0303030000000003" pitchFamily="34" charset="0"/>
              </a:rPr>
              <a:t>img</a:t>
            </a: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Multiple images are embedded within the content with   width and height attributes to control size.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CB618-7426-4376-BD4C-3A867D5DF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518" y="1843093"/>
            <a:ext cx="5601482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0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A27C04-0CBE-41AE-9EEE-77D68E673E4B}"/>
              </a:ext>
            </a:extLst>
          </p:cNvPr>
          <p:cNvSpPr txBox="1"/>
          <p:nvPr/>
        </p:nvSpPr>
        <p:spPr>
          <a:xfrm>
            <a:off x="937136" y="621452"/>
            <a:ext cx="8295341" cy="6042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S Reference Sans Serif" panose="020B0604030504040204" pitchFamily="34" charset="0"/>
              </a:rPr>
              <a:t>Footer Section:</a:t>
            </a:r>
          </a:p>
          <a:p>
            <a:endParaRPr lang="en-IN" sz="2400" dirty="0">
              <a:latin typeface="MS Reference Sans Serif" panose="020B060403050404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MS Reference Sans Serif" panose="020B0604030504040204" pitchFamily="34" charset="0"/>
                <a:cs typeface="72 Light" panose="020B0303030000000003" pitchFamily="34" charset="0"/>
              </a:rPr>
              <a:t>&lt;footer&gt;</a:t>
            </a:r>
            <a:r>
              <a:rPr lang="en-IN" dirty="0">
                <a:latin typeface="MS Reference Sans Serif" panose="020B0604030504040204" pitchFamily="34" charset="0"/>
                <a:cs typeface="72 Light" panose="020B0303030000000003" pitchFamily="34" charset="0"/>
              </a:rPr>
              <a:t>: Defines the footer of the document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MS Reference Sans Serif" panose="020B0604030504040204" pitchFamily="34" charset="0"/>
                <a:cs typeface="72 Light" panose="020B0303030000000003" pitchFamily="34" charset="0"/>
              </a:rPr>
              <a:t>     , typically containing copyright and additional 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MS Reference Sans Serif" panose="020B0604030504040204" pitchFamily="34" charset="0"/>
                <a:cs typeface="72 Light" panose="020B0303030000000003" pitchFamily="34" charset="0"/>
              </a:rPr>
              <a:t>      information.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MS Reference Sans Serif" panose="020B0604030504040204" pitchFamily="34" charset="0"/>
                <a:cs typeface="72 Light" panose="020B0303030000000003" pitchFamily="34" charset="0"/>
              </a:rPr>
              <a:t>&amp;copy;</a:t>
            </a:r>
            <a:r>
              <a:rPr lang="en-IN" dirty="0">
                <a:latin typeface="MS Reference Sans Serif" panose="020B0604030504040204" pitchFamily="34" charset="0"/>
                <a:cs typeface="72 Light" panose="020B0303030000000003" pitchFamily="34" charset="0"/>
              </a:rPr>
              <a:t>: HTML entity for the copyright symbol.</a:t>
            </a:r>
            <a:endParaRPr lang="en-IN" sz="1600" dirty="0">
              <a:latin typeface="MS Reference Sans Serif" panose="020B0604030504040204" pitchFamily="34" charset="0"/>
              <a:cs typeface="72 Light" panose="020B0303030000000003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MS Reference Sans Serif" panose="020B0604030504040204" pitchFamily="34" charset="0"/>
              <a:cs typeface="72 Light" panose="020B0303030000000003" pitchFamily="34" charset="0"/>
            </a:endParaRPr>
          </a:p>
          <a:p>
            <a:r>
              <a:rPr lang="en-IN" sz="2400" b="1" dirty="0">
                <a:latin typeface="MS Reference Sans Serif" panose="020B0604030504040204" pitchFamily="34" charset="0"/>
              </a:rPr>
              <a:t>External Resources:</a:t>
            </a:r>
          </a:p>
          <a:p>
            <a:endParaRPr lang="en-IN" sz="2400" dirty="0">
              <a:latin typeface="MS Reference Sans Serif" panose="020B060403050404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&lt;iframe&gt;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Embeds an external resource, in this case, 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     a YouTube video.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72 Light" panose="020B0303030000000003" pitchFamily="34" charset="0"/>
                <a:cs typeface="72 Light" panose="020B0303030000000003" pitchFamily="34" charset="0"/>
              </a:rPr>
              <a:t>src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 specifies the URL of the embedded content.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allow="</a:t>
            </a:r>
            <a:r>
              <a:rPr lang="en-IN" dirty="0" err="1">
                <a:latin typeface="72 Light" panose="020B0303030000000003" pitchFamily="34" charset="0"/>
                <a:cs typeface="72 Light" panose="020B0303030000000003" pitchFamily="34" charset="0"/>
              </a:rPr>
              <a:t>autoplay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; encrypted-media" allows specific features like </a:t>
            </a:r>
            <a:r>
              <a:rPr lang="en-IN" dirty="0" err="1">
                <a:latin typeface="72 Light" panose="020B0303030000000003" pitchFamily="34" charset="0"/>
                <a:cs typeface="72 Light" panose="020B0303030000000003" pitchFamily="34" charset="0"/>
              </a:rPr>
              <a:t>autoplay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 and media encryption.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72 Light" panose="020B0303030000000003" pitchFamily="34" charset="0"/>
                <a:cs typeface="72 Light" panose="020B0303030000000003" pitchFamily="34" charset="0"/>
              </a:rPr>
              <a:t>allowfullscreen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 enables </a:t>
            </a:r>
            <a:r>
              <a:rPr lang="en-IN" dirty="0" err="1">
                <a:latin typeface="72 Light" panose="020B0303030000000003" pitchFamily="34" charset="0"/>
                <a:cs typeface="72 Light" panose="020B0303030000000003" pitchFamily="34" charset="0"/>
              </a:rPr>
              <a:t>fullscreen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 mode for the 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C3F3D-5736-4529-9EFE-E87283FAD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34" y="1338813"/>
            <a:ext cx="5425466" cy="376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6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25051A-C7F5-4A38-A5FB-9E99673FA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18" y="2286363"/>
            <a:ext cx="6995282" cy="39329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8BA587-B0BA-4A29-9122-952CC72A5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482" y="1031100"/>
            <a:ext cx="7200900" cy="3932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3BC8E2-9F29-4A38-951A-2CFC7DFA2782}"/>
              </a:ext>
            </a:extLst>
          </p:cNvPr>
          <p:cNvSpPr txBox="1"/>
          <p:nvPr/>
        </p:nvSpPr>
        <p:spPr>
          <a:xfrm>
            <a:off x="2349500" y="346323"/>
            <a:ext cx="629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HTML and CSS used for Page Design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30356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D0932AE-9CD7-4FB0-9727-FC46477DB8F9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375904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3625654295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158641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background-color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Sets the background color of an element. Used to improve visibility and aesthetic appeal.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20055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65D97F46-D862-4A0B-9EA5-EC69F5F8A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93270"/>
              </p:ext>
            </p:extLst>
          </p:nvPr>
        </p:nvGraphicFramePr>
        <p:xfrm>
          <a:off x="914400" y="549386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360016039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7297172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border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visible line around an element. Enhances visual separation or focus.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199597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9E2E50E1-CC69-44E8-A038-3F92A244A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73836"/>
              </p:ext>
            </p:extLst>
          </p:nvPr>
        </p:nvGraphicFramePr>
        <p:xfrm>
          <a:off x="914400" y="4252119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70488868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5217968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border-radius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 the corners of an element. Gives a softer appearance to boxes or images.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564229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55A67F2F-57EA-4112-9DE6-92A490AFF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716819"/>
              </p:ext>
            </p:extLst>
          </p:nvPr>
        </p:nvGraphicFramePr>
        <p:xfrm>
          <a:off x="914400" y="4879340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760959517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170376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text-decoration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Modifies text appearance, such as removing underlines from links.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647627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F64605A2-60FA-485C-9D13-7ECA7DE58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518494"/>
              </p:ext>
            </p:extLst>
          </p:nvPr>
        </p:nvGraphicFramePr>
        <p:xfrm>
          <a:off x="914400" y="3265963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3902722947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546438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font-weight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boldness of text. Highlights or emphasizes important text.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721662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6D5DE15B-13A5-4C47-BF50-4947411B8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145612"/>
              </p:ext>
            </p:extLst>
          </p:nvPr>
        </p:nvGraphicFramePr>
        <p:xfrm>
          <a:off x="914400" y="2599372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3637183476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4087986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line-height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Controls the vertical spacing between lines of text. Enhances text readability.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697444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492AE7D0-76FC-4637-B0AC-698D11789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799994"/>
              </p:ext>
            </p:extLst>
          </p:nvPr>
        </p:nvGraphicFramePr>
        <p:xfrm>
          <a:off x="914400" y="2207101"/>
          <a:ext cx="10363200" cy="36576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159631353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4224641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list-style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or customizes bullets/numbers for list items.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120249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E43A213-242B-400B-9FA3-B8CBEEACB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164084"/>
              </p:ext>
            </p:extLst>
          </p:nvPr>
        </p:nvGraphicFramePr>
        <p:xfrm>
          <a:off x="914400" y="156702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912094542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4633051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display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Controls the layout behavior of an element (e.g., block, flex, grid, inline-block).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603280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F54ECC61-F315-4EC8-87B4-E86A0FEC8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039681"/>
              </p:ext>
            </p:extLst>
          </p:nvPr>
        </p:nvGraphicFramePr>
        <p:xfrm>
          <a:off x="914400" y="92694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507184444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410334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flex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how flex items grow, shrink, or maintain space within a flex container. Used for responsive layouts.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496605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D0D6B34E-E289-47EA-B0A4-FC084E959FE8}"/>
              </a:ext>
            </a:extLst>
          </p:cNvPr>
          <p:cNvSpPr txBox="1"/>
          <p:nvPr/>
        </p:nvSpPr>
        <p:spPr>
          <a:xfrm>
            <a:off x="2654300" y="197674"/>
            <a:ext cx="712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CSS attributes</a:t>
            </a:r>
            <a:r>
              <a:rPr lang="en-IN" sz="3600" dirty="0"/>
              <a:t> (properties)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66859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848443-AA01-4FED-BA1E-F285FFD35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270938"/>
              </p:ext>
            </p:extLst>
          </p:nvPr>
        </p:nvGraphicFramePr>
        <p:xfrm>
          <a:off x="914400" y="903445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740487575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5483081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padding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space inside the element's border. Used for proper spacing and visual alignment.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5291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AD4877-C5AA-45F8-BB49-A3BC24A9B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95440"/>
              </p:ext>
            </p:extLst>
          </p:nvPr>
        </p:nvGraphicFramePr>
        <p:xfrm>
          <a:off x="914400" y="1578528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414742426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4786949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font-size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size of the text. Improves legibility and responsiveness.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7539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0A6D3EC-A64C-4E80-AF6D-BFD4EE7B9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577621"/>
              </p:ext>
            </p:extLst>
          </p:nvPr>
        </p:nvGraphicFramePr>
        <p:xfrm>
          <a:off x="914400" y="2157648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1458945959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9250938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font-family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the font style for text. Ensures consistency and readability.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53577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28E48B-B597-46E3-8B15-0CFA6D5FA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90756"/>
              </p:ext>
            </p:extLst>
          </p:nvPr>
        </p:nvGraphicFramePr>
        <p:xfrm>
          <a:off x="914400" y="2809675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574956876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9648266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color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text color. Improves readability and ensures contrast with the background.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6473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0360D88-36D4-4296-8FEF-1CA46D4A1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912912"/>
              </p:ext>
            </p:extLst>
          </p:nvPr>
        </p:nvGraphicFramePr>
        <p:xfrm>
          <a:off x="914400" y="344535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75950357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454795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media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breakpoints for responsive design. Ensures proper layout on different screen sizes.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70938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AA090C-2BB1-46F0-BE15-6B1F5B92A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40663"/>
              </p:ext>
            </p:extLst>
          </p:nvPr>
        </p:nvGraphicFramePr>
        <p:xfrm>
          <a:off x="914400" y="409948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1529281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40125464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hover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styles when the user hovers over an element. Improves interactivity.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27398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D232C55-6591-4EAE-9333-F22D6EDB4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091292"/>
              </p:ext>
            </p:extLst>
          </p:nvPr>
        </p:nvGraphicFramePr>
        <p:xfrm>
          <a:off x="914400" y="4774564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3821568785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8094836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gap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space between rows and columns in a flex or grid container.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682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1B5E957-378E-45D4-B041-197B5E364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445401"/>
              </p:ext>
            </p:extLst>
          </p:nvPr>
        </p:nvGraphicFramePr>
        <p:xfrm>
          <a:off x="914400" y="5431788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175923998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9926683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grid-gap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space between grid items. Ensures a clean, spaced grid design.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168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58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087F80-E306-4156-91D6-ABC0CBBDF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888" y="460698"/>
            <a:ext cx="4734149" cy="28680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7BD951-E51B-4B3F-BD33-41424A348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88" y="107290"/>
            <a:ext cx="2848373" cy="4115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542523-0FD3-46C7-8B2D-47B1674260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96" y="3529222"/>
            <a:ext cx="6020640" cy="2562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880A4B-E498-47FA-9CED-2DDA0A969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91" y="2231661"/>
            <a:ext cx="4753638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4930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</TotalTime>
  <Words>1418</Words>
  <Application>Microsoft Office PowerPoint</Application>
  <PresentationFormat>Widescreen</PresentationFormat>
  <Paragraphs>175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72 Light</vt:lpstr>
      <vt:lpstr>Algerian</vt:lpstr>
      <vt:lpstr>Arial</vt:lpstr>
      <vt:lpstr>MS Reference Sans Serif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Pratiksha Kalme</dc:creator>
  <cp:lastModifiedBy>Pratiksha Kalme</cp:lastModifiedBy>
  <cp:revision>15</cp:revision>
  <dcterms:created xsi:type="dcterms:W3CDTF">2024-12-29T15:54:49Z</dcterms:created>
  <dcterms:modified xsi:type="dcterms:W3CDTF">2024-12-30T11:50:08Z</dcterms:modified>
</cp:coreProperties>
</file>