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tiksha Kalme" initials="PK" lastIdx="0" clrIdx="0">
    <p:extLst>
      <p:ext uri="{19B8F6BF-5375-455C-9EA6-DF929625EA0E}">
        <p15:presenceInfo xmlns:p15="http://schemas.microsoft.com/office/powerpoint/2012/main" userId="S-1-5-21-2207595166-721256665-556190492-12527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31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25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7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0537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169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506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51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453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18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928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20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9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25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30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6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2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B2AE72A-1F27-4905-B08B-CDF8024A174C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8D3F41-5E49-43B3-9942-FC40B16CE6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08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3EA17E-F1FE-4DBF-B6EB-AE6B03B8226A}"/>
              </a:ext>
            </a:extLst>
          </p:cNvPr>
          <p:cNvSpPr/>
          <p:nvPr/>
        </p:nvSpPr>
        <p:spPr>
          <a:xfrm>
            <a:off x="0" y="174263"/>
            <a:ext cx="12062011" cy="6509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 </a:t>
            </a: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Web Development (HS1074)</a:t>
            </a:r>
          </a:p>
          <a:p>
            <a:pPr algn="ctr">
              <a:lnSpc>
                <a:spcPct val="150000"/>
              </a:lnSpc>
            </a:pPr>
            <a:r>
              <a:rPr lang="en-IN" sz="3600" dirty="0">
                <a:latin typeface="Algerian" panose="04020705040A02060702" pitchFamily="82" charset="0"/>
                <a:cs typeface="Times New Roman" panose="02020603050405020304" pitchFamily="18" charset="0"/>
              </a:rPr>
              <a:t>FY- SEM I- 2024-2025</a:t>
            </a:r>
          </a:p>
          <a:p>
            <a:pPr algn="ctr">
              <a:lnSpc>
                <a:spcPct val="150000"/>
              </a:lnSpc>
            </a:pPr>
            <a:r>
              <a:rPr lang="en-IN" sz="2000" b="1" dirty="0">
                <a:latin typeface="Algerian" panose="04020705040A02060702" pitchFamily="82" charset="0"/>
                <a:cs typeface="Times New Roman" panose="02020603050405020304" pitchFamily="18" charset="0"/>
              </a:rPr>
              <a:t>Mid-Sem REVIEW</a:t>
            </a:r>
          </a:p>
          <a:p>
            <a:pPr algn="ctr">
              <a:lnSpc>
                <a:spcPct val="150000"/>
              </a:lnSpc>
            </a:pPr>
            <a:endParaRPr lang="en-IN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cs typeface="Times New Roman" panose="02020603050405020304" pitchFamily="18" charset="0"/>
              </a:rPr>
              <a:t>                 </a:t>
            </a:r>
            <a:r>
              <a:rPr lang="en-IN" b="1" dirty="0">
                <a:cs typeface="Times New Roman" panose="02020603050405020304" pitchFamily="18" charset="0"/>
              </a:rPr>
              <a:t>CLASS – CS-CBI-B        BATCH - 01                GROUP No.- 02                   Project Title – MINISTRY OF Education 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Presented By -                              Roll No</a:t>
            </a:r>
            <a:r>
              <a:rPr lang="en-IN" dirty="0">
                <a:cs typeface="Times New Roman" panose="02020603050405020304" pitchFamily="18" charset="0"/>
              </a:rPr>
              <a:t>.                              </a:t>
            </a:r>
            <a:r>
              <a:rPr lang="en-IN" b="1" dirty="0">
                <a:cs typeface="Times New Roman" panose="02020603050405020304" pitchFamily="18" charset="0"/>
              </a:rPr>
              <a:t>Project Guide – Hon. MS. JAYASHREE BAGADE MA’AM</a:t>
            </a:r>
          </a:p>
          <a:p>
            <a:pPr>
              <a:lnSpc>
                <a:spcPct val="150000"/>
              </a:lnSpc>
            </a:pPr>
            <a:r>
              <a:rPr lang="en-IN" dirty="0">
                <a:cs typeface="Times New Roman" panose="02020603050405020304" pitchFamily="18" charset="0"/>
              </a:rPr>
              <a:t>             </a:t>
            </a:r>
            <a:r>
              <a:rPr lang="en-IN" b="1" dirty="0">
                <a:cs typeface="Times New Roman" panose="02020603050405020304" pitchFamily="18" charset="0"/>
              </a:rPr>
              <a:t>1) Atharva Kale                                07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2) </a:t>
            </a:r>
            <a:r>
              <a:rPr lang="en-IN" b="1" dirty="0" err="1">
                <a:cs typeface="Times New Roman" panose="02020603050405020304" pitchFamily="18" charset="0"/>
              </a:rPr>
              <a:t>Rushabh</a:t>
            </a:r>
            <a:r>
              <a:rPr lang="en-IN" b="1" dirty="0">
                <a:cs typeface="Times New Roman" panose="02020603050405020304" pitchFamily="18" charset="0"/>
              </a:rPr>
              <a:t> </a:t>
            </a:r>
            <a:r>
              <a:rPr lang="en-IN" b="1" dirty="0" err="1">
                <a:cs typeface="Times New Roman" panose="02020603050405020304" pitchFamily="18" charset="0"/>
              </a:rPr>
              <a:t>Kalme</a:t>
            </a:r>
            <a:r>
              <a:rPr lang="en-IN" b="1" dirty="0">
                <a:cs typeface="Times New Roman" panose="02020603050405020304" pitchFamily="18" charset="0"/>
              </a:rPr>
              <a:t>                             08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3) </a:t>
            </a:r>
            <a:r>
              <a:rPr lang="en-IN" b="1" dirty="0" err="1">
                <a:cs typeface="Times New Roman" panose="02020603050405020304" pitchFamily="18" charset="0"/>
              </a:rPr>
              <a:t>Snehal</a:t>
            </a:r>
            <a:r>
              <a:rPr lang="en-IN" b="1" dirty="0">
                <a:cs typeface="Times New Roman" panose="02020603050405020304" pitchFamily="18" charset="0"/>
              </a:rPr>
              <a:t> </a:t>
            </a:r>
            <a:r>
              <a:rPr lang="en-IN" b="1" dirty="0" err="1">
                <a:cs typeface="Times New Roman" panose="02020603050405020304" pitchFamily="18" charset="0"/>
              </a:rPr>
              <a:t>Kandekar</a:t>
            </a:r>
            <a:r>
              <a:rPr lang="en-IN" b="1" dirty="0">
                <a:cs typeface="Times New Roman" panose="02020603050405020304" pitchFamily="18" charset="0"/>
              </a:rPr>
              <a:t>                           09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4) Sahil </a:t>
            </a:r>
            <a:r>
              <a:rPr lang="en-IN" b="1" dirty="0" err="1">
                <a:cs typeface="Times New Roman" panose="02020603050405020304" pitchFamily="18" charset="0"/>
              </a:rPr>
              <a:t>Karmankar</a:t>
            </a:r>
            <a:r>
              <a:rPr lang="en-IN" b="1" dirty="0">
                <a:cs typeface="Times New Roman" panose="02020603050405020304" pitchFamily="18" charset="0"/>
              </a:rPr>
              <a:t>                           10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5) Rohan </a:t>
            </a:r>
            <a:r>
              <a:rPr lang="en-IN" b="1" dirty="0" err="1">
                <a:cs typeface="Times New Roman" panose="02020603050405020304" pitchFamily="18" charset="0"/>
              </a:rPr>
              <a:t>Katti</a:t>
            </a:r>
            <a:r>
              <a:rPr lang="en-IN" b="1" dirty="0">
                <a:cs typeface="Times New Roman" panose="02020603050405020304" pitchFamily="18" charset="0"/>
              </a:rPr>
              <a:t>                                   11</a:t>
            </a:r>
          </a:p>
          <a:p>
            <a:pPr>
              <a:lnSpc>
                <a:spcPct val="150000"/>
              </a:lnSpc>
            </a:pPr>
            <a:r>
              <a:rPr lang="en-IN" b="1" dirty="0">
                <a:cs typeface="Times New Roman" panose="02020603050405020304" pitchFamily="18" charset="0"/>
              </a:rPr>
              <a:t>             6) Narendra </a:t>
            </a:r>
            <a:r>
              <a:rPr lang="en-IN" b="1" dirty="0" err="1">
                <a:cs typeface="Times New Roman" panose="02020603050405020304" pitchFamily="18" charset="0"/>
              </a:rPr>
              <a:t>Kavhat</a:t>
            </a:r>
            <a:r>
              <a:rPr lang="en-IN" b="1" dirty="0">
                <a:cs typeface="Times New Roman" panose="02020603050405020304" pitchFamily="18" charset="0"/>
              </a:rPr>
              <a:t>                          12</a:t>
            </a:r>
          </a:p>
          <a:p>
            <a:r>
              <a:rPr lang="en-IN" sz="3600" dirty="0"/>
              <a:t>   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5A3ED6-3E5C-4B98-96DA-C068C67A4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22" y="174263"/>
            <a:ext cx="1710813" cy="189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6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0C7416-BCE4-4F86-BC92-0EA930D2F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082406"/>
              </p:ext>
            </p:extLst>
          </p:nvPr>
        </p:nvGraphicFramePr>
        <p:xfrm>
          <a:off x="914400" y="1810682"/>
          <a:ext cx="10363200" cy="36576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10467122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444860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Attribute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4543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4C1107-3FC7-442B-97AE-3046E54DD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959920"/>
              </p:ext>
            </p:extLst>
          </p:nvPr>
        </p:nvGraphicFramePr>
        <p:xfrm>
          <a:off x="914400" y="3743801"/>
          <a:ext cx="10363200" cy="9144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71770715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5514389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onsubmit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Triggers the JavaScript </a:t>
                      </a:r>
                      <a:r>
                        <a:rPr lang="en-US" dirty="0" err="1"/>
                        <a:t>validateForm</a:t>
                      </a:r>
                      <a:r>
                        <a:rPr lang="en-US" dirty="0"/>
                        <a:t> function when the form is submitted. Prevents submission if validation fails.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5845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8E5BE0-2199-4607-B81D-D5552DD91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515414"/>
              </p:ext>
            </p:extLst>
          </p:nvPr>
        </p:nvGraphicFramePr>
        <p:xfrm>
          <a:off x="914400" y="2829401"/>
          <a:ext cx="10363200" cy="9144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63822970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2514316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Provides unique identifiers for form elements (e.g., id="name", id="email") to reference them in JavaScript.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4697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9D3980-6041-4A4B-A1CE-5FF0D3BD92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70932"/>
              </p:ext>
            </p:extLst>
          </p:nvPr>
        </p:nvGraphicFramePr>
        <p:xfrm>
          <a:off x="914400" y="218932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1342084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653811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Assigns a name to form inputs for easier data handling.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774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5E057F-F34E-4F10-9B49-3EE530875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916653"/>
              </p:ext>
            </p:extLst>
          </p:nvPr>
        </p:nvGraphicFramePr>
        <p:xfrm>
          <a:off x="914400" y="464024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8334993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587072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that specific fields must be filled before the form can be submitted.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0574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F5839D-EBC4-4FD7-B422-E3A1364BAA9C}"/>
              </a:ext>
            </a:extLst>
          </p:cNvPr>
          <p:cNvSpPr txBox="1"/>
          <p:nvPr/>
        </p:nvSpPr>
        <p:spPr>
          <a:xfrm>
            <a:off x="914400" y="947291"/>
            <a:ext cx="5524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HTML Form Attributes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396082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B2F338-FB68-45B9-A34C-74ACCF99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61944"/>
              </p:ext>
            </p:extLst>
          </p:nvPr>
        </p:nvGraphicFramePr>
        <p:xfrm>
          <a:off x="914400" y="3429000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43313023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304604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document.getElementById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Fetches the DOM element by its unique id. Used to get input values and manipulate error message fields.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1347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FAE99A-C734-4CC2-B8B8-4D70E22C7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54370"/>
              </p:ext>
            </p:extLst>
          </p:nvPr>
        </p:nvGraphicFramePr>
        <p:xfrm>
          <a:off x="914400" y="4750991"/>
          <a:ext cx="10363200" cy="36576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44843043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20994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.value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the current value entered into an input field.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20559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D77663-C42B-47D5-858A-069F3F210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92555"/>
              </p:ext>
            </p:extLst>
          </p:nvPr>
        </p:nvGraphicFramePr>
        <p:xfrm>
          <a:off x="914400" y="4069080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2229719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331164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  <a:r>
                        <a:rPr lang="en-IN" dirty="0" err="1"/>
                        <a:t>innerText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or gets the text content of an element. Used here to display error messages.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383742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770BBC-3346-4F1E-8259-8FEF43D9E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75371"/>
              </p:ext>
            </p:extLst>
          </p:nvPr>
        </p:nvGraphicFramePr>
        <p:xfrm>
          <a:off x="914400" y="2524601"/>
          <a:ext cx="10363200" cy="9144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5550045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3552745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setTimeout</a:t>
                      </a:r>
                      <a:r>
                        <a:rPr lang="en-IN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Delays the execution of a function by a specified number of milliseconds. Used for redirection after form submission.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520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5BC452-09F1-48AD-8116-100EA9C19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944042"/>
              </p:ext>
            </p:extLst>
          </p:nvPr>
        </p:nvGraphicFramePr>
        <p:xfrm>
          <a:off x="914400" y="188452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3224453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842362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alert()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Displays a browser alert with a message to the user. Used here to confirm form submission success.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60181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903DBD-90F4-4D99-90BD-BF038F3C1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150304"/>
              </p:ext>
            </p:extLst>
          </p:nvPr>
        </p:nvGraphicFramePr>
        <p:xfrm>
          <a:off x="914400" y="12444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53030683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580918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Stops further execution of the </a:t>
                      </a:r>
                      <a:r>
                        <a:rPr lang="en-US" dirty="0" err="1"/>
                        <a:t>onsubmit</a:t>
                      </a:r>
                      <a:r>
                        <a:rPr lang="en-US" dirty="0"/>
                        <a:t> function if validation fails (returns false).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0530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A9D1B64-81DB-4F53-B7C9-3C2FFBB38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30879"/>
              </p:ext>
            </p:extLst>
          </p:nvPr>
        </p:nvGraphicFramePr>
        <p:xfrm>
          <a:off x="914400" y="575683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61248694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804469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.trim()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whitespace from the beginning and end of a string. Helps validate empty input fields.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193449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2A2AB2-58C0-4937-BD50-D071B8570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09956"/>
              </p:ext>
            </p:extLst>
          </p:nvPr>
        </p:nvGraphicFramePr>
        <p:xfrm>
          <a:off x="914400" y="511675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133721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3739280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.test()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a string against a regular expression. Used to validate email and phone number formats.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9214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3BB4C37-E88E-4378-AC2D-65F98FCA2712}"/>
              </a:ext>
            </a:extLst>
          </p:cNvPr>
          <p:cNvSpPr txBox="1"/>
          <p:nvPr/>
        </p:nvSpPr>
        <p:spPr>
          <a:xfrm>
            <a:off x="1104900" y="577949"/>
            <a:ext cx="631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JavaScript Functions &amp; Attributes</a:t>
            </a:r>
          </a:p>
        </p:txBody>
      </p:sp>
    </p:spTree>
    <p:extLst>
      <p:ext uri="{BB962C8B-B14F-4D97-AF65-F5344CB8AC3E}">
        <p14:creationId xmlns:p14="http://schemas.microsoft.com/office/powerpoint/2010/main" val="1127149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747076-CD85-4D30-BF2F-E1F24326E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40100"/>
              </p:ext>
            </p:extLst>
          </p:nvPr>
        </p:nvGraphicFramePr>
        <p:xfrm>
          <a:off x="914400" y="3944779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21852353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9369472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Name Validation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the name input is empty after trimming whitespace. Displays an error if invalid.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7671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96EBF-299F-428F-91A5-6A07CEA8F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872338"/>
              </p:ext>
            </p:extLst>
          </p:nvPr>
        </p:nvGraphicFramePr>
        <p:xfrm>
          <a:off x="914400" y="2971800"/>
          <a:ext cx="10363200" cy="91440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299569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652600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Email Validation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a regex (</a:t>
                      </a:r>
                      <a:r>
                        <a:rPr lang="en-US" dirty="0" err="1"/>
                        <a:t>emailPattern</a:t>
                      </a:r>
                      <a:r>
                        <a:rPr lang="en-US" dirty="0"/>
                        <a:t>) to ensure the input matches a valid email format. Displays an error if invalid.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75344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F6F345-8499-49BC-BC19-49598E790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922793"/>
              </p:ext>
            </p:extLst>
          </p:nvPr>
        </p:nvGraphicFramePr>
        <p:xfrm>
          <a:off x="914400" y="464343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8397659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398106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Dropdown Validation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Checks if a value is selected in dropdowns (Class, Division, year). Displays an error if invalid.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8654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0D2B70-BA34-4541-B60A-CD92AFB06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050765"/>
              </p:ext>
            </p:extLst>
          </p:nvPr>
        </p:nvGraphicFramePr>
        <p:xfrm>
          <a:off x="914400" y="16330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65362637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253248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Phone Number Validation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the input matches a 10-digit number using regex (</a:t>
                      </a:r>
                      <a:r>
                        <a:rPr lang="en-US" dirty="0" err="1"/>
                        <a:t>phonePattern</a:t>
                      </a:r>
                      <a:r>
                        <a:rPr lang="en-US" dirty="0"/>
                        <a:t>). Displays an error if invalid.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94599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A9CC93-E0AE-4231-BF6B-CF89EA473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574389"/>
              </p:ext>
            </p:extLst>
          </p:nvPr>
        </p:nvGraphicFramePr>
        <p:xfrm>
          <a:off x="914400" y="22731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7976366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9050954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Form Submission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form submission if any validation fails. Otherwise, shows success message and redirects.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85590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F37E7A-C10F-47F8-A7AB-A016FDAE5DAC}"/>
              </a:ext>
            </a:extLst>
          </p:cNvPr>
          <p:cNvSpPr txBox="1"/>
          <p:nvPr/>
        </p:nvSpPr>
        <p:spPr>
          <a:xfrm>
            <a:off x="1054100" y="769630"/>
            <a:ext cx="6134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JavaScript Validation Logic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9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4913900-AB9A-4917-855D-D8B21A412AA9}"/>
              </a:ext>
            </a:extLst>
          </p:cNvPr>
          <p:cNvSpPr txBox="1"/>
          <p:nvPr/>
        </p:nvSpPr>
        <p:spPr>
          <a:xfrm>
            <a:off x="793377" y="866503"/>
            <a:ext cx="7575924" cy="5288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S Reference Sans Serif" panose="020B0604030504040204" pitchFamily="34" charset="0"/>
              </a:rPr>
              <a:t>        HTML Structure Tags:</a:t>
            </a:r>
          </a:p>
          <a:p>
            <a:endParaRPr lang="en-IN" sz="2000" dirty="0">
              <a:latin typeface="MS Reference Sans Serif" panose="020B0604030504040204" pitchFamily="34" charset="0"/>
            </a:endParaRP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&lt;!DOCTYPE html&gt;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Declares the document type and version (HTML5 in this case).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&lt;html&gt;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The root element of the HTML document.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&lt;head&gt;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Contains meta-information about the document, such as character encoding, viewport settings, title, and internal styles.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&lt;meta&gt;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Provides metadata about the HTML document, such as character set and viewport settings. 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&lt;title&gt;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Specifies the title of the document (appears in the browser tab).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&lt;style&gt;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Contains internal CSS styles for the page layout and appearance.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&lt;body&gt;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Contains the content of the document visible to the user</a:t>
            </a:r>
            <a:r>
              <a:rPr lang="en-IN" sz="1600" dirty="0">
                <a:latin typeface="72 Light" panose="020B0303030000000003" pitchFamily="34" charset="0"/>
                <a:cs typeface="72 Light" panose="020B0303030000000003" pitchFamily="34" charset="0"/>
              </a:rPr>
              <a:t>.</a:t>
            </a:r>
            <a:endParaRPr lang="en-IN" sz="2000" dirty="0">
              <a:latin typeface="72 Light" panose="020B0303030000000003" pitchFamily="34" charset="0"/>
              <a:cs typeface="72 Light" panose="020B03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41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31C9E-2552-4F37-BF8F-219A8B1D8D35}"/>
              </a:ext>
            </a:extLst>
          </p:cNvPr>
          <p:cNvSpPr txBox="1"/>
          <p:nvPr/>
        </p:nvSpPr>
        <p:spPr>
          <a:xfrm>
            <a:off x="979019" y="723131"/>
            <a:ext cx="8584453" cy="541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S Reference Sans Serif" panose="020B0604030504040204" pitchFamily="34" charset="0"/>
              </a:rPr>
              <a:t>        Header Section: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800" dirty="0">
              <a:latin typeface="MS Reference Sans Serif" panose="020B060403050404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&lt;header&gt;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the header section of the page.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&lt;h1&gt;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 top-level heading. It includes an image (logo) and text.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</a:t>
            </a:r>
            <a:r>
              <a:rPr lang="en-IN" b="1" dirty="0" err="1">
                <a:latin typeface="72 Light" panose="020B0303030000000003" pitchFamily="34" charset="0"/>
                <a:cs typeface="72 Light" panose="020B0303030000000003" pitchFamily="34" charset="0"/>
              </a:rPr>
              <a:t>img</a:t>
            </a: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Embeds an image within the heading section.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src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specifies the image URL.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  alt provides alternative text for the image.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    width and height set the image dimensions.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&lt;nav&gt;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 navigation section, typically containing links to different sections of the website.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&lt;a&gt;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hyperlinks.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href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attribute specifies the target URL.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target="_blank" in some links opens the linked document in a new tab.</a:t>
            </a:r>
            <a:endParaRPr lang="en-IN" sz="1600" dirty="0">
              <a:latin typeface="72 Light" panose="020B0303030000000003" pitchFamily="34" charset="0"/>
              <a:cs typeface="72 Light" panose="020B0303030000000003" pitchFamily="34" charset="0"/>
            </a:endParaRPr>
          </a:p>
        </p:txBody>
      </p:sp>
      <p:sp>
        <p:nvSpPr>
          <p:cNvPr id="10" name="AutoShape 3" descr="GPT Icon">
            <a:extLst>
              <a:ext uri="{FF2B5EF4-FFF2-40B4-BE49-F238E27FC236}">
                <a16:creationId xmlns:a16="http://schemas.microsoft.com/office/drawing/2014/main" id="{2D14F520-1DEE-4C73-9BB9-9B387372D7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1246" y="2097900"/>
            <a:ext cx="800937" cy="80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1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748BC7-29B7-4489-B69A-73DD95D644F5}"/>
              </a:ext>
            </a:extLst>
          </p:cNvPr>
          <p:cNvSpPr txBox="1"/>
          <p:nvPr/>
        </p:nvSpPr>
        <p:spPr>
          <a:xfrm>
            <a:off x="1110130" y="661575"/>
            <a:ext cx="8262470" cy="5534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S Reference Sans Serif" panose="020B0604030504040204" pitchFamily="34" charset="0"/>
              </a:rPr>
              <a:t>       Main Content Section: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72 Light" panose="020B0303030000000003" pitchFamily="34" charset="0"/>
              <a:cs typeface="72 Light" panose="020B03030300000000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&lt;div&gt;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A generic container for grouping content, used to structure different sections.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   id attribute is used to target specific sections for styling or scripting.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&lt;h2&gt;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 second-level heading.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&lt;p&gt;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 paragraph of text.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</a:t>
            </a:r>
            <a:r>
              <a:rPr lang="en-IN" b="1" dirty="0" err="1">
                <a:latin typeface="72 Light" panose="020B0303030000000003" pitchFamily="34" charset="0"/>
                <a:cs typeface="72 Light" panose="020B0303030000000003" pitchFamily="34" charset="0"/>
              </a:rPr>
              <a:t>br</a:t>
            </a: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Inserts a line break between text or elements.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&lt;strong&gt;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Makes the enclosed text bold (often used for emphasis).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&lt;ul&gt;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an unordered list.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&lt;li&gt;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Defines list items in an unordered list.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</a:t>
            </a:r>
            <a:r>
              <a:rPr lang="en-IN" b="1" dirty="0" err="1">
                <a:latin typeface="72 Light" panose="020B0303030000000003" pitchFamily="34" charset="0"/>
                <a:cs typeface="72 Light" panose="020B0303030000000003" pitchFamily="34" charset="0"/>
              </a:rPr>
              <a:t>img</a:t>
            </a: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Multiple images are embedded within the content with   width and height attributes to control size.</a:t>
            </a:r>
          </a:p>
        </p:txBody>
      </p:sp>
    </p:spTree>
    <p:extLst>
      <p:ext uri="{BB962C8B-B14F-4D97-AF65-F5344CB8AC3E}">
        <p14:creationId xmlns:p14="http://schemas.microsoft.com/office/powerpoint/2010/main" val="69420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A27C04-0CBE-41AE-9EEE-77D68E673E4B}"/>
              </a:ext>
            </a:extLst>
          </p:cNvPr>
          <p:cNvSpPr txBox="1"/>
          <p:nvPr/>
        </p:nvSpPr>
        <p:spPr>
          <a:xfrm>
            <a:off x="1039159" y="823158"/>
            <a:ext cx="8295341" cy="5211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S Reference Sans Serif" panose="020B0604030504040204" pitchFamily="34" charset="0"/>
              </a:rPr>
              <a:t>Footer Section:</a:t>
            </a:r>
          </a:p>
          <a:p>
            <a:endParaRPr lang="en-IN" sz="2400" dirty="0">
              <a:latin typeface="MS Reference Sans Serif" panose="020B060403050404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MS Reference Sans Serif" panose="020B0604030504040204" pitchFamily="34" charset="0"/>
                <a:cs typeface="72 Light" panose="020B0303030000000003" pitchFamily="34" charset="0"/>
              </a:rPr>
              <a:t>&lt;footer&gt;</a:t>
            </a:r>
            <a:r>
              <a:rPr lang="en-IN" dirty="0">
                <a:latin typeface="MS Reference Sans Serif" panose="020B0604030504040204" pitchFamily="34" charset="0"/>
                <a:cs typeface="72 Light" panose="020B0303030000000003" pitchFamily="34" charset="0"/>
              </a:rPr>
              <a:t>: Defines the footer of the document, typically containing copyright and additional information.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MS Reference Sans Serif" panose="020B0604030504040204" pitchFamily="34" charset="0"/>
                <a:cs typeface="72 Light" panose="020B0303030000000003" pitchFamily="34" charset="0"/>
              </a:rPr>
              <a:t>&amp;copy;</a:t>
            </a:r>
            <a:r>
              <a:rPr lang="en-IN" dirty="0">
                <a:latin typeface="MS Reference Sans Serif" panose="020B0604030504040204" pitchFamily="34" charset="0"/>
                <a:cs typeface="72 Light" panose="020B0303030000000003" pitchFamily="34" charset="0"/>
              </a:rPr>
              <a:t>: HTML entity for the copyright symbol.</a:t>
            </a:r>
            <a:endParaRPr lang="en-IN" sz="1600" dirty="0">
              <a:latin typeface="MS Reference Sans Serif" panose="020B0604030504040204" pitchFamily="34" charset="0"/>
              <a:cs typeface="72 Light" panose="020B03030300000000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MS Reference Sans Serif" panose="020B0604030504040204" pitchFamily="34" charset="0"/>
              <a:cs typeface="72 Light" panose="020B0303030000000003" pitchFamily="34" charset="0"/>
            </a:endParaRPr>
          </a:p>
          <a:p>
            <a:r>
              <a:rPr lang="en-IN" sz="2400" b="1" dirty="0">
                <a:latin typeface="MS Reference Sans Serif" panose="020B0604030504040204" pitchFamily="34" charset="0"/>
              </a:rPr>
              <a:t>External Resources:</a:t>
            </a:r>
          </a:p>
          <a:p>
            <a:endParaRPr lang="en-IN" sz="2400" dirty="0">
              <a:latin typeface="MS Reference Sans Serif" panose="020B060403050404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72 Light" panose="020B0303030000000003" pitchFamily="34" charset="0"/>
                <a:cs typeface="72 Light" panose="020B0303030000000003" pitchFamily="34" charset="0"/>
              </a:rPr>
              <a:t>&lt;iframe&gt;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: Embeds an external resource, in this case, a YouTube video.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src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specifies the URL of the embedded content.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allow="</a:t>
            </a: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autoplay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; encrypted-media" allows specific features like </a:t>
            </a: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autoplay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and media encryption.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allowfullscreen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enables </a:t>
            </a:r>
            <a:r>
              <a:rPr lang="en-IN" dirty="0" err="1">
                <a:latin typeface="72 Light" panose="020B0303030000000003" pitchFamily="34" charset="0"/>
                <a:cs typeface="72 Light" panose="020B0303030000000003" pitchFamily="34" charset="0"/>
              </a:rPr>
              <a:t>fullscreen</a:t>
            </a:r>
            <a:r>
              <a:rPr lang="en-IN" dirty="0">
                <a:latin typeface="72 Light" panose="020B0303030000000003" pitchFamily="34" charset="0"/>
                <a:cs typeface="72 Light" panose="020B0303030000000003" pitchFamily="34" charset="0"/>
              </a:rPr>
              <a:t> mode for the video</a:t>
            </a:r>
          </a:p>
        </p:txBody>
      </p:sp>
    </p:spTree>
    <p:extLst>
      <p:ext uri="{BB962C8B-B14F-4D97-AF65-F5344CB8AC3E}">
        <p14:creationId xmlns:p14="http://schemas.microsoft.com/office/powerpoint/2010/main" val="835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3D0932AE-9CD7-4FB0-9727-FC46477DB8F9}"/>
              </a:ext>
            </a:extLst>
          </p:cNvPr>
          <p:cNvGraphicFramePr>
            <a:graphicFrameLocks noGrp="1"/>
          </p:cNvGraphicFramePr>
          <p:nvPr/>
        </p:nvGraphicFramePr>
        <p:xfrm>
          <a:off x="914400" y="37590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62565429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158641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background-color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Sets the background color of an element. Used to improve visibility and aesthetic appeal.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20055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65D97F46-D862-4A0B-9EA5-EC69F5F8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893270"/>
              </p:ext>
            </p:extLst>
          </p:nvPr>
        </p:nvGraphicFramePr>
        <p:xfrm>
          <a:off x="914400" y="54938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60016039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729717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visible line around an element. Enhances visual separation or focus.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6199597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E2E50E1-CC69-44E8-A038-3F92A244A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73836"/>
              </p:ext>
            </p:extLst>
          </p:nvPr>
        </p:nvGraphicFramePr>
        <p:xfrm>
          <a:off x="914400" y="4252119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7048886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521796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border-radius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Rounds the corners of an element. Gives a softer appearance to boxes or images.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56422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5A67F2F-57EA-4112-9DE6-92A490AFF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16819"/>
              </p:ext>
            </p:extLst>
          </p:nvPr>
        </p:nvGraphicFramePr>
        <p:xfrm>
          <a:off x="914400" y="4879340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76095951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17037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text-decoration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Modifies text appearance, such as removing underlines from links.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647627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64605A2-60FA-485C-9D13-7ECA7DE58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18494"/>
              </p:ext>
            </p:extLst>
          </p:nvPr>
        </p:nvGraphicFramePr>
        <p:xfrm>
          <a:off x="914400" y="3265963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90272294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46438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font-weight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boldness of text. Highlights or emphasizes important text.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721662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6D5DE15B-13A5-4C47-BF50-4947411B8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45612"/>
              </p:ext>
            </p:extLst>
          </p:nvPr>
        </p:nvGraphicFramePr>
        <p:xfrm>
          <a:off x="914400" y="259937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63718347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4087986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line-height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 the vertical spacing between lines of text. Enhances text readability.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697444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92AE7D0-76FC-4637-B0AC-698D11789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799994"/>
              </p:ext>
            </p:extLst>
          </p:nvPr>
        </p:nvGraphicFramePr>
        <p:xfrm>
          <a:off x="914400" y="2207101"/>
          <a:ext cx="10363200" cy="36576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59631353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22464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list-style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or customizes bullets/numbers for list items.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112024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E43A213-242B-400B-9FA3-B8CBEEACB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164084"/>
              </p:ext>
            </p:extLst>
          </p:nvPr>
        </p:nvGraphicFramePr>
        <p:xfrm>
          <a:off x="914400" y="156702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1209454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463305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display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 the layout behavior of an element (e.g., block, flex, grid, inline-block).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0328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54ECC61-F315-4EC8-87B4-E86A0FEC8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71428"/>
              </p:ext>
            </p:extLst>
          </p:nvPr>
        </p:nvGraphicFramePr>
        <p:xfrm>
          <a:off x="914400" y="9269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507184444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10334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flex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how flex items grow, shrink, or maintain space within a flex container. Used for responsive layouts.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496605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D0D6B34E-E289-47EA-B0A4-FC084E959FE8}"/>
              </a:ext>
            </a:extLst>
          </p:cNvPr>
          <p:cNvSpPr txBox="1"/>
          <p:nvPr/>
        </p:nvSpPr>
        <p:spPr>
          <a:xfrm>
            <a:off x="2654300" y="238015"/>
            <a:ext cx="712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CSS attributes</a:t>
            </a:r>
            <a:r>
              <a:rPr lang="en-IN" sz="3600" dirty="0"/>
              <a:t> (properties) used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685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848443-AA01-4FED-BA1E-F285FFD350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70938"/>
              </p:ext>
            </p:extLst>
          </p:nvPr>
        </p:nvGraphicFramePr>
        <p:xfrm>
          <a:off x="914400" y="903445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74048757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5483081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padding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space inside the element's border. Used for proper spacing and visual alignment.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529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AD4877-C5AA-45F8-BB49-A3BC24A9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95440"/>
              </p:ext>
            </p:extLst>
          </p:nvPr>
        </p:nvGraphicFramePr>
        <p:xfrm>
          <a:off x="914400" y="157852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414742426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78694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font-size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size of the text. Improves legibility and responsiveness.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075394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A6D3EC-A64C-4E80-AF6D-BFD4EE7B9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577621"/>
              </p:ext>
            </p:extLst>
          </p:nvPr>
        </p:nvGraphicFramePr>
        <p:xfrm>
          <a:off x="914400" y="215764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458945959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925093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font-family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the font style for text. Ensures consistency and readability.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5357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28E48B-B597-46E3-8B15-0CFA6D5FA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490756"/>
              </p:ext>
            </p:extLst>
          </p:nvPr>
        </p:nvGraphicFramePr>
        <p:xfrm>
          <a:off x="914400" y="2809675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57495687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964826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color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text color. Improves readability and ensures contrast with the background.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64731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360D88-36D4-4296-8FEF-1CA46D4A1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912912"/>
              </p:ext>
            </p:extLst>
          </p:nvPr>
        </p:nvGraphicFramePr>
        <p:xfrm>
          <a:off x="914400" y="344535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75950357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4547955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media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breakpoints for responsive design. Ensures proper layout on different screen sizes.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70938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AA090C-2BB1-46F0-BE15-6B1F5B92AF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840663"/>
              </p:ext>
            </p:extLst>
          </p:nvPr>
        </p:nvGraphicFramePr>
        <p:xfrm>
          <a:off x="914400" y="409948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529281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012546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hover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styles when the user hovers over an element. Improves interactivity.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7398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232C55-6591-4EAE-9333-F22D6EDB4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091292"/>
              </p:ext>
            </p:extLst>
          </p:nvPr>
        </p:nvGraphicFramePr>
        <p:xfrm>
          <a:off x="914400" y="4774564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82156878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8094836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space between rows and columns in a flex or grid container.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682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1B5E957-378E-45D4-B041-197B5E364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45401"/>
              </p:ext>
            </p:extLst>
          </p:nvPr>
        </p:nvGraphicFramePr>
        <p:xfrm>
          <a:off x="914400" y="543178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7592399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992668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grid-gap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space between grid items. Ensures a clean, spaced grid design.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68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58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E5BE70-2C93-4DCA-8AAA-57538C468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70661"/>
              </p:ext>
            </p:extLst>
          </p:nvPr>
        </p:nvGraphicFramePr>
        <p:xfrm>
          <a:off x="914400" y="451088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3862053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8799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transform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Applies transformations such as scaling, rotating, or translating an element.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152229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769B67-81A8-484A-B46D-291FE6577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824252"/>
              </p:ext>
            </p:extLst>
          </p:nvPr>
        </p:nvGraphicFramePr>
        <p:xfrm>
          <a:off x="914400" y="51509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759134422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65834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cursor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Changes the cursor's appearance (e.g., pointer for links).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35519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CFEAF-3699-4F9D-82CF-056034A22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370378"/>
              </p:ext>
            </p:extLst>
          </p:nvPr>
        </p:nvGraphicFramePr>
        <p:xfrm>
          <a:off x="914400" y="6297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00988545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706545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outline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border outside the element's edge, often used for accessibility focus.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2830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C9A679-8E18-4E75-8133-ECD5B399E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321982"/>
              </p:ext>
            </p:extLst>
          </p:nvPr>
        </p:nvGraphicFramePr>
        <p:xfrm>
          <a:off x="914400" y="258298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47331927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8175010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outline-offset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space between the outline and the element's border. Enhances focus visibility.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3376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F6C34-FE9E-4136-8DC7-7C7B3C826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74518"/>
              </p:ext>
            </p:extLst>
          </p:nvPr>
        </p:nvGraphicFramePr>
        <p:xfrm>
          <a:off x="914400" y="194556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74514481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665953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box-shadow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shadow effect to an element. Provides depth and visual separation.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4403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6A0298-DE16-41B3-858C-54A51C0D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81922"/>
              </p:ext>
            </p:extLst>
          </p:nvPr>
        </p:nvGraphicFramePr>
        <p:xfrm>
          <a:off x="914400" y="12698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993791815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71365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grid-template-columns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the column structure in a grid layout. Allows responsive and organized layouts.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0793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413C8F-BFB1-4874-A863-E4FD0C27E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78783"/>
              </p:ext>
            </p:extLst>
          </p:nvPr>
        </p:nvGraphicFramePr>
        <p:xfrm>
          <a:off x="914400" y="323072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97304250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879564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object-fit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how images or videos fit within a container (e.g., cover, contain).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7789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DF52E8B-8060-4AC4-8A31-3171F5147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88559"/>
              </p:ext>
            </p:extLst>
          </p:nvPr>
        </p:nvGraphicFramePr>
        <p:xfrm>
          <a:off x="914400" y="57910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40483914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56649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transition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animation effects between states (e.g., hover effects).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58098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4A75BD-86D7-4354-A2B9-946E3B120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794309"/>
              </p:ext>
            </p:extLst>
          </p:nvPr>
        </p:nvGraphicFramePr>
        <p:xfrm>
          <a:off x="914400" y="386048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1091776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1418426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width, 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fixed dimensions for an element. Ensures consistent sizing.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87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275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B1ABAA-36CE-4B54-9EBA-34332E8B1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516052"/>
              </p:ext>
            </p:extLst>
          </p:nvPr>
        </p:nvGraphicFramePr>
        <p:xfrm>
          <a:off x="914400" y="359616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327453492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766378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justify-content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Aligns flex items horizontally. Commonly used for center or space-between alignment in Flexbox.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5496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597270B-D1B4-4915-8C25-B4BC8A292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297903"/>
              </p:ext>
            </p:extLst>
          </p:nvPr>
        </p:nvGraphicFramePr>
        <p:xfrm>
          <a:off x="914400" y="4850921"/>
          <a:ext cx="10363200" cy="36576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64298440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642943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align-items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Aligns flex items vertically in a Flexbox container.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05528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96B6AA-EAC8-4C2A-BFC4-EC1A06248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89773"/>
              </p:ext>
            </p:extLst>
          </p:nvPr>
        </p:nvGraphicFramePr>
        <p:xfrm>
          <a:off x="914400" y="4249420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509928044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1626670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position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how an element is positioned in the document (e.g., relative, absolute, fixed).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42707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E6E92C-C540-4BA6-9891-3CD802D27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660986"/>
              </p:ext>
            </p:extLst>
          </p:nvPr>
        </p:nvGraphicFramePr>
        <p:xfrm>
          <a:off x="914400" y="296894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50151522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3581215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top, left, right, bottom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offset values for positioned elements. Places elements at specific locations.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319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E6DE75-BC4A-4BDC-B4F4-00FEF3782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44827"/>
              </p:ext>
            </p:extLst>
          </p:nvPr>
        </p:nvGraphicFramePr>
        <p:xfrm>
          <a:off x="914400" y="2341403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616659527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304332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z-index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Controls the stack order of elements. Higher values appear on top of lower values.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33329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60B0A6-1045-45EF-9F5A-407A66A67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69649"/>
              </p:ext>
            </p:extLst>
          </p:nvPr>
        </p:nvGraphicFramePr>
        <p:xfrm>
          <a:off x="914400" y="1602422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87972455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39181709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overflow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how content that exceeds an element's size is handled (e.g., hidden, scroll).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36328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EFDA83-D654-4426-A301-5569BB934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08031"/>
              </p:ext>
            </p:extLst>
          </p:nvPr>
        </p:nvGraphicFramePr>
        <p:xfrm>
          <a:off x="914400" y="863441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1217352048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33668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max-width, max-height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the maximum width/height of an element. Ensures elements don't grow too large on wider screens.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4351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AF80662-E2AC-44F7-B216-0D3E388C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921302"/>
              </p:ext>
            </p:extLst>
          </p:nvPr>
        </p:nvGraphicFramePr>
        <p:xfrm>
          <a:off x="914400" y="5255578"/>
          <a:ext cx="10363200" cy="64008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955212381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984992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space outside the element. Used to maintain consistent spacing between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650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9008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79</TotalTime>
  <Words>1394</Words>
  <Application>Microsoft Office PowerPoint</Application>
  <PresentationFormat>Widescreen</PresentationFormat>
  <Paragraphs>164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72 Light</vt:lpstr>
      <vt:lpstr>Algerian</vt:lpstr>
      <vt:lpstr>Arial</vt:lpstr>
      <vt:lpstr>MS Reference Sans Serif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Kalme</dc:creator>
  <cp:lastModifiedBy>Pratiksha Kalme</cp:lastModifiedBy>
  <cp:revision>10</cp:revision>
  <dcterms:created xsi:type="dcterms:W3CDTF">2024-12-29T15:54:49Z</dcterms:created>
  <dcterms:modified xsi:type="dcterms:W3CDTF">2024-12-29T17:14:28Z</dcterms:modified>
</cp:coreProperties>
</file>