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c7b846c3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c7b846c3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c7b846c33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c7b846c33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1a9a0f8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1a9a0f8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1a9a0f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1a9a0f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1a9a0f8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1a9a0f8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c7b846c33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c7b846c33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9a98ce7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9a98ce7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9a98ce7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9a98ce7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9a98ce7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9a98ce7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c7b846c33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c7b846c33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a98ce7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a98ce7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9a98ce7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9a98ce7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c7b846c33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c7b846c33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04775" y="279724"/>
            <a:ext cx="4602575" cy="4584050"/>
          </a:xfrm>
          <a:prstGeom prst="rect">
            <a:avLst/>
          </a:prstGeom>
          <a:noFill/>
          <a:ln>
            <a:noFill/>
          </a:ln>
        </p:spPr>
      </p:pic>
      <p:sp>
        <p:nvSpPr>
          <p:cNvPr id="55" name="Google Shape;55;p13"/>
          <p:cNvSpPr txBox="1"/>
          <p:nvPr>
            <p:ph type="ctrTitle"/>
          </p:nvPr>
        </p:nvSpPr>
        <p:spPr>
          <a:xfrm>
            <a:off x="69675" y="1208150"/>
            <a:ext cx="3935100" cy="131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SpartanCove</a:t>
            </a:r>
            <a:endParaRPr sz="4900"/>
          </a:p>
        </p:txBody>
      </p:sp>
      <p:sp>
        <p:nvSpPr>
          <p:cNvPr id="56" name="Google Shape;56;p13"/>
          <p:cNvSpPr txBox="1"/>
          <p:nvPr>
            <p:ph idx="1" type="subTitle"/>
          </p:nvPr>
        </p:nvSpPr>
        <p:spPr>
          <a:xfrm>
            <a:off x="311775" y="2520650"/>
            <a:ext cx="3693000" cy="147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SJSU’s own</a:t>
            </a:r>
            <a:r>
              <a:rPr lang="en"/>
              <a:t> Chat application with AI assistant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09250" y="2182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110" name="Google Shape;110;p22"/>
          <p:cNvPicPr preferRelativeResize="0"/>
          <p:nvPr/>
        </p:nvPicPr>
        <p:blipFill>
          <a:blip r:embed="rId3">
            <a:alphaModFix/>
          </a:blip>
          <a:stretch>
            <a:fillRect/>
          </a:stretch>
        </p:blipFill>
        <p:spPr>
          <a:xfrm>
            <a:off x="2735825" y="-23075"/>
            <a:ext cx="6096475" cy="5189627"/>
          </a:xfrm>
          <a:prstGeom prst="rect">
            <a:avLst/>
          </a:prstGeom>
          <a:noFill/>
          <a:ln>
            <a:noFill/>
          </a:ln>
        </p:spPr>
      </p:pic>
      <p:sp>
        <p:nvSpPr>
          <p:cNvPr id="111" name="Google Shape;111;p22"/>
          <p:cNvSpPr txBox="1"/>
          <p:nvPr>
            <p:ph idx="1" type="body"/>
          </p:nvPr>
        </p:nvSpPr>
        <p:spPr>
          <a:xfrm>
            <a:off x="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Infrastructure as Code with Terraform for Multi-AZ deployment</a:t>
            </a:r>
            <a:endParaRPr/>
          </a:p>
          <a:p>
            <a:pPr indent="-304800" lvl="0" marL="457200" rtl="0" algn="l">
              <a:spcBef>
                <a:spcPts val="0"/>
              </a:spcBef>
              <a:spcAft>
                <a:spcPts val="0"/>
              </a:spcAft>
              <a:buSzPts val="1200"/>
              <a:buChar char="●"/>
            </a:pPr>
            <a:r>
              <a:rPr lang="en"/>
              <a:t>Elastic Load Balancer for High Availability</a:t>
            </a:r>
            <a:endParaRPr/>
          </a:p>
          <a:p>
            <a:pPr indent="-304800" lvl="0" marL="457200" rtl="0" algn="l">
              <a:spcBef>
                <a:spcPts val="0"/>
              </a:spcBef>
              <a:spcAft>
                <a:spcPts val="0"/>
              </a:spcAft>
              <a:buSzPts val="1200"/>
              <a:buChar char="●"/>
            </a:pPr>
            <a:r>
              <a:rPr lang="en"/>
              <a:t>Auto Scaling Groups for Resilience and Scalability</a:t>
            </a:r>
            <a:endParaRPr/>
          </a:p>
          <a:p>
            <a:pPr indent="-304800" lvl="0" marL="457200" rtl="0" algn="l">
              <a:spcBef>
                <a:spcPts val="0"/>
              </a:spcBef>
              <a:spcAft>
                <a:spcPts val="0"/>
              </a:spcAft>
              <a:buSzPts val="1200"/>
              <a:buChar char="●"/>
            </a:pPr>
            <a:r>
              <a:rPr lang="en"/>
              <a:t>Monitoring and Event Management through Cloud Watch and Event Bridge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000">
                <a:highlight>
                  <a:schemeClr val="lt1"/>
                </a:highlight>
              </a:rPr>
              <a:t>Scalable and Secure Infrastructure Design	</a:t>
            </a:r>
            <a:endParaRPr sz="3800"/>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1200"/>
              </a:spcBef>
              <a:spcAft>
                <a:spcPts val="0"/>
              </a:spcAft>
              <a:buClr>
                <a:schemeClr val="dk1"/>
              </a:buClr>
              <a:buSzPts val="1900"/>
              <a:buChar char="●"/>
            </a:pPr>
            <a:r>
              <a:rPr lang="en" sz="1900">
                <a:solidFill>
                  <a:schemeClr val="dk1"/>
                </a:solidFill>
                <a:highlight>
                  <a:schemeClr val="lt1"/>
                </a:highlight>
              </a:rPr>
              <a:t>Highly Available and secure Infrastructure was achieved by using Terraform to provision AWS resources</a:t>
            </a:r>
            <a:endParaRPr sz="1900">
              <a:solidFill>
                <a:schemeClr val="dk1"/>
              </a:solidFill>
              <a:highlight>
                <a:schemeClr val="lt1"/>
              </a:highlight>
            </a:endParaRPr>
          </a:p>
          <a:p>
            <a:pPr indent="-349250" lvl="0" marL="457200" rtl="0" algn="l">
              <a:spcBef>
                <a:spcPts val="0"/>
              </a:spcBef>
              <a:spcAft>
                <a:spcPts val="0"/>
              </a:spcAft>
              <a:buClr>
                <a:schemeClr val="dk1"/>
              </a:buClr>
              <a:buSzPts val="1900"/>
              <a:buChar char="●"/>
            </a:pPr>
            <a:r>
              <a:rPr lang="en" sz="1900">
                <a:solidFill>
                  <a:schemeClr val="dk1"/>
                </a:solidFill>
                <a:highlight>
                  <a:schemeClr val="lt1"/>
                </a:highlight>
              </a:rPr>
              <a:t>Configuring Auto Scaling Groups across Multiple Availability Zones</a:t>
            </a:r>
            <a:endParaRPr sz="1900">
              <a:solidFill>
                <a:schemeClr val="dk1"/>
              </a:solidFill>
              <a:highlight>
                <a:schemeClr val="lt1"/>
              </a:highlight>
            </a:endParaRPr>
          </a:p>
          <a:p>
            <a:pPr indent="-349250" lvl="0" marL="457200" rtl="0" algn="l">
              <a:spcBef>
                <a:spcPts val="0"/>
              </a:spcBef>
              <a:spcAft>
                <a:spcPts val="0"/>
              </a:spcAft>
              <a:buClr>
                <a:schemeClr val="dk1"/>
              </a:buClr>
              <a:buSzPts val="1900"/>
              <a:buChar char="●"/>
            </a:pPr>
            <a:r>
              <a:rPr lang="en" sz="1900">
                <a:solidFill>
                  <a:schemeClr val="dk1"/>
                </a:solidFill>
                <a:highlight>
                  <a:schemeClr val="lt1"/>
                </a:highlight>
              </a:rPr>
              <a:t>Security Groups for Controlled Network Access and VPC Configurations for network segementation </a:t>
            </a:r>
            <a:endParaRPr sz="2700"/>
          </a:p>
        </p:txBody>
      </p:sp>
    </p:spTree>
  </p:cSld>
  <p:clrMapOvr>
    <a:masterClrMapping/>
  </p:clrMapOvr>
  <mc:AlternateContent>
    <mc:Choice Requires="p14">
      <p:transition spd="med">
        <p14:prism dir="l"/>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Integration with AI  to get real time info: </a:t>
            </a:r>
            <a:endParaRPr/>
          </a:p>
          <a:p>
            <a:pPr indent="-317500" lvl="1" marL="914400" rtl="0" algn="l">
              <a:spcBef>
                <a:spcPts val="0"/>
              </a:spcBef>
              <a:spcAft>
                <a:spcPts val="0"/>
              </a:spcAft>
              <a:buSzPts val="1400"/>
              <a:buChar char="○"/>
            </a:pPr>
            <a:r>
              <a:rPr lang="en"/>
              <a:t>we tried multiple AI model but very few could actually give real time updated information. We tried applied few shot inference on chatgpt model but Grok performed overall better than other models</a:t>
            </a:r>
            <a:endParaRPr/>
          </a:p>
          <a:p>
            <a:pPr indent="-342900" lvl="0" marL="457200" rtl="0" algn="l">
              <a:spcBef>
                <a:spcPts val="0"/>
              </a:spcBef>
              <a:spcAft>
                <a:spcPts val="0"/>
              </a:spcAft>
              <a:buSzPts val="1800"/>
              <a:buAutoNum type="arabicPeriod"/>
            </a:pPr>
            <a:r>
              <a:rPr lang="en"/>
              <a:t>Data Privacy and Security:</a:t>
            </a:r>
            <a:endParaRPr/>
          </a:p>
          <a:p>
            <a:pPr indent="-317500" lvl="1" marL="914400" rtl="0" algn="l">
              <a:spcBef>
                <a:spcPts val="0"/>
              </a:spcBef>
              <a:spcAft>
                <a:spcPts val="0"/>
              </a:spcAft>
              <a:buSzPts val="1400"/>
              <a:buChar char="○"/>
            </a:pPr>
            <a:r>
              <a:rPr lang="en"/>
              <a:t>We were facing challenges on filter user with just SJSU email id, later it was fixed with just a simple check on email string </a:t>
            </a:r>
            <a:endParaRPr/>
          </a:p>
          <a:p>
            <a:pPr indent="-342900" lvl="0" marL="457200" rtl="0" algn="l">
              <a:spcBef>
                <a:spcPts val="0"/>
              </a:spcBef>
              <a:spcAft>
                <a:spcPts val="0"/>
              </a:spcAft>
              <a:buSzPts val="1800"/>
              <a:buAutoNum type="arabicPeriod"/>
            </a:pPr>
            <a:r>
              <a:rPr lang="en"/>
              <a:t>Real-time Communication:</a:t>
            </a:r>
            <a:endParaRPr/>
          </a:p>
          <a:p>
            <a:pPr indent="-317500" lvl="1" marL="914400" rtl="0" algn="l">
              <a:spcBef>
                <a:spcPts val="0"/>
              </a:spcBef>
              <a:spcAft>
                <a:spcPts val="0"/>
              </a:spcAft>
              <a:buSzPts val="1400"/>
              <a:buChar char="○"/>
            </a:pPr>
            <a:r>
              <a:rPr lang="en"/>
              <a:t>Developing a reliable real-time communication system required careful consideration of scalability and performance issues, particularly under high loads.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Future Work</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AutoNum type="arabicPeriod"/>
            </a:pPr>
            <a:r>
              <a:rPr b="1" lang="en" sz="1300">
                <a:solidFill>
                  <a:schemeClr val="dk1"/>
                </a:solidFill>
              </a:rPr>
              <a:t>Enhanced AI Capabilities:</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Implement more advanced AI features such as personalized learning paths, predictive analytics for student performance, and integration with additional university services.</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Mobile Application Development:</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Develop a native mobile application to provide a more seamless user experience on smartphones and tablets.</a:t>
            </a:r>
            <a:endParaRPr sz="1300">
              <a:solidFill>
                <a:schemeClr val="dk1"/>
              </a:solidFill>
            </a:endParaRPr>
          </a:p>
          <a:p>
            <a:pPr indent="-311150" lvl="0" marL="457200" rtl="0" algn="l">
              <a:spcBef>
                <a:spcPts val="0"/>
              </a:spcBef>
              <a:spcAft>
                <a:spcPts val="0"/>
              </a:spcAft>
              <a:buClr>
                <a:schemeClr val="dk1"/>
              </a:buClr>
              <a:buSzPts val="1300"/>
              <a:buAutoNum type="arabicPeriod"/>
            </a:pPr>
            <a:r>
              <a:rPr b="1" lang="en" sz="1300">
                <a:solidFill>
                  <a:schemeClr val="dk1"/>
                </a:solidFill>
              </a:rPr>
              <a:t>Integrating Google Podcast AI on a huddle ( voice room ):</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User can join to get a university specific radio which gives latest updates, news and interesting events from around</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Summary of Achievements:</a:t>
            </a:r>
            <a:endParaRPr/>
          </a:p>
          <a:p>
            <a:pPr indent="-317500" lvl="1" marL="914400" rtl="0" algn="l">
              <a:spcBef>
                <a:spcPts val="0"/>
              </a:spcBef>
              <a:spcAft>
                <a:spcPts val="0"/>
              </a:spcAft>
              <a:buSzPts val="1400"/>
              <a:buChar char="○"/>
            </a:pPr>
            <a:r>
              <a:rPr lang="en"/>
              <a:t>The project successfully developed a secure, real-time chat application tailored to the SJSU community, featuring role-based access control and AI-powered responses.</a:t>
            </a:r>
            <a:endParaRPr/>
          </a:p>
          <a:p>
            <a:pPr indent="-342900" lvl="0" marL="457200" rtl="0" algn="l">
              <a:spcBef>
                <a:spcPts val="0"/>
              </a:spcBef>
              <a:spcAft>
                <a:spcPts val="0"/>
              </a:spcAft>
              <a:buSzPts val="1800"/>
              <a:buAutoNum type="arabicPeriod"/>
            </a:pPr>
            <a:r>
              <a:rPr lang="en"/>
              <a:t>Impact on SJSU Community:</a:t>
            </a:r>
            <a:endParaRPr/>
          </a:p>
          <a:p>
            <a:pPr indent="-317500" lvl="1" marL="914400" rtl="0" algn="l">
              <a:spcBef>
                <a:spcPts val="0"/>
              </a:spcBef>
              <a:spcAft>
                <a:spcPts val="0"/>
              </a:spcAft>
              <a:buSzPts val="1400"/>
              <a:buChar char="○"/>
            </a:pPr>
            <a:r>
              <a:rPr lang="en"/>
              <a:t>This application addresses inefficiencies in academic communication tools, enhancing information accessibility and collaboration within the university.</a:t>
            </a:r>
            <a:endParaRPr/>
          </a:p>
          <a:p>
            <a:pPr indent="-342900" lvl="0" marL="457200" rtl="0" algn="l">
              <a:spcBef>
                <a:spcPts val="0"/>
              </a:spcBef>
              <a:spcAft>
                <a:spcPts val="0"/>
              </a:spcAft>
              <a:buSzPts val="1800"/>
              <a:buAutoNum type="arabicPeriod"/>
            </a:pPr>
            <a:r>
              <a:rPr lang="en"/>
              <a:t>3. Path Forward:</a:t>
            </a:r>
            <a:endParaRPr/>
          </a:p>
          <a:p>
            <a:pPr indent="-317500" lvl="1" marL="914400" rtl="0" algn="l">
              <a:spcBef>
                <a:spcPts val="0"/>
              </a:spcBef>
              <a:spcAft>
                <a:spcPts val="0"/>
              </a:spcAft>
              <a:buSzPts val="1400"/>
              <a:buChar char="○"/>
            </a:pPr>
            <a:r>
              <a:rPr lang="en"/>
              <a:t>With the proposed future work, the application has the potential to become an indispensable tool for SJSU students and faculty, continuously evolving to meet their needs.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Contributors</a:t>
            </a:r>
            <a:endParaRPr sz="292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SzPts val="3100"/>
              <a:buChar char="●"/>
            </a:pPr>
            <a:r>
              <a:rPr lang="en" sz="3100"/>
              <a:t>Aditya Rajpurohit</a:t>
            </a:r>
            <a:endParaRPr sz="3100"/>
          </a:p>
          <a:p>
            <a:pPr indent="-425450" lvl="0" marL="457200" rtl="0" algn="l">
              <a:spcBef>
                <a:spcPts val="0"/>
              </a:spcBef>
              <a:spcAft>
                <a:spcPts val="0"/>
              </a:spcAft>
              <a:buSzPts val="3100"/>
              <a:buChar char="●"/>
            </a:pPr>
            <a:r>
              <a:rPr lang="en" sz="3100"/>
              <a:t>Rishi Patel</a:t>
            </a:r>
            <a:endParaRPr sz="3100"/>
          </a:p>
          <a:p>
            <a:pPr indent="-425450" lvl="0" marL="457200" rtl="0" algn="l">
              <a:spcBef>
                <a:spcPts val="0"/>
              </a:spcBef>
              <a:spcAft>
                <a:spcPts val="0"/>
              </a:spcAft>
              <a:buSzPts val="3100"/>
              <a:buChar char="●"/>
            </a:pPr>
            <a:r>
              <a:rPr lang="en" sz="3100"/>
              <a:t>Rushabh Runwal</a:t>
            </a:r>
            <a:endParaRPr sz="3100"/>
          </a:p>
          <a:p>
            <a:pPr indent="-425450" lvl="0" marL="457200" rtl="0" algn="l">
              <a:spcBef>
                <a:spcPts val="0"/>
              </a:spcBef>
              <a:spcAft>
                <a:spcPts val="0"/>
              </a:spcAft>
              <a:buSzPts val="3100"/>
              <a:buChar char="●"/>
            </a:pPr>
            <a:r>
              <a:rPr lang="en" sz="3100"/>
              <a:t>Yashishvin</a:t>
            </a:r>
            <a:r>
              <a:rPr lang="en" sz="3100"/>
              <a:t> Pothuri</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San Jose State University students and faculty often face challenges in accessing real-time, relevant information about university services, schedules, events, and academic resources. </a:t>
            </a:r>
            <a:endParaRPr/>
          </a:p>
          <a:p>
            <a:pPr indent="-342900" lvl="0" marL="457200" rtl="0" algn="l">
              <a:spcBef>
                <a:spcPts val="0"/>
              </a:spcBef>
              <a:spcAft>
                <a:spcPts val="0"/>
              </a:spcAft>
              <a:buSzPts val="1800"/>
              <a:buChar char="●"/>
            </a:pPr>
            <a:r>
              <a:rPr lang="en"/>
              <a:t>Traditional methods, such as searching through university websites or contacting departments via email, can be time-consuming and inefficient. </a:t>
            </a:r>
            <a:endParaRPr/>
          </a:p>
          <a:p>
            <a:pPr indent="-342900" lvl="0" marL="457200" rtl="0" algn="l">
              <a:spcBef>
                <a:spcPts val="0"/>
              </a:spcBef>
              <a:spcAft>
                <a:spcPts val="0"/>
              </a:spcAft>
              <a:buSzPts val="1800"/>
              <a:buChar char="●"/>
            </a:pPr>
            <a:r>
              <a:rPr lang="en"/>
              <a:t>Additionally, students and faculty need a more streamlined communication platform tailored specifically to their academic community, allowing for faster collaboration and support.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developed a dedicated chat application exclusively for SJSU students and faculty, designed to enhance communication and access to information. </a:t>
            </a:r>
            <a:endParaRPr/>
          </a:p>
          <a:p>
            <a:pPr indent="-342900" lvl="0" marL="457200" rtl="0" algn="l">
              <a:spcBef>
                <a:spcPts val="0"/>
              </a:spcBef>
              <a:spcAft>
                <a:spcPts val="0"/>
              </a:spcAft>
              <a:buSzPts val="1800"/>
              <a:buChar char="●"/>
            </a:pPr>
            <a:r>
              <a:rPr lang="en"/>
              <a:t>This platform not only allows seamless messaging between users within the university’s ecosystem but also features an AI-powered assistant that delivers real-time, accurate information on university-related topics such as class schedules, campus events, faculty contacts, and more. </a:t>
            </a:r>
            <a:endParaRPr/>
          </a:p>
          <a:p>
            <a:pPr indent="-342900" lvl="0" marL="457200" rtl="0" algn="l">
              <a:spcBef>
                <a:spcPts val="0"/>
              </a:spcBef>
              <a:spcAft>
                <a:spcPts val="0"/>
              </a:spcAft>
              <a:buSzPts val="1800"/>
              <a:buChar char="●"/>
            </a:pPr>
            <a:r>
              <a:rPr lang="en"/>
              <a:t>By integrating Google SSO for secure login, end-to-end encrypted messaging, and AI capabilities, our application fosters an efficient and collaborative environment for all users.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80" name="Google Shape;80;p17"/>
          <p:cNvSpPr txBox="1"/>
          <p:nvPr>
            <p:ph idx="1" type="body"/>
          </p:nvPr>
        </p:nvSpPr>
        <p:spPr>
          <a:xfrm>
            <a:off x="311700" y="1152475"/>
            <a:ext cx="8520600" cy="382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 sz="2020"/>
              <a:t>A chat application where user can perform following actions</a:t>
            </a:r>
            <a:endParaRPr sz="2020"/>
          </a:p>
          <a:p>
            <a:pPr indent="0" lvl="0" marL="0" rtl="0" algn="l">
              <a:lnSpc>
                <a:spcPct val="95000"/>
              </a:lnSpc>
              <a:spcBef>
                <a:spcPts val="1200"/>
              </a:spcBef>
              <a:spcAft>
                <a:spcPts val="0"/>
              </a:spcAft>
              <a:buSzPts val="440"/>
              <a:buNone/>
            </a:pPr>
            <a:r>
              <a:rPr lang="en" sz="1720"/>
              <a:t>1. Chat with an AI assistant to retrieve San Jose state university specific information</a:t>
            </a:r>
            <a:endParaRPr sz="1720"/>
          </a:p>
          <a:p>
            <a:pPr indent="0" lvl="0" marL="0" rtl="0" algn="l">
              <a:lnSpc>
                <a:spcPct val="95000"/>
              </a:lnSpc>
              <a:spcBef>
                <a:spcPts val="1200"/>
              </a:spcBef>
              <a:spcAft>
                <a:spcPts val="0"/>
              </a:spcAft>
              <a:buSzPts val="440"/>
              <a:buNone/>
            </a:pPr>
            <a:r>
              <a:rPr lang="en" sz="1720"/>
              <a:t>2. User Registration and Authentication using Google SSO </a:t>
            </a:r>
            <a:endParaRPr sz="1720"/>
          </a:p>
          <a:p>
            <a:pPr indent="0" lvl="0" marL="0" rtl="0" algn="l">
              <a:lnSpc>
                <a:spcPct val="95000"/>
              </a:lnSpc>
              <a:spcBef>
                <a:spcPts val="1200"/>
              </a:spcBef>
              <a:spcAft>
                <a:spcPts val="0"/>
              </a:spcAft>
              <a:buSzPts val="440"/>
              <a:buNone/>
            </a:pPr>
            <a:r>
              <a:rPr lang="en" sz="1720"/>
              <a:t>3. Create and Join Chat Rooms in real-time </a:t>
            </a:r>
            <a:endParaRPr sz="1720"/>
          </a:p>
          <a:p>
            <a:pPr indent="0" lvl="0" marL="0" rtl="0" algn="l">
              <a:lnSpc>
                <a:spcPct val="95000"/>
              </a:lnSpc>
              <a:spcBef>
                <a:spcPts val="1200"/>
              </a:spcBef>
              <a:spcAft>
                <a:spcPts val="0"/>
              </a:spcAft>
              <a:buSzPts val="440"/>
              <a:buNone/>
            </a:pPr>
            <a:r>
              <a:rPr lang="en" sz="1720"/>
              <a:t>4. Chat with WebSocket Integration </a:t>
            </a:r>
            <a:endParaRPr sz="1720"/>
          </a:p>
          <a:p>
            <a:pPr indent="0" lvl="0" marL="0" rtl="0" algn="l">
              <a:lnSpc>
                <a:spcPct val="95000"/>
              </a:lnSpc>
              <a:spcBef>
                <a:spcPts val="1200"/>
              </a:spcBef>
              <a:spcAft>
                <a:spcPts val="0"/>
              </a:spcAft>
              <a:buSzPts val="440"/>
              <a:buNone/>
            </a:pPr>
            <a:r>
              <a:rPr lang="en" sz="1720"/>
              <a:t>5. User Profiles with Avatars </a:t>
            </a:r>
            <a:endParaRPr sz="1720"/>
          </a:p>
          <a:p>
            <a:pPr indent="0" lvl="0" marL="0" rtl="0" algn="l">
              <a:lnSpc>
                <a:spcPct val="95000"/>
              </a:lnSpc>
              <a:spcBef>
                <a:spcPts val="1200"/>
              </a:spcBef>
              <a:spcAft>
                <a:spcPts val="0"/>
              </a:spcAft>
              <a:buSzPts val="440"/>
              <a:buNone/>
            </a:pPr>
            <a:r>
              <a:rPr lang="en" sz="1720"/>
              <a:t>6. Search for Users and Chat Rooms </a:t>
            </a:r>
            <a:endParaRPr sz="1720"/>
          </a:p>
          <a:p>
            <a:pPr indent="0" lvl="0" marL="0" rtl="0" algn="l">
              <a:lnSpc>
                <a:spcPct val="95000"/>
              </a:lnSpc>
              <a:spcBef>
                <a:spcPts val="1200"/>
              </a:spcBef>
              <a:spcAft>
                <a:spcPts val="0"/>
              </a:spcAft>
              <a:buSzPts val="440"/>
              <a:buNone/>
            </a:pPr>
            <a:r>
              <a:rPr lang="en" sz="1720"/>
              <a:t>7. Mobile Responsive Design </a:t>
            </a:r>
            <a:endParaRPr sz="1720"/>
          </a:p>
          <a:p>
            <a:pPr indent="0" lvl="0" marL="0" rtl="0" algn="l">
              <a:lnSpc>
                <a:spcPct val="95000"/>
              </a:lnSpc>
              <a:spcBef>
                <a:spcPts val="1200"/>
              </a:spcBef>
              <a:spcAft>
                <a:spcPts val="0"/>
              </a:spcAft>
              <a:buClr>
                <a:schemeClr val="dk1"/>
              </a:buClr>
              <a:buSzPts val="440"/>
              <a:buFont typeface="Arial"/>
              <a:buNone/>
            </a:pPr>
            <a:r>
              <a:t/>
            </a:r>
            <a:endParaRPr sz="2020"/>
          </a:p>
          <a:p>
            <a:pPr indent="0" lvl="0" marL="0" rtl="0" algn="l">
              <a:lnSpc>
                <a:spcPct val="95000"/>
              </a:lnSpc>
              <a:spcBef>
                <a:spcPts val="1200"/>
              </a:spcBef>
              <a:spcAft>
                <a:spcPts val="0"/>
              </a:spcAft>
              <a:buClr>
                <a:schemeClr val="dk1"/>
              </a:buClr>
              <a:buSzPts val="440"/>
              <a:buFont typeface="Arial"/>
              <a:buNone/>
            </a:pPr>
            <a:r>
              <a:t/>
            </a:r>
            <a:endParaRPr sz="2020"/>
          </a:p>
          <a:p>
            <a:pPr indent="0" lvl="0" marL="0" rtl="0" algn="l">
              <a:lnSpc>
                <a:spcPct val="95000"/>
              </a:lnSpc>
              <a:spcBef>
                <a:spcPts val="1200"/>
              </a:spcBef>
              <a:spcAft>
                <a:spcPts val="1200"/>
              </a:spcAft>
              <a:buSzPts val="440"/>
              <a:buNone/>
            </a:pPr>
            <a:r>
              <a:t/>
            </a:r>
            <a:endParaRPr sz="20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200">
                <a:highlight>
                  <a:schemeClr val="lt1"/>
                </a:highlight>
              </a:rPr>
              <a:t>Real-Time Communication System</a:t>
            </a:r>
            <a:endParaRPr sz="400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2000">
              <a:solidFill>
                <a:schemeClr val="dk1"/>
              </a:solidFill>
              <a:highlight>
                <a:schemeClr val="lt1"/>
              </a:highlight>
            </a:endParaRPr>
          </a:p>
          <a:p>
            <a:pPr indent="-355600" lvl="0" marL="457200" rtl="0" algn="l">
              <a:spcBef>
                <a:spcPts val="1200"/>
              </a:spcBef>
              <a:spcAft>
                <a:spcPts val="0"/>
              </a:spcAft>
              <a:buClr>
                <a:schemeClr val="dk1"/>
              </a:buClr>
              <a:buSzPts val="2000"/>
              <a:buChar char="●"/>
            </a:pPr>
            <a:r>
              <a:rPr lang="en" sz="2000">
                <a:solidFill>
                  <a:schemeClr val="dk1"/>
                </a:solidFill>
                <a:highlight>
                  <a:schemeClr val="lt1"/>
                </a:highlight>
              </a:rPr>
              <a:t>Socket.io integration enables instant message delivery and group chat functionality</a:t>
            </a:r>
            <a:endParaRPr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Live message status updates and typing indicators enhance user experience</a:t>
            </a:r>
            <a:endParaRPr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Bidirectional communication channels maintain persistent connections</a:t>
            </a:r>
            <a:endParaRPr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Real-time user presence tracking keeps chat participants informed</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Schema</a:t>
            </a:r>
            <a:endParaRPr/>
          </a:p>
        </p:txBody>
      </p:sp>
      <p:pic>
        <p:nvPicPr>
          <p:cNvPr id="92" name="Google Shape;92;p19"/>
          <p:cNvPicPr preferRelativeResize="0"/>
          <p:nvPr/>
        </p:nvPicPr>
        <p:blipFill>
          <a:blip r:embed="rId3">
            <a:alphaModFix/>
          </a:blip>
          <a:stretch>
            <a:fillRect/>
          </a:stretch>
        </p:blipFill>
        <p:spPr>
          <a:xfrm>
            <a:off x="152400" y="1170125"/>
            <a:ext cx="8839204" cy="37204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16025"/>
            <a:ext cx="8520600" cy="6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pic>
        <p:nvPicPr>
          <p:cNvPr id="98" name="Google Shape;98;p20"/>
          <p:cNvPicPr preferRelativeResize="0"/>
          <p:nvPr/>
        </p:nvPicPr>
        <p:blipFill>
          <a:blip r:embed="rId3">
            <a:alphaModFix/>
          </a:blip>
          <a:stretch>
            <a:fillRect/>
          </a:stretch>
        </p:blipFill>
        <p:spPr>
          <a:xfrm>
            <a:off x="1856888" y="844526"/>
            <a:ext cx="5430224" cy="3934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 </a:t>
            </a:r>
            <a:endParaRPr/>
          </a:p>
        </p:txBody>
      </p:sp>
      <p:sp>
        <p:nvSpPr>
          <p:cNvPr id="104" name="Google Shape;104;p21"/>
          <p:cNvSpPr txBox="1"/>
          <p:nvPr>
            <p:ph idx="1" type="body"/>
          </p:nvPr>
        </p:nvSpPr>
        <p:spPr>
          <a:xfrm>
            <a:off x="187975" y="1017725"/>
            <a:ext cx="8520600" cy="4043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solidFill>
                  <a:schemeClr val="dk1"/>
                </a:solidFill>
                <a:highlight>
                  <a:schemeClr val="lt1"/>
                </a:highlight>
              </a:rPr>
              <a:t>Full-Stack MERN Architecture</a:t>
            </a:r>
            <a:endParaRPr>
              <a:solidFill>
                <a:schemeClr val="dk1"/>
              </a:solidFill>
              <a:highlight>
                <a:schemeClr val="lt1"/>
              </a:highlight>
            </a:endParaRPr>
          </a:p>
          <a:p>
            <a:pPr indent="-342900" lvl="0" marL="457200" rtl="0" algn="l">
              <a:spcBef>
                <a:spcPts val="1200"/>
              </a:spcBef>
              <a:spcAft>
                <a:spcPts val="0"/>
              </a:spcAft>
              <a:buClr>
                <a:schemeClr val="dk1"/>
              </a:buClr>
              <a:buSzPts val="1800"/>
              <a:buChar char="●"/>
            </a:pPr>
            <a:r>
              <a:rPr b="1" lang="en">
                <a:solidFill>
                  <a:schemeClr val="dk1"/>
                </a:solidFill>
                <a:highlight>
                  <a:schemeClr val="lt1"/>
                </a:highlight>
              </a:rPr>
              <a:t>MongoDB</a:t>
            </a:r>
            <a:r>
              <a:rPr lang="en">
                <a:solidFill>
                  <a:schemeClr val="dk1"/>
                </a:solidFill>
                <a:highlight>
                  <a:schemeClr val="lt1"/>
                </a:highlight>
              </a:rPr>
              <a:t> handles flexible data storage with optimized schemas for users, groups, and messages</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b="1" lang="en">
                <a:solidFill>
                  <a:schemeClr val="dk1"/>
                </a:solidFill>
                <a:highlight>
                  <a:schemeClr val="lt1"/>
                </a:highlight>
              </a:rPr>
              <a:t>Express.js</a:t>
            </a:r>
            <a:r>
              <a:rPr lang="en">
                <a:solidFill>
                  <a:schemeClr val="dk1"/>
                </a:solidFill>
                <a:highlight>
                  <a:schemeClr val="lt1"/>
                </a:highlight>
              </a:rPr>
              <a:t> powers the robust backend API with organized controllers for group and message handling</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b="1" lang="en">
                <a:solidFill>
                  <a:schemeClr val="dk1"/>
                </a:solidFill>
                <a:highlight>
                  <a:schemeClr val="lt1"/>
                </a:highlight>
              </a:rPr>
              <a:t>React.js</a:t>
            </a:r>
            <a:r>
              <a:rPr lang="en">
                <a:solidFill>
                  <a:schemeClr val="dk1"/>
                </a:solidFill>
                <a:highlight>
                  <a:schemeClr val="lt1"/>
                </a:highlight>
              </a:rPr>
              <a:t> delivers a responsive frontend with real-time updates</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b="1" lang="en">
                <a:solidFill>
                  <a:schemeClr val="dk1"/>
                </a:solidFill>
                <a:highlight>
                  <a:schemeClr val="lt1"/>
                </a:highlight>
              </a:rPr>
              <a:t>Node.js</a:t>
            </a:r>
            <a:r>
              <a:rPr lang="en">
                <a:solidFill>
                  <a:schemeClr val="dk1"/>
                </a:solidFill>
                <a:highlight>
                  <a:schemeClr val="lt1"/>
                </a:highlight>
              </a:rPr>
              <a:t> enables efficient server-side operations with asynchronous processing</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We are Using </a:t>
            </a:r>
            <a:r>
              <a:rPr b="1" lang="en">
                <a:solidFill>
                  <a:schemeClr val="dk1"/>
                </a:solidFill>
                <a:highlight>
                  <a:schemeClr val="lt1"/>
                </a:highlight>
              </a:rPr>
              <a:t>xAI’s Grok 2</a:t>
            </a:r>
            <a:r>
              <a:rPr lang="en">
                <a:solidFill>
                  <a:schemeClr val="dk1"/>
                </a:solidFill>
                <a:highlight>
                  <a:schemeClr val="lt1"/>
                </a:highlight>
              </a:rPr>
              <a:t> from getting real time AI response</a:t>
            </a:r>
            <a:endParaRPr>
              <a:solidFill>
                <a:schemeClr val="dk1"/>
              </a:solidFill>
              <a:highlight>
                <a:schemeClr val="lt1"/>
              </a:highlight>
            </a:endParaRPr>
          </a:p>
          <a:p>
            <a:pPr indent="0" lvl="0" marL="0" rtl="0" algn="l">
              <a:spcBef>
                <a:spcPts val="1200"/>
              </a:spcBef>
              <a:spcAft>
                <a:spcPts val="0"/>
              </a:spcAft>
              <a:buNone/>
            </a:pPr>
            <a:r>
              <a:t/>
            </a:r>
            <a:endParaRPr>
              <a:solidFill>
                <a:schemeClr val="dk1"/>
              </a:solidFill>
              <a:highlight>
                <a:schemeClr val="lt1"/>
              </a:highlight>
            </a:endParaRPr>
          </a:p>
          <a:p>
            <a:pPr indent="0" lvl="0" marL="0" rtl="0" algn="l">
              <a:spcBef>
                <a:spcPts val="1200"/>
              </a:spcBef>
              <a:spcAft>
                <a:spcPts val="1200"/>
              </a:spcAft>
              <a:buNone/>
            </a:pPr>
            <a:r>
              <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