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caliberinfotech.com/used-lance/ssd-vs-yolo.html" TargetMode="External"/><Relationship Id="rId2" Type="http://schemas.openxmlformats.org/officeDocument/2006/relationships/hyperlink" Target="https://www.diva-portal.org/smash/get/diva2:1242627/FULLTEXT01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vinotoolkit.org/latest/omz_models_public_ssd_mobilenet_v2_coco_ssd_mobilenet_v2_coco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OBJECT DETECTION</a:t>
            </a:r>
            <a:br>
              <a:rPr lang="en-GB" b="1" dirty="0"/>
            </a:br>
            <a:r>
              <a:rPr lang="en-GB" b="1" dirty="0"/>
              <a:t>BY USING OPENCV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</a:pPr>
            <a:r>
              <a:rPr lang="en-IN" dirty="0"/>
              <a:t>RUSHABH PAWAR – B 24</a:t>
            </a:r>
          </a:p>
          <a:p>
            <a:pPr lvl="0" algn="ctr">
              <a:spcBef>
                <a:spcPts val="0"/>
              </a:spcBef>
            </a:pPr>
            <a:r>
              <a:rPr lang="en-IN" dirty="0"/>
              <a:t>V.Nithin-B64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1</a:t>
            </a:r>
            <a:r>
              <a:rPr lang="en-GB" u="sng" dirty="0">
                <a:solidFill>
                  <a:schemeClr val="hlink"/>
                </a:solidFill>
                <a:hlinkClick r:id="rId2"/>
              </a:rPr>
              <a:t>h</a:t>
            </a:r>
            <a:r>
              <a:rPr lang="en-GB" sz="2000" u="sng" dirty="0">
                <a:solidFill>
                  <a:schemeClr val="hlink"/>
                </a:solidFill>
                <a:hlinkClick r:id="rId2"/>
              </a:rPr>
              <a:t>ttps://www.diva-portal.org/smash/get/diva2:1242627/FULLTEXT01.p</a:t>
            </a:r>
            <a:endParaRPr lang="en-GB" sz="20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GB" u="sng" dirty="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GB" u="sng" dirty="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https://www.xcaliberinfotech.com/used-lance/ssd-vs-yolo.html</a:t>
            </a:r>
            <a:endParaRPr lang="en-GB" u="sng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3..</a:t>
            </a:r>
            <a:r>
              <a:rPr lang="en-GB" u="sng" dirty="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https://www.diva-portal.org/smash/get/diva2:1242627/FULLTEXT01.p</a:t>
            </a:r>
            <a:endParaRPr lang="en-GB" u="sng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-GB" u="sng" dirty="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https://docs.openvinotoolkit.org/latest/omz_models_public_ssd_mobilenet_v2_coco_ssd_mobilenet_v2_coco.html</a:t>
            </a:r>
            <a:r>
              <a:rPr lang="en-GB" u="sng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5464" y="3269412"/>
            <a:ext cx="3140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64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320675" algn="just">
              <a:lnSpc>
                <a:spcPct val="150000"/>
              </a:lnSpc>
              <a:spcBef>
                <a:spcPts val="0"/>
              </a:spcBef>
              <a:buClr>
                <a:srgbClr val="3B3835"/>
              </a:buClr>
              <a:buSzPts val="1450"/>
              <a:buFont typeface="Roboto"/>
              <a:buChar char="❏"/>
            </a:pPr>
            <a:r>
              <a:rPr lang="en-IN" sz="1800" dirty="0">
                <a:sym typeface="Roboto"/>
              </a:rPr>
              <a:t>Object detection is scanning and searching for an object in an image or a video.</a:t>
            </a:r>
          </a:p>
          <a:p>
            <a:pPr marL="457200" lvl="1" indent="-317500" algn="just">
              <a:lnSpc>
                <a:spcPct val="150000"/>
              </a:lnSpc>
              <a:spcBef>
                <a:spcPts val="0"/>
              </a:spcBef>
              <a:buClr>
                <a:srgbClr val="3B3835"/>
              </a:buClr>
              <a:buSzPts val="1400"/>
              <a:buFont typeface="Roboto"/>
              <a:buChar char="❏"/>
            </a:pPr>
            <a:r>
              <a:rPr lang="en-IN" sz="1800" dirty="0">
                <a:sym typeface="Roboto"/>
              </a:rPr>
              <a:t> Object detection is a common term for computer vision techniques classifying and locating objects in an image or a video</a:t>
            </a:r>
          </a:p>
          <a:p>
            <a:pPr marL="457200" lvl="1" indent="-320675" algn="just">
              <a:lnSpc>
                <a:spcPct val="150000"/>
              </a:lnSpc>
              <a:spcBef>
                <a:spcPts val="0"/>
              </a:spcBef>
              <a:buClr>
                <a:srgbClr val="3B3835"/>
              </a:buClr>
              <a:buSzPts val="1450"/>
              <a:buFont typeface="Roboto"/>
              <a:buChar char="❏"/>
            </a:pPr>
            <a:r>
              <a:rPr lang="en-IN" sz="1800" dirty="0">
                <a:solidFill>
                  <a:srgbClr val="292929"/>
                </a:solidFill>
                <a:latin typeface="charter"/>
              </a:rPr>
              <a:t>Computer vision has been around for decades and has lots of different uses in the real world</a:t>
            </a:r>
          </a:p>
          <a:p>
            <a:pPr marL="457200" lvl="1" indent="-320675" algn="just">
              <a:lnSpc>
                <a:spcPct val="150000"/>
              </a:lnSpc>
              <a:spcBef>
                <a:spcPts val="0"/>
              </a:spcBef>
              <a:buClr>
                <a:srgbClr val="3B3835"/>
              </a:buClr>
              <a:buSzPts val="1450"/>
              <a:buFont typeface="Roboto"/>
              <a:buChar char="❏"/>
            </a:pPr>
            <a:r>
              <a:rPr lang="en-IN" sz="1800" dirty="0">
                <a:solidFill>
                  <a:srgbClr val="292929"/>
                </a:solidFill>
                <a:latin typeface="charter"/>
              </a:rPr>
              <a:t>Some examples are </a:t>
            </a:r>
            <a:r>
              <a:rPr lang="en-IN" sz="1800" b="1" dirty="0">
                <a:solidFill>
                  <a:srgbClr val="292929"/>
                </a:solidFill>
                <a:latin typeface="charter"/>
              </a:rPr>
              <a:t>facial recognition and Self driving cars etc.</a:t>
            </a:r>
          </a:p>
          <a:p>
            <a:pPr marL="457200" lvl="1" indent="-320675" algn="just">
              <a:lnSpc>
                <a:spcPct val="150000"/>
              </a:lnSpc>
              <a:spcBef>
                <a:spcPts val="0"/>
              </a:spcBef>
              <a:buClr>
                <a:srgbClr val="3B3835"/>
              </a:buClr>
              <a:buSzPts val="1450"/>
              <a:buFont typeface="Roboto"/>
              <a:buChar char="❏"/>
            </a:pPr>
            <a:r>
              <a:rPr lang="en-IN" sz="1800" dirty="0">
                <a:solidFill>
                  <a:srgbClr val="292929"/>
                </a:solidFill>
                <a:latin typeface="charter"/>
              </a:rPr>
              <a:t>The entire concept of computer vision relies heavily upon machine learning, especially in this day</a:t>
            </a:r>
            <a:endParaRPr lang="en-IN" sz="1400" dirty="0">
              <a:solidFill>
                <a:srgbClr val="3B3835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And Purpose </a:t>
            </a:r>
            <a:r>
              <a:rPr lang="en-IN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basic motivation behind this topics is that it is something that will overdo all the physical tasks.</a:t>
            </a: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Robotics and smart systems are buzzing around all over the world </a:t>
            </a: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recognition and tracking reduce human efforts and provides efficiency.</a:t>
            </a: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Automatics recognition and extraction adds to the smart systems used today.</a:t>
            </a:r>
          </a:p>
          <a:p>
            <a:pPr marL="114300" indent="0">
              <a:buNone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FRAMEWORK FOR OBJECT </a:t>
            </a:r>
            <a:r>
              <a:rPr lang="en-GB" dirty="0" smtClean="0"/>
              <a:t>DETECTION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follow three steps when building an object detection framework:</a:t>
            </a:r>
          </a:p>
          <a:p>
            <a:pPr marL="457200" lvl="0" indent="-320675">
              <a:spcBef>
                <a:spcPts val="1600"/>
              </a:spcBef>
              <a:buClr>
                <a:srgbClr val="000000"/>
              </a:buClr>
              <a:buSzPts val="1450"/>
              <a:buFont typeface="Roboto"/>
              <a:buAutoNum type="arabicPeriod"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First, a deep learning model or algorithm is used to generate a large set of bounding boxes spanning the full image (that is, an object localization component)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4" name="Google Shape;8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53820" y="3221638"/>
            <a:ext cx="3203644" cy="2359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6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IN" sz="1600" dirty="0" smtClean="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</a:t>
            </a:r>
            <a:r>
              <a:rPr lang="en-IN" dirty="0" smtClean="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dirty="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Next, visual features are extracted for each of the bounding boxes. </a:t>
            </a:r>
          </a:p>
          <a:p>
            <a:pPr marL="457200" lvl="0" indent="-317500">
              <a:lnSpc>
                <a:spcPct val="150000"/>
              </a:lnSpc>
              <a:spcBef>
                <a:spcPts val="1600"/>
              </a:spcBef>
              <a:buClr>
                <a:srgbClr val="595858"/>
              </a:buClr>
              <a:buSzPts val="1400"/>
              <a:buFont typeface="Roboto"/>
              <a:buChar char="●"/>
            </a:pPr>
            <a:r>
              <a:rPr lang="en-IN" dirty="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They are evaluated and it is determined whether and which objects are present in the boxes based on visual </a:t>
            </a:r>
            <a:r>
              <a:rPr lang="en-IN" dirty="0" smtClean="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</a:t>
            </a:r>
          </a:p>
          <a:p>
            <a:pPr marL="457200" lvl="0" indent="-317500">
              <a:lnSpc>
                <a:spcPct val="150000"/>
              </a:lnSpc>
              <a:spcBef>
                <a:spcPts val="1600"/>
              </a:spcBef>
              <a:buClr>
                <a:srgbClr val="595858"/>
              </a:buClr>
              <a:buSzPts val="1400"/>
              <a:buFont typeface="Roboto"/>
              <a:buChar char="●"/>
            </a:pPr>
            <a:r>
              <a:rPr lang="en-IN" dirty="0" smtClean="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dirty="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(i.e. an object classification component)</a:t>
            </a:r>
            <a:endParaRPr lang="en-IN" dirty="0"/>
          </a:p>
          <a:p>
            <a:endParaRPr lang="en-US" dirty="0"/>
          </a:p>
        </p:txBody>
      </p:sp>
      <p:pic>
        <p:nvPicPr>
          <p:cNvPr id="4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1404" y="3075284"/>
            <a:ext cx="2725238" cy="3196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6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 </a:t>
            </a:r>
            <a:r>
              <a:rPr lang="en-IN" dirty="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final post-processing step, overlapping boxes are combined into a single bounding box (that is, non-maximum suppression)</a:t>
            </a:r>
            <a:endParaRPr lang="en-IN" sz="2000" dirty="0"/>
          </a:p>
          <a:p>
            <a:endParaRPr lang="en-US" dirty="0"/>
          </a:p>
        </p:txBody>
      </p:sp>
      <p:pic>
        <p:nvPicPr>
          <p:cNvPr id="4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5139" y="2812211"/>
            <a:ext cx="2856431" cy="3172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3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  <a:highlight>
                  <a:srgbClr val="EEEEEE"/>
                </a:highlight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DATASET AND PROCESSING: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>
              <a:lnSpc>
                <a:spcPct val="150000"/>
              </a:lnSpc>
              <a:spcBef>
                <a:spcPts val="0"/>
              </a:spcBef>
              <a:buClr>
                <a:srgbClr val="3B3835"/>
              </a:buClr>
              <a:buSzPts val="1800"/>
              <a:buFont typeface="Roboto"/>
              <a:buChar char="●"/>
            </a:pPr>
            <a:r>
              <a:rPr lang="en-IN" sz="1100" dirty="0">
                <a:solidFill>
                  <a:srgbClr val="3B3835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N" dirty="0">
                <a:solidFill>
                  <a:srgbClr val="3B3835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COCO stands for Common Objects in Context, this dataset contains around 330K labelled images. </a:t>
            </a:r>
          </a:p>
          <a:p>
            <a:pPr marL="457200" lvl="0">
              <a:lnSpc>
                <a:spcPct val="150000"/>
              </a:lnSpc>
              <a:spcBef>
                <a:spcPts val="0"/>
              </a:spcBef>
              <a:buClr>
                <a:srgbClr val="3B3835"/>
              </a:buClr>
              <a:buSzPts val="1800"/>
              <a:buFont typeface="Roboto"/>
              <a:buChar char="●"/>
            </a:pPr>
            <a:r>
              <a:rPr lang="en-IN" dirty="0">
                <a:solidFill>
                  <a:srgbClr val="3B3835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COCO is a large-scale object detection, segmentation, and captioning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MobileNet</a:t>
            </a:r>
            <a:r>
              <a:rPr lang="en-GB" dirty="0"/>
              <a:t> V3- </a:t>
            </a:r>
            <a:r>
              <a:rPr lang="en-GB" dirty="0" smtClean="0"/>
              <a:t>SSD:-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The SSD architecture is a single convolution network that learns to predict bounding box locations and classify these locations in one pass . thus SSD </a:t>
            </a:r>
            <a:r>
              <a:rPr lang="en-IN" dirty="0" smtClean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much faster than RPN-based approach.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 dirty="0" smtClean="0">
                <a:solidFill>
                  <a:srgbClr val="202124"/>
                </a:solidFill>
                <a:latin typeface="arial" panose="020B0604020202020204" pitchFamily="34" charset="0"/>
              </a:rPr>
              <a:t>This </a:t>
            </a: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Single Shot Detector (SSD) object detection model uses </a:t>
            </a:r>
            <a:r>
              <a:rPr lang="en-IN" dirty="0" err="1">
                <a:solidFill>
                  <a:srgbClr val="202124"/>
                </a:solidFill>
                <a:latin typeface="arial" panose="020B0604020202020204" pitchFamily="34" charset="0"/>
              </a:rPr>
              <a:t>Mobilenet</a:t>
            </a: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 as backbone and can achieve fast object detection</a:t>
            </a:r>
            <a:endParaRPr lang="en-IN" dirty="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lang="en-US" dirty="0"/>
          </a:p>
        </p:txBody>
      </p:sp>
      <p:pic>
        <p:nvPicPr>
          <p:cNvPr id="4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0561" y="3813954"/>
            <a:ext cx="6308525" cy="230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1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ADVANTAGES  OF MOBILENET V3 ARCHITECTURE:</a:t>
            </a:r>
            <a:br>
              <a:rPr lang="en-IN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IN" dirty="0" smtClean="0">
                <a:solidFill>
                  <a:srgbClr val="3B3835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● </a:t>
            </a:r>
            <a:r>
              <a:rPr lang="en-IN" dirty="0">
                <a:solidFill>
                  <a:srgbClr val="3B3835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The main advantages is their accuracy in image.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IN" dirty="0">
                <a:solidFill>
                  <a:srgbClr val="3B3835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● It takes less time. 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IN" dirty="0">
                <a:solidFill>
                  <a:srgbClr val="3B3835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● Improve the quality of candidate bounding boxes.</a:t>
            </a:r>
            <a:endParaRPr lang="en-IN" sz="28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381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charter</vt:lpstr>
      <vt:lpstr>Open Sans</vt:lpstr>
      <vt:lpstr>Roboto</vt:lpstr>
      <vt:lpstr>Trebuchet MS</vt:lpstr>
      <vt:lpstr>Wingdings 3</vt:lpstr>
      <vt:lpstr>Facet</vt:lpstr>
      <vt:lpstr>OBJECT DETECTION BY USING OPENCV</vt:lpstr>
      <vt:lpstr>INTRODUCTION :</vt:lpstr>
      <vt:lpstr>Motivation And Purpose :</vt:lpstr>
      <vt:lpstr>A GENERAL FRAMEWORK FOR OBJECT DETECTION :</vt:lpstr>
      <vt:lpstr>PowerPoint Presentation</vt:lpstr>
      <vt:lpstr>PowerPoint Presentation</vt:lpstr>
      <vt:lpstr>DATASET AND PROCESSING:</vt:lpstr>
      <vt:lpstr>MobileNet V3- SSD:-</vt:lpstr>
      <vt:lpstr>ADVANTAGES  OF MOBILENET V3 ARCHITECTURE: 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BY USING OPENCV</dc:title>
  <dc:creator>vaibhav pawar</dc:creator>
  <cp:lastModifiedBy>vaibhav pawar</cp:lastModifiedBy>
  <cp:revision>5</cp:revision>
  <dcterms:created xsi:type="dcterms:W3CDTF">2021-11-21T09:17:42Z</dcterms:created>
  <dcterms:modified xsi:type="dcterms:W3CDTF">2021-11-21T11:48:05Z</dcterms:modified>
</cp:coreProperties>
</file>