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Arial Black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ArialBlack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8.xml"/><Relationship Id="rId17" Type="http://schemas.openxmlformats.org/officeDocument/2006/relationships/font" Target="fonts/Montserrat-regular.fntdata"/><Relationship Id="rId16" Type="http://schemas.openxmlformats.org/officeDocument/2006/relationships/font" Target="fonts/RobotoSlab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4931b9408_2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04931b9408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4931b9408_2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04931b9408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4931b9408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04931b9408_2_99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4931b9408_2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04931b9408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4931b9408_2_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04931b9408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4931b9408_2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104931b9408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4931b9408_2_1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04931b9408_2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4931b9408_2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104931b9408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0" name="Google Shape;90;p19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1" name="Google Shape;91;p19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jp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4.jp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jp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5" Type="http://schemas.openxmlformats.org/officeDocument/2006/relationships/image" Target="../media/image8.png"/><Relationship Id="rId6" Type="http://schemas.openxmlformats.org/officeDocument/2006/relationships/hyperlink" Target="https://www.kaggle.com/atharvaingle/crop-recommendation-datase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s://github.com/UntitledX-organization/Crop-Prediction" TargetMode="External"/><Relationship Id="rId5" Type="http://schemas.openxmlformats.org/officeDocument/2006/relationships/image" Target="../media/image15.jp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jpg"/><Relationship Id="rId5" Type="http://schemas.openxmlformats.org/officeDocument/2006/relationships/image" Target="../media/image8.png"/><Relationship Id="rId6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8.jp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9.jpg"/><Relationship Id="rId11" Type="http://schemas.openxmlformats.org/officeDocument/2006/relationships/hyperlink" Target="http://mospi.nic.in/sites/default/files/Statistical_year_book_india_chapters/Rainfall_0.pdf" TargetMode="External"/><Relationship Id="rId10" Type="http://schemas.openxmlformats.org/officeDocument/2006/relationships/hyperlink" Target="https://www.researchgate.net/post/What_is_the_pH_range_of_Agricultural_soils_found_in_India" TargetMode="External"/><Relationship Id="rId9" Type="http://schemas.openxmlformats.org/officeDocument/2006/relationships/hyperlink" Target="https://drygair.com/what-are-the-optimal-humidity-and-temperature-set-points-for-greenhouse-growing/" TargetMode="External"/><Relationship Id="rId5" Type="http://schemas.openxmlformats.org/officeDocument/2006/relationships/image" Target="../media/image8.png"/><Relationship Id="rId6" Type="http://schemas.openxmlformats.org/officeDocument/2006/relationships/hyperlink" Target="https://www.kaggle.com/atharvaingle/crop-recommendation-dataset" TargetMode="External"/><Relationship Id="rId7" Type="http://schemas.openxmlformats.org/officeDocument/2006/relationships/hyperlink" Target="https://www.faidelhi.org/Frank%20notes/IJF-May-19.pdf" TargetMode="External"/><Relationship Id="rId8" Type="http://schemas.openxmlformats.org/officeDocument/2006/relationships/hyperlink" Target="http://www.aees.gov.in/htmldocs/downloads/Econtent_aug2020/VIII_GEO_L04_M02_AGRICULTURE_HANDOUT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700" y="5950"/>
            <a:ext cx="9144000" cy="513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/>
        </p:nvSpPr>
        <p:spPr>
          <a:xfrm>
            <a:off x="329675" y="592550"/>
            <a:ext cx="87099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lang="en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Artificial Intelligence/ Machine Learning</a:t>
            </a:r>
            <a:endParaRPr b="0" i="0" sz="32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1012996" y="2349550"/>
            <a:ext cx="69054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Rounded"/>
              <a:buNone/>
            </a:pPr>
            <a:r>
              <a:rPr b="1" lang="en" sz="1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DaTitans</a:t>
            </a:r>
            <a:endParaRPr b="1" i="0" sz="1800" u="none" cap="none" strike="noStrike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Rounded"/>
              <a:buNone/>
            </a:pPr>
            <a:r>
              <a:rPr b="1" lang="en" sz="1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Manav Goel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– </a:t>
            </a:r>
            <a:r>
              <a:rPr b="1" lang="en" sz="1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20BCT0299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Rounded"/>
              <a:buNone/>
            </a:pPr>
            <a:r>
              <a:rPr b="1" lang="en" sz="1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Sammriddh Gupta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– </a:t>
            </a:r>
            <a:r>
              <a:rPr b="1" lang="en" sz="1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20BCE0540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Rounded"/>
              <a:buNone/>
            </a:pPr>
            <a:r>
              <a:rPr b="1" lang="en" sz="1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Rushabh Kankariya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– </a:t>
            </a:r>
            <a:r>
              <a:rPr b="1" lang="en" sz="1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20BIT0362</a:t>
            </a:r>
            <a:endParaRPr b="1" i="0" sz="1800" u="none" cap="none" strike="noStrike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grpSp>
        <p:nvGrpSpPr>
          <p:cNvPr id="132" name="Google Shape;132;p25"/>
          <p:cNvGrpSpPr/>
          <p:nvPr/>
        </p:nvGrpSpPr>
        <p:grpSpPr>
          <a:xfrm>
            <a:off x="2258862" y="4618775"/>
            <a:ext cx="4442957" cy="524725"/>
            <a:chOff x="2431016" y="6161696"/>
            <a:chExt cx="4442957" cy="699633"/>
          </a:xfrm>
        </p:grpSpPr>
        <p:pic>
          <p:nvPicPr>
            <p:cNvPr descr="https://ieeewievit.org/assets/img/wie%20vit.jpg" id="133" name="Google Shape;133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31016" y="6200234"/>
              <a:ext cx="609970" cy="6099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ete-icon" id="134" name="Google Shape;134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20882" y="6161696"/>
              <a:ext cx="699633" cy="6996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25"/>
            <p:cNvSpPr txBox="1"/>
            <p:nvPr/>
          </p:nvSpPr>
          <p:spPr>
            <a:xfrm>
              <a:off x="3062247" y="6341819"/>
              <a:ext cx="147792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600" u="none" cap="none" strike="noStrike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IEEE WIE VIT</a:t>
              </a:r>
              <a:endPara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sp>
          <p:nvSpPr>
            <p:cNvPr id="136" name="Google Shape;136;p25"/>
            <p:cNvSpPr txBox="1"/>
            <p:nvPr/>
          </p:nvSpPr>
          <p:spPr>
            <a:xfrm>
              <a:off x="5396048" y="6331186"/>
              <a:ext cx="147792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IETE-ISF VIT</a:t>
              </a:r>
              <a:endPara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cxnSp>
          <p:nvCxnSpPr>
            <p:cNvPr id="137" name="Google Shape;137;p25"/>
            <p:cNvCxnSpPr/>
            <p:nvPr/>
          </p:nvCxnSpPr>
          <p:spPr>
            <a:xfrm>
              <a:off x="4603970" y="6168335"/>
              <a:ext cx="0" cy="661095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498509" y="729568"/>
            <a:ext cx="5243580" cy="5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b="1" lang="en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Problem Statement</a:t>
            </a:r>
            <a:endParaRPr b="1" sz="3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144" name="Google Shape;144;p26"/>
          <p:cNvGrpSpPr/>
          <p:nvPr/>
        </p:nvGrpSpPr>
        <p:grpSpPr>
          <a:xfrm>
            <a:off x="2258862" y="4618775"/>
            <a:ext cx="4442957" cy="524725"/>
            <a:chOff x="2431016" y="6161696"/>
            <a:chExt cx="4442957" cy="699633"/>
          </a:xfrm>
        </p:grpSpPr>
        <p:pic>
          <p:nvPicPr>
            <p:cNvPr descr="https://ieeewievit.org/assets/img/wie%20vit.jpg" id="145" name="Google Shape;145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31016" y="6200234"/>
              <a:ext cx="609970" cy="6099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ete-icon" id="146" name="Google Shape;146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20882" y="6161696"/>
              <a:ext cx="699633" cy="6996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26"/>
            <p:cNvSpPr txBox="1"/>
            <p:nvPr/>
          </p:nvSpPr>
          <p:spPr>
            <a:xfrm>
              <a:off x="3062247" y="6341819"/>
              <a:ext cx="147792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IEEE WIE VIT</a:t>
              </a:r>
              <a:endPara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sp>
          <p:nvSpPr>
            <p:cNvPr id="148" name="Google Shape;148;p26"/>
            <p:cNvSpPr txBox="1"/>
            <p:nvPr/>
          </p:nvSpPr>
          <p:spPr>
            <a:xfrm>
              <a:off x="5396048" y="6331186"/>
              <a:ext cx="147792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IETE-ISF VIT</a:t>
              </a:r>
              <a:endPara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cxnSp>
          <p:nvCxnSpPr>
            <p:cNvPr id="149" name="Google Shape;149;p26"/>
            <p:cNvCxnSpPr/>
            <p:nvPr/>
          </p:nvCxnSpPr>
          <p:spPr>
            <a:xfrm>
              <a:off x="4603970" y="6168335"/>
              <a:ext cx="0" cy="661095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0" name="Google Shape;150;p26"/>
          <p:cNvSpPr txBox="1"/>
          <p:nvPr/>
        </p:nvSpPr>
        <p:spPr>
          <a:xfrm>
            <a:off x="1079150" y="1653775"/>
            <a:ext cx="67974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 Rounded"/>
                <a:ea typeface="Arial Rounded"/>
                <a:cs typeface="Arial Rounded"/>
                <a:sym typeface="Arial Rounded"/>
              </a:rPr>
              <a:t>Often crops are produced in excess and end up getting wasted. Other times we face famines due to a shortage of food. </a:t>
            </a:r>
            <a:endParaRPr sz="16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 Rounded"/>
                <a:ea typeface="Arial Rounded"/>
                <a:cs typeface="Arial Rounded"/>
                <a:sym typeface="Arial Rounded"/>
              </a:rPr>
              <a:t>It isn’t easy to predict crop yields which depend on a variety of factors like crop, season, geography, weather trends, the area under cultivation, etc. </a:t>
            </a:r>
            <a:endParaRPr sz="16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Arial Rounded"/>
                <a:ea typeface="Arial Rounded"/>
                <a:cs typeface="Arial Rounded"/>
                <a:sym typeface="Arial Rounded"/>
              </a:rPr>
              <a:t>If we could predict crop yields it would be</a:t>
            </a:r>
            <a:endParaRPr sz="16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Arial Rounded"/>
                <a:ea typeface="Arial Rounded"/>
                <a:cs typeface="Arial Rounded"/>
                <a:sym typeface="Arial Rounded"/>
              </a:rPr>
              <a:t>immensely helpful in solving the hunger issues to a larger extent.</a:t>
            </a:r>
            <a:endParaRPr sz="16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175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/>
        </p:nvSpPr>
        <p:spPr>
          <a:xfrm>
            <a:off x="-404042" y="695752"/>
            <a:ext cx="6528391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b="1" lang="en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Proposed Solution</a:t>
            </a:r>
            <a:endParaRPr/>
          </a:p>
        </p:txBody>
      </p:sp>
      <p:sp>
        <p:nvSpPr>
          <p:cNvPr id="157" name="Google Shape;157;p27"/>
          <p:cNvSpPr txBox="1"/>
          <p:nvPr/>
        </p:nvSpPr>
        <p:spPr>
          <a:xfrm>
            <a:off x="896950" y="1546150"/>
            <a:ext cx="7455900" cy="28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Rounded"/>
              <a:buNone/>
            </a:pPr>
            <a:r>
              <a:rPr b="1" lang="en" sz="1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We plan on using classification models to predict the highest crop yield from a kaggle dataset. </a:t>
            </a:r>
            <a:endParaRPr b="1" sz="1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Rounded"/>
              <a:buNone/>
            </a:pPr>
            <a:r>
              <a:rPr b="1" lang="en" sz="1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We checked the </a:t>
            </a:r>
            <a:r>
              <a:rPr b="1" lang="en" sz="1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usual conditions of the given parameters in India and then compared it to our predictions, to find out growing which crops would give us the highest yield. </a:t>
            </a:r>
            <a:endParaRPr b="1" sz="1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Rounded"/>
              <a:buNone/>
            </a:pPr>
            <a:r>
              <a:rPr b="1" lang="en" sz="1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This will help us take a step to solve hunger issues.</a:t>
            </a:r>
            <a:endParaRPr b="1" sz="1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grpSp>
        <p:nvGrpSpPr>
          <p:cNvPr id="158" name="Google Shape;158;p27"/>
          <p:cNvGrpSpPr/>
          <p:nvPr/>
        </p:nvGrpSpPr>
        <p:grpSpPr>
          <a:xfrm>
            <a:off x="2258862" y="4618775"/>
            <a:ext cx="4442957" cy="524725"/>
            <a:chOff x="2431016" y="6161696"/>
            <a:chExt cx="4442957" cy="699633"/>
          </a:xfrm>
        </p:grpSpPr>
        <p:pic>
          <p:nvPicPr>
            <p:cNvPr descr="https://ieeewievit.org/assets/img/wie%20vit.jpg" id="159" name="Google Shape;159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31016" y="6200234"/>
              <a:ext cx="609970" cy="6099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ete-icon" id="160" name="Google Shape;160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20882" y="6161696"/>
              <a:ext cx="699633" cy="6996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27"/>
            <p:cNvSpPr txBox="1"/>
            <p:nvPr/>
          </p:nvSpPr>
          <p:spPr>
            <a:xfrm>
              <a:off x="3062247" y="6341819"/>
              <a:ext cx="147792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IEEE WIE VIT</a:t>
              </a:r>
              <a:endPara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sp>
          <p:nvSpPr>
            <p:cNvPr id="162" name="Google Shape;162;p27"/>
            <p:cNvSpPr txBox="1"/>
            <p:nvPr/>
          </p:nvSpPr>
          <p:spPr>
            <a:xfrm>
              <a:off x="5396048" y="6331186"/>
              <a:ext cx="147792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IETE-ISF VIT</a:t>
              </a:r>
              <a:endPara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cxnSp>
          <p:nvCxnSpPr>
            <p:cNvPr id="163" name="Google Shape;163;p27"/>
            <p:cNvCxnSpPr/>
            <p:nvPr/>
          </p:nvCxnSpPr>
          <p:spPr>
            <a:xfrm>
              <a:off x="4603970" y="6168335"/>
              <a:ext cx="0" cy="661095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/>
        </p:nvSpPr>
        <p:spPr>
          <a:xfrm>
            <a:off x="-701752" y="661805"/>
            <a:ext cx="6043309" cy="7486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b="1" lang="en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Dataset Used </a:t>
            </a:r>
            <a:endParaRPr b="1" sz="3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170" name="Google Shape;170;p28"/>
          <p:cNvGrpSpPr/>
          <p:nvPr/>
        </p:nvGrpSpPr>
        <p:grpSpPr>
          <a:xfrm>
            <a:off x="2258862" y="4618775"/>
            <a:ext cx="4442957" cy="524725"/>
            <a:chOff x="2431016" y="6161696"/>
            <a:chExt cx="4442957" cy="699633"/>
          </a:xfrm>
        </p:grpSpPr>
        <p:pic>
          <p:nvPicPr>
            <p:cNvPr descr="https://ieeewievit.org/assets/img/wie%20vit.jpg" id="171" name="Google Shape;171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31016" y="6200234"/>
              <a:ext cx="609970" cy="6099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ete-icon" id="172" name="Google Shape;172;p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20882" y="6161696"/>
              <a:ext cx="699633" cy="6996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28"/>
            <p:cNvSpPr txBox="1"/>
            <p:nvPr/>
          </p:nvSpPr>
          <p:spPr>
            <a:xfrm>
              <a:off x="3062247" y="6341819"/>
              <a:ext cx="147792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IEEE WIE VIT</a:t>
              </a:r>
              <a:endPara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sp>
          <p:nvSpPr>
            <p:cNvPr id="174" name="Google Shape;174;p28"/>
            <p:cNvSpPr txBox="1"/>
            <p:nvPr/>
          </p:nvSpPr>
          <p:spPr>
            <a:xfrm>
              <a:off x="5396048" y="6331186"/>
              <a:ext cx="147792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IETE-ISF VIT</a:t>
              </a:r>
              <a:endPara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cxnSp>
          <p:nvCxnSpPr>
            <p:cNvPr id="175" name="Google Shape;175;p28"/>
            <p:cNvCxnSpPr/>
            <p:nvPr/>
          </p:nvCxnSpPr>
          <p:spPr>
            <a:xfrm>
              <a:off x="4603970" y="6168335"/>
              <a:ext cx="0" cy="661095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6" name="Google Shape;176;p28"/>
          <p:cNvSpPr txBox="1"/>
          <p:nvPr/>
        </p:nvSpPr>
        <p:spPr>
          <a:xfrm>
            <a:off x="2296645" y="2340900"/>
            <a:ext cx="455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Crop Recommendation Dataset | Kaggle</a:t>
            </a:r>
            <a:endParaRPr b="1" sz="1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/>
          <p:nvPr/>
        </p:nvSpPr>
        <p:spPr>
          <a:xfrm>
            <a:off x="-121029" y="513938"/>
            <a:ext cx="5745300" cy="1009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b="1" lang="en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Implementation</a:t>
            </a:r>
            <a:endParaRPr b="1" sz="3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893125" y="1995575"/>
            <a:ext cx="7249500" cy="21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" sz="2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Github Link: </a:t>
            </a:r>
            <a:r>
              <a:rPr b="1" lang="en" sz="2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1700" u="sng">
                <a:solidFill>
                  <a:schemeClr val="hlink"/>
                </a:solidFill>
                <a:hlinkClick r:id="rId4"/>
              </a:rPr>
              <a:t>UntitledX-organization/Crop-Prediction (github.com)</a:t>
            </a:r>
            <a:endParaRPr sz="1700"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" sz="2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K Nearest Neighbours Classification Algorithm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" sz="2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Python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4" name="Google Shape;184;p29"/>
          <p:cNvGrpSpPr/>
          <p:nvPr/>
        </p:nvGrpSpPr>
        <p:grpSpPr>
          <a:xfrm>
            <a:off x="2258862" y="4618775"/>
            <a:ext cx="4442957" cy="524725"/>
            <a:chOff x="2431016" y="6161696"/>
            <a:chExt cx="4442957" cy="699633"/>
          </a:xfrm>
        </p:grpSpPr>
        <p:pic>
          <p:nvPicPr>
            <p:cNvPr descr="https://ieeewievit.org/assets/img/wie%20vit.jpg" id="185" name="Google Shape;185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31016" y="6200234"/>
              <a:ext cx="609970" cy="6099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ete-icon" id="186" name="Google Shape;186;p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20882" y="6161696"/>
              <a:ext cx="699633" cy="6996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29"/>
            <p:cNvSpPr txBox="1"/>
            <p:nvPr/>
          </p:nvSpPr>
          <p:spPr>
            <a:xfrm>
              <a:off x="3062247" y="6341819"/>
              <a:ext cx="147792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IEEE WIE VIT</a:t>
              </a:r>
              <a:endPara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sp>
          <p:nvSpPr>
            <p:cNvPr id="188" name="Google Shape;188;p29"/>
            <p:cNvSpPr txBox="1"/>
            <p:nvPr/>
          </p:nvSpPr>
          <p:spPr>
            <a:xfrm>
              <a:off x="5396048" y="6331186"/>
              <a:ext cx="147792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IETE-ISF VIT</a:t>
              </a:r>
              <a:endPara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cxnSp>
          <p:nvCxnSpPr>
            <p:cNvPr id="189" name="Google Shape;189;p29"/>
            <p:cNvCxnSpPr/>
            <p:nvPr/>
          </p:nvCxnSpPr>
          <p:spPr>
            <a:xfrm>
              <a:off x="4603970" y="6168335"/>
              <a:ext cx="0" cy="661095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801408" y="634069"/>
            <a:ext cx="2728613" cy="7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lang="en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Results</a:t>
            </a:r>
            <a:r>
              <a:rPr lang="en" sz="24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3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196" name="Google Shape;196;p30"/>
          <p:cNvGrpSpPr/>
          <p:nvPr/>
        </p:nvGrpSpPr>
        <p:grpSpPr>
          <a:xfrm>
            <a:off x="2258862" y="4618775"/>
            <a:ext cx="4442957" cy="524725"/>
            <a:chOff x="2431016" y="6161696"/>
            <a:chExt cx="4442957" cy="699633"/>
          </a:xfrm>
        </p:grpSpPr>
        <p:pic>
          <p:nvPicPr>
            <p:cNvPr descr="https://ieeewievit.org/assets/img/wie%20vit.jpg" id="197" name="Google Shape;197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31016" y="6200234"/>
              <a:ext cx="609970" cy="6099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ete-icon" id="198" name="Google Shape;198;p3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20882" y="6161696"/>
              <a:ext cx="699633" cy="6996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Google Shape;199;p30"/>
            <p:cNvSpPr txBox="1"/>
            <p:nvPr/>
          </p:nvSpPr>
          <p:spPr>
            <a:xfrm>
              <a:off x="3062247" y="6341819"/>
              <a:ext cx="147792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IEEE WIE VIT</a:t>
              </a:r>
              <a:endPara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sp>
          <p:nvSpPr>
            <p:cNvPr id="200" name="Google Shape;200;p30"/>
            <p:cNvSpPr txBox="1"/>
            <p:nvPr/>
          </p:nvSpPr>
          <p:spPr>
            <a:xfrm>
              <a:off x="5396048" y="6331186"/>
              <a:ext cx="147792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IETE-ISF VIT</a:t>
              </a:r>
              <a:endPara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cxnSp>
          <p:nvCxnSpPr>
            <p:cNvPr id="201" name="Google Shape;201;p30"/>
            <p:cNvCxnSpPr/>
            <p:nvPr/>
          </p:nvCxnSpPr>
          <p:spPr>
            <a:xfrm>
              <a:off x="4603970" y="6168335"/>
              <a:ext cx="0" cy="661095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202" name="Google Shape;20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2050" y="1459875"/>
            <a:ext cx="7067425" cy="290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1"/>
          <p:cNvSpPr txBox="1"/>
          <p:nvPr/>
        </p:nvSpPr>
        <p:spPr>
          <a:xfrm>
            <a:off x="954291" y="601798"/>
            <a:ext cx="7052100" cy="6103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lang="en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Inference </a:t>
            </a:r>
            <a:endParaRPr sz="3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209" name="Google Shape;209;p31"/>
          <p:cNvGrpSpPr/>
          <p:nvPr/>
        </p:nvGrpSpPr>
        <p:grpSpPr>
          <a:xfrm>
            <a:off x="2258862" y="4618775"/>
            <a:ext cx="4442957" cy="524725"/>
            <a:chOff x="2431016" y="6161696"/>
            <a:chExt cx="4442957" cy="699633"/>
          </a:xfrm>
        </p:grpSpPr>
        <p:pic>
          <p:nvPicPr>
            <p:cNvPr descr="https://ieeewievit.org/assets/img/wie%20vit.jpg" id="210" name="Google Shape;210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31016" y="6200234"/>
              <a:ext cx="609970" cy="6099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ete-icon" id="211" name="Google Shape;211;p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20882" y="6161696"/>
              <a:ext cx="699633" cy="6996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Google Shape;212;p31"/>
            <p:cNvSpPr txBox="1"/>
            <p:nvPr/>
          </p:nvSpPr>
          <p:spPr>
            <a:xfrm>
              <a:off x="3062247" y="6341819"/>
              <a:ext cx="147792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IEEE WIE VIT</a:t>
              </a:r>
              <a:endPara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sp>
          <p:nvSpPr>
            <p:cNvPr id="213" name="Google Shape;213;p31"/>
            <p:cNvSpPr txBox="1"/>
            <p:nvPr/>
          </p:nvSpPr>
          <p:spPr>
            <a:xfrm>
              <a:off x="5396048" y="6331186"/>
              <a:ext cx="147792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IETE-ISF VIT</a:t>
              </a:r>
              <a:endPara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cxnSp>
          <p:nvCxnSpPr>
            <p:cNvPr id="214" name="Google Shape;214;p31"/>
            <p:cNvCxnSpPr/>
            <p:nvPr/>
          </p:nvCxnSpPr>
          <p:spPr>
            <a:xfrm>
              <a:off x="4603970" y="6168335"/>
              <a:ext cx="0" cy="661095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15" name="Google Shape;215;p31"/>
          <p:cNvSpPr txBox="1"/>
          <p:nvPr/>
        </p:nvSpPr>
        <p:spPr>
          <a:xfrm>
            <a:off x="1107175" y="1485600"/>
            <a:ext cx="71337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Farmers should focus on growing kidney beans as the staple crop which will be helpful in solving hunger issues on a larger extent.</a:t>
            </a:r>
            <a:br>
              <a:rPr lang="en" sz="1700">
                <a:latin typeface="Calibri"/>
                <a:ea typeface="Calibri"/>
                <a:cs typeface="Calibri"/>
                <a:sym typeface="Calibri"/>
              </a:rPr>
            </a:br>
            <a:br>
              <a:rPr lang="en" sz="1700">
                <a:latin typeface="Calibri"/>
                <a:ea typeface="Calibri"/>
                <a:cs typeface="Calibri"/>
                <a:sym typeface="Calibri"/>
              </a:rPr>
            </a:b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Mango is also another fruit which shows the highest 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yield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 in Indian soil and weather conditions. So during the 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appropriate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 season it will help in solving hunger.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4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2"/>
          <p:cNvSpPr txBox="1"/>
          <p:nvPr/>
        </p:nvSpPr>
        <p:spPr>
          <a:xfrm>
            <a:off x="828769" y="509813"/>
            <a:ext cx="7052100" cy="7182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lang="en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References</a:t>
            </a:r>
            <a:endParaRPr sz="2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222" name="Google Shape;222;p32"/>
          <p:cNvGrpSpPr/>
          <p:nvPr/>
        </p:nvGrpSpPr>
        <p:grpSpPr>
          <a:xfrm>
            <a:off x="2258862" y="4618775"/>
            <a:ext cx="4442957" cy="524725"/>
            <a:chOff x="2431016" y="6161696"/>
            <a:chExt cx="4442957" cy="699633"/>
          </a:xfrm>
        </p:grpSpPr>
        <p:pic>
          <p:nvPicPr>
            <p:cNvPr descr="https://ieeewievit.org/assets/img/wie%20vit.jpg" id="223" name="Google Shape;223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31016" y="6200234"/>
              <a:ext cx="609970" cy="6099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ete-icon" id="224" name="Google Shape;224;p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20882" y="6161696"/>
              <a:ext cx="699633" cy="6996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" name="Google Shape;225;p32"/>
            <p:cNvSpPr txBox="1"/>
            <p:nvPr/>
          </p:nvSpPr>
          <p:spPr>
            <a:xfrm>
              <a:off x="3062247" y="6341819"/>
              <a:ext cx="147792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IEEE WIE VIT</a:t>
              </a:r>
              <a:endPara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sp>
          <p:nvSpPr>
            <p:cNvPr id="226" name="Google Shape;226;p32"/>
            <p:cNvSpPr txBox="1"/>
            <p:nvPr/>
          </p:nvSpPr>
          <p:spPr>
            <a:xfrm>
              <a:off x="5396048" y="6331186"/>
              <a:ext cx="147792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IETE-ISF VIT</a:t>
              </a:r>
              <a:endPara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cxnSp>
          <p:nvCxnSpPr>
            <p:cNvPr id="227" name="Google Shape;227;p32"/>
            <p:cNvCxnSpPr/>
            <p:nvPr/>
          </p:nvCxnSpPr>
          <p:spPr>
            <a:xfrm>
              <a:off x="4603970" y="6168335"/>
              <a:ext cx="0" cy="661095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8" name="Google Shape;228;p32"/>
          <p:cNvSpPr txBox="1"/>
          <p:nvPr/>
        </p:nvSpPr>
        <p:spPr>
          <a:xfrm>
            <a:off x="967025" y="1387475"/>
            <a:ext cx="69138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Crop Recommendation Dataset | Kaggle</a:t>
            </a:r>
            <a:br>
              <a:rPr lang="en" sz="1500">
                <a:latin typeface="Calibri"/>
                <a:ea typeface="Calibri"/>
                <a:cs typeface="Calibri"/>
                <a:sym typeface="Calibri"/>
              </a:rPr>
            </a:br>
            <a:br>
              <a:rPr lang="en" sz="15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hlinkClick r:id="rId7"/>
              </a:rPr>
              <a:t>D:\Anita 10.4.2019\D drive\2019\IJF\May 2019\frank notes May 2019.pmd (faidelhi.org)</a:t>
            </a:r>
            <a:br>
              <a:rPr lang="en" sz="1500">
                <a:latin typeface="Calibri"/>
                <a:ea typeface="Calibri"/>
                <a:cs typeface="Calibri"/>
                <a:sym typeface="Calibri"/>
              </a:rPr>
            </a:br>
            <a:br>
              <a:rPr lang="en" sz="15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hlinkClick r:id="rId8"/>
              </a:rPr>
              <a:t>VIII_GEO_L04_M02_AGRICULTURE_HANDOUT.pdf (aees.gov.in)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9"/>
              </a:rPr>
              <a:t>Optimal Humidity and Temperature for Greenhouse Growing - Drygair Greenhouse Dehumidifiers</a:t>
            </a:r>
            <a:br>
              <a:rPr lang="en" sz="1500">
                <a:latin typeface="Calibri"/>
                <a:ea typeface="Calibri"/>
                <a:cs typeface="Calibri"/>
                <a:sym typeface="Calibri"/>
              </a:rPr>
            </a:br>
            <a:br>
              <a:rPr lang="en" sz="15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hlinkClick r:id="rId10"/>
              </a:rPr>
              <a:t>What is the pH range of Agricultural soils found in India? (researchgate.net)</a:t>
            </a:r>
            <a:br>
              <a:rPr lang="en" sz="1500">
                <a:latin typeface="Calibri"/>
                <a:ea typeface="Calibri"/>
                <a:cs typeface="Calibri"/>
                <a:sym typeface="Calibri"/>
              </a:rPr>
            </a:br>
            <a:br>
              <a:rPr lang="en" sz="15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hlinkClick r:id="rId11"/>
              </a:rPr>
              <a:t>Microsoft Word - Rainfall.docx (mospi.nic.in)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