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47B67-94E5-462C-A60E-ADB875E46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DATA602: PREDICTING REAL ESTATE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233BC-C898-4DE3-87DF-BCA1A791B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/>
              <a:t>By: Rushabh shah</a:t>
            </a:r>
          </a:p>
          <a:p>
            <a:pPr algn="l"/>
            <a:r>
              <a:rPr lang="en-US" sz="1400" dirty="0"/>
              <a:t>Under guidance of: Prof. Murat</a:t>
            </a:r>
          </a:p>
          <a:p>
            <a:pPr algn="l"/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F7C2EC5-900E-4123-AD16-0F26FD81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6" r="14465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012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F7C2EC5-900E-4123-AD16-0F26FD81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6" r="14465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2D73B-C7F8-4112-B71C-71A48FFCED17}"/>
              </a:ext>
            </a:extLst>
          </p:cNvPr>
          <p:cNvSpPr txBox="1"/>
          <p:nvPr/>
        </p:nvSpPr>
        <p:spPr>
          <a:xfrm>
            <a:off x="457200" y="596348"/>
            <a:ext cx="53074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Overview:</a:t>
            </a:r>
          </a:p>
          <a:p>
            <a:endParaRPr lang="en-US" sz="2000" b="1" dirty="0"/>
          </a:p>
          <a:p>
            <a:r>
              <a:rPr lang="en-US" sz="2000" dirty="0"/>
              <a:t>To predict real estate prices using linear regression. Prices vary for buying a house depending on a lot of factors that bring convenience to the buyers.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b="1" dirty="0"/>
              <a:t>Factors: </a:t>
            </a:r>
          </a:p>
          <a:p>
            <a:endParaRPr lang="en-US" sz="2000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Age of house.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Distance from the metro station in units.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No. of convenience stores nearby.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Latitude.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Longitude.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320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F7C2EC5-900E-4123-AD16-0F26FD81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6" r="14465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2D73B-C7F8-4112-B71C-71A48FFCED17}"/>
              </a:ext>
            </a:extLst>
          </p:cNvPr>
          <p:cNvSpPr txBox="1"/>
          <p:nvPr/>
        </p:nvSpPr>
        <p:spPr>
          <a:xfrm>
            <a:off x="457200" y="596348"/>
            <a:ext cx="53074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Assumptions:</a:t>
            </a:r>
          </a:p>
          <a:p>
            <a:endParaRPr lang="en-US" sz="2000" dirty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There are factors of which we don’t have data.</a:t>
            </a:r>
          </a:p>
          <a:p>
            <a:pPr marL="342900" lvl="0" indent="-342900">
              <a:buFont typeface="+mj-lt"/>
              <a:buAutoNum type="arabicPeriod"/>
            </a:pP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2.  Our model is specific to the locations of Taiwan given in the data.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7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F7C2EC5-900E-4123-AD16-0F26FD81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6" r="14465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2D73B-C7F8-4112-B71C-71A48FFCED17}"/>
              </a:ext>
            </a:extLst>
          </p:cNvPr>
          <p:cNvSpPr txBox="1"/>
          <p:nvPr/>
        </p:nvSpPr>
        <p:spPr>
          <a:xfrm>
            <a:off x="457200" y="596348"/>
            <a:ext cx="53074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 overview:</a:t>
            </a:r>
          </a:p>
          <a:p>
            <a:r>
              <a:rPr lang="en-US" dirty="0"/>
              <a:t>.The maximum price per unit area in this location is 117.5. The median price per unit area in the given dataset is 38.45.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000" dirty="0"/>
          </a:p>
          <a:p>
            <a:pPr lvl="0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C7035D-A115-4A59-B5CE-6771AE442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2262021"/>
            <a:ext cx="5208105" cy="350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8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F7C2EC5-900E-4123-AD16-0F26FD81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6" r="14465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2D73B-C7F8-4112-B71C-71A48FFCED17}"/>
              </a:ext>
            </a:extLst>
          </p:cNvPr>
          <p:cNvSpPr txBox="1"/>
          <p:nvPr/>
        </p:nvSpPr>
        <p:spPr>
          <a:xfrm>
            <a:off x="457200" y="596348"/>
            <a:ext cx="53074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Checking the linearities of all the depended and independent variables:</a:t>
            </a:r>
          </a:p>
          <a:p>
            <a:r>
              <a:rPr lang="en-US" dirty="0"/>
              <a:t>The relation of the distance from metro station against the prices is not linear but provides demonstration that the prices are high if the distance is low.</a:t>
            </a:r>
          </a:p>
          <a:p>
            <a:r>
              <a:rPr lang="en-US" dirty="0"/>
              <a:t> </a:t>
            </a:r>
            <a:endParaRPr lang="en-US" sz="2400" b="1" dirty="0"/>
          </a:p>
          <a:p>
            <a:endParaRPr lang="en-US" sz="2400" b="1" dirty="0"/>
          </a:p>
          <a:p>
            <a:endParaRPr lang="en-US" sz="2000" dirty="0"/>
          </a:p>
          <a:p>
            <a:pPr lvl="0"/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416F0A-46F2-43D1-B5AE-45EED2AD1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4" y="3010517"/>
            <a:ext cx="4489440" cy="28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0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F7C2EC5-900E-4123-AD16-0F26FD81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6" r="14465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2D73B-C7F8-4112-B71C-71A48FFCED17}"/>
              </a:ext>
            </a:extLst>
          </p:cNvPr>
          <p:cNvSpPr txBox="1"/>
          <p:nvPr/>
        </p:nvSpPr>
        <p:spPr>
          <a:xfrm>
            <a:off x="457200" y="596348"/>
            <a:ext cx="530749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Checking the linearities of all the depended and independent variables:</a:t>
            </a:r>
          </a:p>
          <a:p>
            <a:r>
              <a:rPr lang="en-US" dirty="0"/>
              <a:t>The relation between the number of convenience stores to the price of the house per unit area is shown below.</a:t>
            </a:r>
          </a:p>
          <a:p>
            <a:r>
              <a:rPr lang="en-US" dirty="0"/>
              <a:t> </a:t>
            </a:r>
            <a:endParaRPr lang="en-US" sz="2400" b="1" dirty="0"/>
          </a:p>
          <a:p>
            <a:endParaRPr lang="en-US" sz="2400" b="1" dirty="0"/>
          </a:p>
          <a:p>
            <a:endParaRPr lang="en-US" sz="2000" dirty="0"/>
          </a:p>
          <a:p>
            <a:pPr lvl="0"/>
            <a:endParaRPr lang="en-US" dirty="0"/>
          </a:p>
        </p:txBody>
      </p:sp>
      <p:pic>
        <p:nvPicPr>
          <p:cNvPr id="3" name="Picture 2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96902F65-3F57-4CD2-9B87-DFDF334BE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8" y="3069984"/>
            <a:ext cx="4756162" cy="29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F7C2EC5-900E-4123-AD16-0F26FD81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6" r="14465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2D73B-C7F8-4112-B71C-71A48FFCED17}"/>
              </a:ext>
            </a:extLst>
          </p:cNvPr>
          <p:cNvSpPr txBox="1"/>
          <p:nvPr/>
        </p:nvSpPr>
        <p:spPr>
          <a:xfrm>
            <a:off x="457200" y="596348"/>
            <a:ext cx="53074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Checking the linearities of all the depended and independent variables:</a:t>
            </a:r>
          </a:p>
          <a:p>
            <a:r>
              <a:rPr lang="en-US" dirty="0"/>
              <a:t>The relation between the age of house and price per unit area does not show any linearity. </a:t>
            </a:r>
          </a:p>
          <a:p>
            <a:r>
              <a:rPr lang="en-US" dirty="0"/>
              <a:t> </a:t>
            </a:r>
            <a:endParaRPr lang="en-US" sz="2400" b="1" dirty="0"/>
          </a:p>
          <a:p>
            <a:endParaRPr lang="en-US" sz="2400" b="1" dirty="0"/>
          </a:p>
          <a:p>
            <a:endParaRPr lang="en-US" sz="2000" dirty="0"/>
          </a:p>
          <a:p>
            <a:pPr lvl="0"/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02F6E1-35CA-47F3-AC74-51E042837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7" y="2809729"/>
            <a:ext cx="4863547" cy="29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6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F7C2EC5-900E-4123-AD16-0F26FD81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6" r="14465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2D73B-C7F8-4112-B71C-71A48FFCED17}"/>
              </a:ext>
            </a:extLst>
          </p:cNvPr>
          <p:cNvSpPr txBox="1"/>
          <p:nvPr/>
        </p:nvSpPr>
        <p:spPr>
          <a:xfrm>
            <a:off x="457200" y="596348"/>
            <a:ext cx="53074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Results:</a:t>
            </a:r>
          </a:p>
          <a:p>
            <a:r>
              <a:rPr lang="en-US" dirty="0"/>
              <a:t>The linear regression model developed from the follow will include all the factors as none of them can be eliminated due to lack of co-relation. </a:t>
            </a:r>
          </a:p>
          <a:p>
            <a:endParaRPr lang="en-US" sz="2400" b="1" dirty="0"/>
          </a:p>
          <a:p>
            <a:r>
              <a:rPr lang="en-US" dirty="0"/>
              <a:t>Coefficient of Determination(R-Squared value): 0.5611530822986226</a:t>
            </a:r>
          </a:p>
          <a:p>
            <a:endParaRPr lang="en-US" sz="2400" b="1" dirty="0"/>
          </a:p>
          <a:p>
            <a:r>
              <a:rPr lang="en-US" sz="2000" dirty="0"/>
              <a:t>The model explains 56.1% variance. </a:t>
            </a:r>
          </a:p>
          <a:p>
            <a:endParaRPr lang="en-US" sz="2000" dirty="0"/>
          </a:p>
          <a:p>
            <a:r>
              <a:rPr lang="en-US" dirty="0"/>
              <a:t>The mean squared error is 71.78 which explains the error of the model.</a:t>
            </a:r>
            <a:endParaRPr lang="en-US" sz="2000" dirty="0"/>
          </a:p>
          <a:p>
            <a:endParaRPr lang="en-US" sz="20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0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F7C2EC5-900E-4123-AD16-0F26FD81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6" r="14465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2D73B-C7F8-4112-B71C-71A48FFCED17}"/>
              </a:ext>
            </a:extLst>
          </p:cNvPr>
          <p:cNvSpPr txBox="1"/>
          <p:nvPr/>
        </p:nvSpPr>
        <p:spPr>
          <a:xfrm>
            <a:off x="457200" y="543338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ANY QUESTIONS?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023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3E8E2"/>
      </a:lt2>
      <a:accent1>
        <a:srgbClr val="CB29E7"/>
      </a:accent1>
      <a:accent2>
        <a:srgbClr val="7427D8"/>
      </a:accent2>
      <a:accent3>
        <a:srgbClr val="3F3CE9"/>
      </a:accent3>
      <a:accent4>
        <a:srgbClr val="1763D5"/>
      </a:accent4>
      <a:accent5>
        <a:srgbClr val="25B1D1"/>
      </a:accent5>
      <a:accent6>
        <a:srgbClr val="14B993"/>
      </a:accent6>
      <a:hlink>
        <a:srgbClr val="3C8AB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GradientRiseVTI</vt:lpstr>
      <vt:lpstr>DATA602: PREDICTING REAL ESTATE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DATA602: PREDICTING REAL ESTATE PRICES</dc:title>
  <dc:creator>Rushabh Shah</dc:creator>
  <cp:lastModifiedBy>Rushabh Shah</cp:lastModifiedBy>
  <cp:revision>4</cp:revision>
  <dcterms:created xsi:type="dcterms:W3CDTF">2020-09-22T19:44:32Z</dcterms:created>
  <dcterms:modified xsi:type="dcterms:W3CDTF">2020-09-22T20:17:50Z</dcterms:modified>
</cp:coreProperties>
</file>