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80" r:id="rId5"/>
    <p:sldId id="283" r:id="rId6"/>
    <p:sldId id="284" r:id="rId7"/>
    <p:sldId id="281" r:id="rId8"/>
    <p:sldId id="282" r:id="rId9"/>
    <p:sldId id="285" r:id="rId10"/>
    <p:sldId id="286" r:id="rId11"/>
    <p:sldId id="289" r:id="rId12"/>
    <p:sldId id="288" r:id="rId13"/>
    <p:sldId id="290"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Goal</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To suggest the best classification algorithm for predicting the response of customers of an insurance company to a vehicle insurance market</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Classification Models</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The models used in this project are:</a:t>
          </a:r>
        </a:p>
        <a:p>
          <a:pPr>
            <a:lnSpc>
              <a:spcPct val="100000"/>
            </a:lnSpc>
          </a:pPr>
          <a:r>
            <a:rPr lang="en-US" dirty="0"/>
            <a:t>1) Gaussian Naïve Bayes</a:t>
          </a:r>
        </a:p>
        <a:p>
          <a:pPr>
            <a:lnSpc>
              <a:spcPct val="100000"/>
            </a:lnSpc>
          </a:pPr>
          <a:r>
            <a:rPr lang="en-US" dirty="0"/>
            <a:t>2)Kth nearest neighbor</a:t>
          </a:r>
        </a:p>
        <a:p>
          <a:pPr>
            <a:lnSpc>
              <a:spcPct val="100000"/>
            </a:lnSpc>
          </a:pPr>
          <a:r>
            <a:rPr lang="en-US" dirty="0"/>
            <a:t>3)Random Forest classifier</a:t>
          </a:r>
        </a:p>
        <a:p>
          <a:pPr>
            <a:lnSpc>
              <a:spcPct val="100000"/>
            </a:lnSpc>
          </a:pPr>
          <a:r>
            <a:rPr lang="en-US" dirty="0"/>
            <a:t>4)Logistic model</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Results</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The best performance amongst these was by balanced Random Forest classifier.</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715733"/>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95669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Goal</a:t>
          </a:r>
        </a:p>
      </dsp:txBody>
      <dsp:txXfrm>
        <a:off x="4228" y="1956692"/>
        <a:ext cx="3088125" cy="463218"/>
      </dsp:txXfrm>
    </dsp:sp>
    <dsp:sp modelId="{DD091D0A-5A25-4241-91F3-18D32B0BDD4F}">
      <dsp:nvSpPr>
        <dsp:cNvPr id="0" name=""/>
        <dsp:cNvSpPr/>
      </dsp:nvSpPr>
      <dsp:spPr>
        <a:xfrm>
          <a:off x="4228" y="2494384"/>
          <a:ext cx="3088125" cy="1944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To suggest the best classification algorithm for predicting the response of customers of an insurance company to a vehicle insurance market</a:t>
          </a:r>
        </a:p>
      </dsp:txBody>
      <dsp:txXfrm>
        <a:off x="4228" y="2494384"/>
        <a:ext cx="3088125" cy="1944978"/>
      </dsp:txXfrm>
    </dsp:sp>
    <dsp:sp modelId="{210823F6-AC1A-46E3-9D99-A319DF497539}">
      <dsp:nvSpPr>
        <dsp:cNvPr id="0" name=""/>
        <dsp:cNvSpPr/>
      </dsp:nvSpPr>
      <dsp:spPr>
        <a:xfrm>
          <a:off x="4636415" y="715733"/>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95669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Classification Models</a:t>
          </a:r>
        </a:p>
      </dsp:txBody>
      <dsp:txXfrm>
        <a:off x="3632774" y="1956692"/>
        <a:ext cx="3088125" cy="463218"/>
      </dsp:txXfrm>
    </dsp:sp>
    <dsp:sp modelId="{7CD40649-A74C-4AD8-B9D0-2573A1955C91}">
      <dsp:nvSpPr>
        <dsp:cNvPr id="0" name=""/>
        <dsp:cNvSpPr/>
      </dsp:nvSpPr>
      <dsp:spPr>
        <a:xfrm>
          <a:off x="3632774" y="2494384"/>
          <a:ext cx="3088125" cy="1944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The models used in this project are:</a:t>
          </a:r>
        </a:p>
        <a:p>
          <a:pPr marL="0" lvl="0" indent="0" algn="ctr" defTabSz="755650">
            <a:lnSpc>
              <a:spcPct val="100000"/>
            </a:lnSpc>
            <a:spcBef>
              <a:spcPct val="0"/>
            </a:spcBef>
            <a:spcAft>
              <a:spcPct val="35000"/>
            </a:spcAft>
            <a:buNone/>
          </a:pPr>
          <a:r>
            <a:rPr lang="en-US" sz="1700" kern="1200" dirty="0"/>
            <a:t>1) Gaussian Naïve Bayes</a:t>
          </a:r>
        </a:p>
        <a:p>
          <a:pPr marL="0" lvl="0" indent="0" algn="ctr" defTabSz="755650">
            <a:lnSpc>
              <a:spcPct val="100000"/>
            </a:lnSpc>
            <a:spcBef>
              <a:spcPct val="0"/>
            </a:spcBef>
            <a:spcAft>
              <a:spcPct val="35000"/>
            </a:spcAft>
            <a:buNone/>
          </a:pPr>
          <a:r>
            <a:rPr lang="en-US" sz="1700" kern="1200" dirty="0"/>
            <a:t>2)Kth nearest neighbor</a:t>
          </a:r>
        </a:p>
        <a:p>
          <a:pPr marL="0" lvl="0" indent="0" algn="ctr" defTabSz="755650">
            <a:lnSpc>
              <a:spcPct val="100000"/>
            </a:lnSpc>
            <a:spcBef>
              <a:spcPct val="0"/>
            </a:spcBef>
            <a:spcAft>
              <a:spcPct val="35000"/>
            </a:spcAft>
            <a:buNone/>
          </a:pPr>
          <a:r>
            <a:rPr lang="en-US" sz="1700" kern="1200" dirty="0"/>
            <a:t>3)Random Forest classifier</a:t>
          </a:r>
        </a:p>
        <a:p>
          <a:pPr marL="0" lvl="0" indent="0" algn="ctr" defTabSz="755650">
            <a:lnSpc>
              <a:spcPct val="100000"/>
            </a:lnSpc>
            <a:spcBef>
              <a:spcPct val="0"/>
            </a:spcBef>
            <a:spcAft>
              <a:spcPct val="35000"/>
            </a:spcAft>
            <a:buNone/>
          </a:pPr>
          <a:r>
            <a:rPr lang="en-US" sz="1700" kern="1200" dirty="0"/>
            <a:t>4)Logistic model</a:t>
          </a:r>
        </a:p>
      </dsp:txBody>
      <dsp:txXfrm>
        <a:off x="3632774" y="2494384"/>
        <a:ext cx="3088125" cy="1944978"/>
      </dsp:txXfrm>
    </dsp:sp>
    <dsp:sp modelId="{B0A3ABD2-C471-4A21-8AEF-3843C86919E1}">
      <dsp:nvSpPr>
        <dsp:cNvPr id="0" name=""/>
        <dsp:cNvSpPr/>
      </dsp:nvSpPr>
      <dsp:spPr>
        <a:xfrm>
          <a:off x="8264962" y="715733"/>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95669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Results</a:t>
          </a:r>
        </a:p>
      </dsp:txBody>
      <dsp:txXfrm>
        <a:off x="7261321" y="1956692"/>
        <a:ext cx="3088125" cy="463218"/>
      </dsp:txXfrm>
    </dsp:sp>
    <dsp:sp modelId="{6418EBED-F111-425B-8EE2-06B8B2297A68}">
      <dsp:nvSpPr>
        <dsp:cNvPr id="0" name=""/>
        <dsp:cNvSpPr/>
      </dsp:nvSpPr>
      <dsp:spPr>
        <a:xfrm>
          <a:off x="7261321" y="2494384"/>
          <a:ext cx="3088125" cy="1944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The best performance amongst these was by balanced Random Forest classifier.</a:t>
          </a:r>
        </a:p>
      </dsp:txBody>
      <dsp:txXfrm>
        <a:off x="7261321" y="2494384"/>
        <a:ext cx="3088125" cy="194497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anmolkumar/health-insurance-cross-sell-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Vehicle Insurance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r>
              <a:rPr lang="en-US" sz="2300" dirty="0">
                <a:solidFill>
                  <a:srgbClr val="5792BA"/>
                </a:solidFill>
              </a:rPr>
              <a:t>By: Rushabh Shah</a:t>
            </a:r>
          </a:p>
          <a:p>
            <a:pPr algn="l"/>
            <a:r>
              <a:rPr lang="en-US" dirty="0">
                <a:solidFill>
                  <a:srgbClr val="5792BA"/>
                </a:solidFill>
              </a:rPr>
              <a:t>Under Guidance of : Prof. Murat </a:t>
            </a:r>
            <a:r>
              <a:rPr lang="en-US" dirty="0" err="1">
                <a:solidFill>
                  <a:srgbClr val="5792BA"/>
                </a:solidFill>
              </a:rPr>
              <a:t>Guner</a:t>
            </a:r>
            <a:endParaRPr lang="en-US"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F-C155-4ED1-8986-A34B726F41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031898-8D00-48CE-AEA4-A7657A71759C}"/>
              </a:ext>
            </a:extLst>
          </p:cNvPr>
          <p:cNvSpPr>
            <a:spLocks noGrp="1"/>
          </p:cNvSpPr>
          <p:nvPr>
            <p:ph idx="1"/>
          </p:nvPr>
        </p:nvSpPr>
        <p:spPr/>
        <p:txBody>
          <a:bodyPr/>
          <a:lstStyle/>
          <a:p>
            <a:r>
              <a:rPr lang="en-US" dirty="0">
                <a:effectLst/>
              </a:rPr>
              <a:t>Data analysis is important aspect as it gives more insight about data.</a:t>
            </a:r>
          </a:p>
          <a:p>
            <a:r>
              <a:rPr lang="en-US" dirty="0">
                <a:effectLst/>
              </a:rPr>
              <a:t> Accuracy is not the correct metric to assess this problem.</a:t>
            </a:r>
          </a:p>
          <a:p>
            <a:r>
              <a:rPr lang="en-US" dirty="0">
                <a:effectLst/>
              </a:rPr>
              <a:t> Class imbalance must be addressed first. </a:t>
            </a:r>
          </a:p>
          <a:p>
            <a:r>
              <a:rPr lang="en-US" dirty="0">
                <a:effectLst/>
              </a:rPr>
              <a:t>The balanced model that performed well was Random Forest classifier.  </a:t>
            </a:r>
          </a:p>
          <a:p>
            <a:endParaRPr lang="en-US" dirty="0"/>
          </a:p>
        </p:txBody>
      </p:sp>
    </p:spTree>
    <p:extLst>
      <p:ext uri="{BB962C8B-B14F-4D97-AF65-F5344CB8AC3E}">
        <p14:creationId xmlns:p14="http://schemas.microsoft.com/office/powerpoint/2010/main" val="73978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176E-14D9-4791-9679-517AB7F752D0}"/>
              </a:ext>
            </a:extLst>
          </p:cNvPr>
          <p:cNvSpPr>
            <a:spLocks noGrp="1"/>
          </p:cNvSpPr>
          <p:nvPr>
            <p:ph type="title"/>
          </p:nvPr>
        </p:nvSpPr>
        <p:spPr>
          <a:xfrm>
            <a:off x="913795" y="609599"/>
            <a:ext cx="10353762" cy="3714749"/>
          </a:xfrm>
        </p:spPr>
        <p:txBody>
          <a:bodyPr/>
          <a:lstStyle/>
          <a:p>
            <a:r>
              <a:rPr lang="en-US" dirty="0"/>
              <a:t>Any Questions?</a:t>
            </a:r>
          </a:p>
        </p:txBody>
      </p:sp>
    </p:spTree>
    <p:extLst>
      <p:ext uri="{BB962C8B-B14F-4D97-AF65-F5344CB8AC3E}">
        <p14:creationId xmlns:p14="http://schemas.microsoft.com/office/powerpoint/2010/main" val="171747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0D4D-1260-43F9-9130-78E90FDF44E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496523B1-C64B-433F-A157-C8A3608EEF9D}"/>
              </a:ext>
            </a:extLst>
          </p:cNvPr>
          <p:cNvSpPr>
            <a:spLocks noGrp="1"/>
          </p:cNvSpPr>
          <p:nvPr>
            <p:ph idx="1"/>
          </p:nvPr>
        </p:nvSpPr>
        <p:spPr/>
        <p:txBody>
          <a:bodyPr/>
          <a:lstStyle/>
          <a:p>
            <a:r>
              <a:rPr lang="en-US" dirty="0">
                <a:effectLst/>
              </a:rPr>
              <a:t>A health insurance company is looking to make its way into the market providing vehicle insurance. The goal of this project is to compare various classification algorithms to find the one which is more accurate and appropriate for this dataset. Deciding a model to predict whether the policyholders (customers) from past year will also be interested in Vehicle Insurance provided by the company.</a:t>
            </a:r>
          </a:p>
          <a:p>
            <a:r>
              <a:rPr lang="en-US" dirty="0">
                <a:effectLst/>
              </a:rPr>
              <a:t>Data Source:  </a:t>
            </a:r>
            <a:r>
              <a:rPr lang="en-US" dirty="0">
                <a:effectLst/>
                <a:hlinkClick r:id="rId2"/>
              </a:rPr>
              <a:t>https://www.kaggle.com/anmolkumar/health-insurance-cross-sell-prediction</a:t>
            </a:r>
            <a:endParaRPr lang="en-US" dirty="0"/>
          </a:p>
        </p:txBody>
      </p:sp>
    </p:spTree>
    <p:extLst>
      <p:ext uri="{BB962C8B-B14F-4D97-AF65-F5344CB8AC3E}">
        <p14:creationId xmlns:p14="http://schemas.microsoft.com/office/powerpoint/2010/main" val="347136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AB6F-3F5E-4A7A-8D24-E98CC76B027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B48F24E-8063-4876-A5E7-0A2B8703DAB1}"/>
              </a:ext>
            </a:extLst>
          </p:cNvPr>
          <p:cNvSpPr>
            <a:spLocks noGrp="1"/>
          </p:cNvSpPr>
          <p:nvPr>
            <p:ph idx="1"/>
          </p:nvPr>
        </p:nvSpPr>
        <p:spPr/>
        <p:txBody>
          <a:bodyPr/>
          <a:lstStyle/>
          <a:p>
            <a:r>
              <a:rPr lang="en-US" dirty="0">
                <a:effectLst/>
              </a:rPr>
              <a:t>This dataset is from Kaggle hackathon. The challenge here is to evaluate different classification models in order to predict the most appropriate class. This will give me an opportunity to explore different algorithms and see the results. This dataset has a class imbalance problem that encouraged me to address this problem.</a:t>
            </a:r>
            <a:endParaRPr lang="en-US" dirty="0"/>
          </a:p>
        </p:txBody>
      </p:sp>
    </p:spTree>
    <p:extLst>
      <p:ext uri="{BB962C8B-B14F-4D97-AF65-F5344CB8AC3E}">
        <p14:creationId xmlns:p14="http://schemas.microsoft.com/office/powerpoint/2010/main" val="85895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459249313"/>
              </p:ext>
            </p:extLst>
          </p:nvPr>
        </p:nvGraphicFramePr>
        <p:xfrm>
          <a:off x="914400" y="636104"/>
          <a:ext cx="10353675" cy="5155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1756-FA81-42C7-8FD7-E62C64653A50}"/>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64A13E6C-9247-4F85-B43C-23F81EE47B1F}"/>
              </a:ext>
            </a:extLst>
          </p:cNvPr>
          <p:cNvSpPr>
            <a:spLocks noGrp="1"/>
          </p:cNvSpPr>
          <p:nvPr>
            <p:ph type="body" idx="1"/>
          </p:nvPr>
        </p:nvSpPr>
        <p:spPr/>
        <p:txBody>
          <a:bodyPr/>
          <a:lstStyle/>
          <a:p>
            <a:r>
              <a:rPr lang="en-US" dirty="0"/>
              <a:t>Responses</a:t>
            </a:r>
          </a:p>
        </p:txBody>
      </p:sp>
      <p:pic>
        <p:nvPicPr>
          <p:cNvPr id="8" name="Content Placeholder 7" descr="Chart, pie chart&#10;&#10;Description automatically generated">
            <a:extLst>
              <a:ext uri="{FF2B5EF4-FFF2-40B4-BE49-F238E27FC236}">
                <a16:creationId xmlns:a16="http://schemas.microsoft.com/office/drawing/2014/main" id="{BE91982E-ABD8-4F49-BF7B-57A935B49695}"/>
              </a:ext>
            </a:extLst>
          </p:cNvPr>
          <p:cNvPicPr>
            <a:picLocks noGrp="1" noChangeAspect="1"/>
          </p:cNvPicPr>
          <p:nvPr>
            <p:ph sz="half" idx="2"/>
          </p:nvPr>
        </p:nvPicPr>
        <p:blipFill>
          <a:blip r:embed="rId2"/>
          <a:stretch>
            <a:fillRect/>
          </a:stretch>
        </p:blipFill>
        <p:spPr>
          <a:xfrm>
            <a:off x="1417983" y="2702103"/>
            <a:ext cx="4187687" cy="2704784"/>
          </a:xfrm>
        </p:spPr>
      </p:pic>
      <p:sp>
        <p:nvSpPr>
          <p:cNvPr id="5" name="Text Placeholder 4">
            <a:extLst>
              <a:ext uri="{FF2B5EF4-FFF2-40B4-BE49-F238E27FC236}">
                <a16:creationId xmlns:a16="http://schemas.microsoft.com/office/drawing/2014/main" id="{4B29880F-61A5-40C1-8045-075316AFF466}"/>
              </a:ext>
            </a:extLst>
          </p:cNvPr>
          <p:cNvSpPr>
            <a:spLocks noGrp="1"/>
          </p:cNvSpPr>
          <p:nvPr>
            <p:ph type="body" sz="quarter" idx="3"/>
          </p:nvPr>
        </p:nvSpPr>
        <p:spPr/>
        <p:txBody>
          <a:bodyPr/>
          <a:lstStyle/>
          <a:p>
            <a:r>
              <a:rPr lang="en-US" dirty="0"/>
              <a:t>Annual Premium Distribution</a:t>
            </a:r>
          </a:p>
        </p:txBody>
      </p:sp>
      <p:pic>
        <p:nvPicPr>
          <p:cNvPr id="10" name="Content Placeholder 9" descr="Chart&#10;&#10;Description automatically generated">
            <a:extLst>
              <a:ext uri="{FF2B5EF4-FFF2-40B4-BE49-F238E27FC236}">
                <a16:creationId xmlns:a16="http://schemas.microsoft.com/office/drawing/2014/main" id="{A2687200-8D26-43E8-99AC-A4F33ED24D71}"/>
              </a:ext>
            </a:extLst>
          </p:cNvPr>
          <p:cNvPicPr>
            <a:picLocks noGrp="1" noChangeAspect="1"/>
          </p:cNvPicPr>
          <p:nvPr>
            <p:ph sz="quarter" idx="4"/>
          </p:nvPr>
        </p:nvPicPr>
        <p:blipFill>
          <a:blip r:embed="rId3"/>
          <a:stretch>
            <a:fillRect/>
          </a:stretch>
        </p:blipFill>
        <p:spPr>
          <a:xfrm>
            <a:off x="6497847" y="2701925"/>
            <a:ext cx="4509668" cy="3043238"/>
          </a:xfrm>
        </p:spPr>
      </p:pic>
    </p:spTree>
    <p:extLst>
      <p:ext uri="{BB962C8B-B14F-4D97-AF65-F5344CB8AC3E}">
        <p14:creationId xmlns:p14="http://schemas.microsoft.com/office/powerpoint/2010/main" val="153318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C972-D9D3-4311-8575-59FB17F5D8F1}"/>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DBF5E937-805F-4B16-A46A-E7291054ECE7}"/>
              </a:ext>
            </a:extLst>
          </p:cNvPr>
          <p:cNvSpPr>
            <a:spLocks noGrp="1"/>
          </p:cNvSpPr>
          <p:nvPr>
            <p:ph type="body" idx="1"/>
          </p:nvPr>
        </p:nvSpPr>
        <p:spPr/>
        <p:txBody>
          <a:bodyPr/>
          <a:lstStyle/>
          <a:p>
            <a:r>
              <a:rPr lang="en-US" dirty="0"/>
              <a:t>Correlation</a:t>
            </a:r>
          </a:p>
        </p:txBody>
      </p:sp>
      <p:pic>
        <p:nvPicPr>
          <p:cNvPr id="8" name="Content Placeholder 7" descr="Chart&#10;&#10;Description automatically generated">
            <a:extLst>
              <a:ext uri="{FF2B5EF4-FFF2-40B4-BE49-F238E27FC236}">
                <a16:creationId xmlns:a16="http://schemas.microsoft.com/office/drawing/2014/main" id="{A4B0A8D6-12C9-4F0C-86B1-BFEF02A9B910}"/>
              </a:ext>
            </a:extLst>
          </p:cNvPr>
          <p:cNvPicPr>
            <a:picLocks noGrp="1" noChangeAspect="1"/>
          </p:cNvPicPr>
          <p:nvPr>
            <p:ph sz="half" idx="2"/>
          </p:nvPr>
        </p:nvPicPr>
        <p:blipFill>
          <a:blip r:embed="rId2"/>
          <a:stretch>
            <a:fillRect/>
          </a:stretch>
        </p:blipFill>
        <p:spPr>
          <a:xfrm>
            <a:off x="1046163" y="2723900"/>
            <a:ext cx="4764087" cy="2999288"/>
          </a:xfrm>
        </p:spPr>
      </p:pic>
      <p:sp>
        <p:nvSpPr>
          <p:cNvPr id="5" name="Text Placeholder 4">
            <a:extLst>
              <a:ext uri="{FF2B5EF4-FFF2-40B4-BE49-F238E27FC236}">
                <a16:creationId xmlns:a16="http://schemas.microsoft.com/office/drawing/2014/main" id="{32AE8AD8-DD28-47A5-97E5-844E6991ADE3}"/>
              </a:ext>
            </a:extLst>
          </p:cNvPr>
          <p:cNvSpPr>
            <a:spLocks noGrp="1"/>
          </p:cNvSpPr>
          <p:nvPr>
            <p:ph type="body" sz="quarter" idx="3"/>
          </p:nvPr>
        </p:nvSpPr>
        <p:spPr/>
        <p:txBody>
          <a:bodyPr/>
          <a:lstStyle/>
          <a:p>
            <a:r>
              <a:rPr lang="en-US" dirty="0"/>
              <a:t>Outliers in Annual premium</a:t>
            </a:r>
          </a:p>
        </p:txBody>
      </p:sp>
      <p:pic>
        <p:nvPicPr>
          <p:cNvPr id="10" name="Content Placeholder 9" descr="A picture containing text&#10;&#10;Description automatically generated">
            <a:extLst>
              <a:ext uri="{FF2B5EF4-FFF2-40B4-BE49-F238E27FC236}">
                <a16:creationId xmlns:a16="http://schemas.microsoft.com/office/drawing/2014/main" id="{94ECE634-3B12-4EA2-810C-41FF8A456718}"/>
              </a:ext>
            </a:extLst>
          </p:cNvPr>
          <p:cNvPicPr>
            <a:picLocks noGrp="1" noChangeAspect="1"/>
          </p:cNvPicPr>
          <p:nvPr>
            <p:ph sz="quarter" idx="4"/>
          </p:nvPr>
        </p:nvPicPr>
        <p:blipFill>
          <a:blip r:embed="rId3"/>
          <a:stretch>
            <a:fillRect/>
          </a:stretch>
        </p:blipFill>
        <p:spPr>
          <a:xfrm>
            <a:off x="6362700" y="2900074"/>
            <a:ext cx="4779963" cy="2646939"/>
          </a:xfrm>
        </p:spPr>
      </p:pic>
    </p:spTree>
    <p:extLst>
      <p:ext uri="{BB962C8B-B14F-4D97-AF65-F5344CB8AC3E}">
        <p14:creationId xmlns:p14="http://schemas.microsoft.com/office/powerpoint/2010/main" val="396797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2989-761A-4806-9DA7-F2AC8B91A1FE}"/>
              </a:ext>
            </a:extLst>
          </p:cNvPr>
          <p:cNvSpPr>
            <a:spLocks noGrp="1"/>
          </p:cNvSpPr>
          <p:nvPr>
            <p:ph type="title"/>
          </p:nvPr>
        </p:nvSpPr>
        <p:spPr/>
        <p:txBody>
          <a:bodyPr/>
          <a:lstStyle/>
          <a:p>
            <a:r>
              <a:rPr lang="en-US" dirty="0"/>
              <a:t>Class Imbalance</a:t>
            </a:r>
          </a:p>
        </p:txBody>
      </p:sp>
      <p:sp>
        <p:nvSpPr>
          <p:cNvPr id="3" name="Content Placeholder 2">
            <a:extLst>
              <a:ext uri="{FF2B5EF4-FFF2-40B4-BE49-F238E27FC236}">
                <a16:creationId xmlns:a16="http://schemas.microsoft.com/office/drawing/2014/main" id="{C03D65C5-BD58-401D-A0E8-003BAC02EF9B}"/>
              </a:ext>
            </a:extLst>
          </p:cNvPr>
          <p:cNvSpPr>
            <a:spLocks noGrp="1"/>
          </p:cNvSpPr>
          <p:nvPr>
            <p:ph idx="1"/>
          </p:nvPr>
        </p:nvSpPr>
        <p:spPr/>
        <p:txBody>
          <a:bodyPr>
            <a:normAutofit fontScale="92500"/>
          </a:bodyPr>
          <a:lstStyle/>
          <a:p>
            <a:r>
              <a:rPr lang="en-US" dirty="0"/>
              <a:t>We have seen that in the train data set there is a class imbalance. The number of responses of ‘Yes’ are very less in comparison to ‘No’.</a:t>
            </a:r>
          </a:p>
          <a:p>
            <a:r>
              <a:rPr lang="en-US" dirty="0"/>
              <a:t>This will improve the model’s accuracy as they will identify one class appropriately, but the other class will not be predicted as it has less samples.</a:t>
            </a:r>
          </a:p>
          <a:p>
            <a:r>
              <a:rPr lang="en-US" dirty="0"/>
              <a:t>Thus accuracy will not be the metric to select the best classification algorithm as both positive and negative classes are important, we will use the confusion matrix and its results to determine the better classification algorithm. </a:t>
            </a:r>
          </a:p>
          <a:p>
            <a:r>
              <a:rPr lang="en-US" dirty="0"/>
              <a:t>The method we have used in the problem to handle class imbalance is upscaling.</a:t>
            </a:r>
          </a:p>
        </p:txBody>
      </p:sp>
    </p:spTree>
    <p:extLst>
      <p:ext uri="{BB962C8B-B14F-4D97-AF65-F5344CB8AC3E}">
        <p14:creationId xmlns:p14="http://schemas.microsoft.com/office/powerpoint/2010/main" val="30780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29E3-92D6-4947-8874-261AC4D0C9BC}"/>
              </a:ext>
            </a:extLst>
          </p:cNvPr>
          <p:cNvSpPr>
            <a:spLocks noGrp="1"/>
          </p:cNvSpPr>
          <p:nvPr>
            <p:ph type="title"/>
          </p:nvPr>
        </p:nvSpPr>
        <p:spPr/>
        <p:txBody>
          <a:bodyPr>
            <a:normAutofit fontScale="90000"/>
          </a:bodyPr>
          <a:lstStyle/>
          <a:p>
            <a:r>
              <a:rPr lang="en-US" dirty="0"/>
              <a:t>Comparing the confusion matrix of the balanced class.</a:t>
            </a:r>
          </a:p>
        </p:txBody>
      </p:sp>
      <p:pic>
        <p:nvPicPr>
          <p:cNvPr id="5" name="Content Placeholder 4" descr="Chart, treemap chart&#10;&#10;Description automatically generated">
            <a:extLst>
              <a:ext uri="{FF2B5EF4-FFF2-40B4-BE49-F238E27FC236}">
                <a16:creationId xmlns:a16="http://schemas.microsoft.com/office/drawing/2014/main" id="{91344E31-B404-45A2-8D40-A832B5C2623B}"/>
              </a:ext>
            </a:extLst>
          </p:cNvPr>
          <p:cNvPicPr>
            <a:picLocks noGrp="1" noChangeAspect="1"/>
          </p:cNvPicPr>
          <p:nvPr>
            <p:ph idx="1"/>
          </p:nvPr>
        </p:nvPicPr>
        <p:blipFill>
          <a:blip r:embed="rId2"/>
          <a:stretch>
            <a:fillRect/>
          </a:stretch>
        </p:blipFill>
        <p:spPr>
          <a:xfrm>
            <a:off x="465187" y="1866900"/>
            <a:ext cx="2686425" cy="2057687"/>
          </a:xfrm>
        </p:spPr>
      </p:pic>
      <p:sp>
        <p:nvSpPr>
          <p:cNvPr id="6" name="TextBox 5">
            <a:extLst>
              <a:ext uri="{FF2B5EF4-FFF2-40B4-BE49-F238E27FC236}">
                <a16:creationId xmlns:a16="http://schemas.microsoft.com/office/drawing/2014/main" id="{D4C0F35E-BB3F-426D-AE61-74F6EC9A1BD7}"/>
              </a:ext>
            </a:extLst>
          </p:cNvPr>
          <p:cNvSpPr txBox="1"/>
          <p:nvPr/>
        </p:nvSpPr>
        <p:spPr>
          <a:xfrm>
            <a:off x="465187" y="4324350"/>
            <a:ext cx="2449463" cy="2031325"/>
          </a:xfrm>
          <a:prstGeom prst="rect">
            <a:avLst/>
          </a:prstGeom>
          <a:noFill/>
        </p:spPr>
        <p:txBody>
          <a:bodyPr wrap="square" rtlCol="0">
            <a:spAutoFit/>
          </a:bodyPr>
          <a:lstStyle/>
          <a:p>
            <a:r>
              <a:rPr lang="en-US" dirty="0"/>
              <a:t>This is the confusion matrix of the balanced Logistic method. We can see that the number of misclassified samples are more.</a:t>
            </a:r>
          </a:p>
        </p:txBody>
      </p:sp>
      <p:pic>
        <p:nvPicPr>
          <p:cNvPr id="8" name="Picture 7" descr="Chart&#10;&#10;Description automatically generated">
            <a:extLst>
              <a:ext uri="{FF2B5EF4-FFF2-40B4-BE49-F238E27FC236}">
                <a16:creationId xmlns:a16="http://schemas.microsoft.com/office/drawing/2014/main" id="{58E28C90-5FC3-4DA1-BA8D-E46B94CE7E94}"/>
              </a:ext>
            </a:extLst>
          </p:cNvPr>
          <p:cNvPicPr>
            <a:picLocks noChangeAspect="1"/>
          </p:cNvPicPr>
          <p:nvPr/>
        </p:nvPicPr>
        <p:blipFill>
          <a:blip r:embed="rId3"/>
          <a:stretch>
            <a:fillRect/>
          </a:stretch>
        </p:blipFill>
        <p:spPr>
          <a:xfrm>
            <a:off x="3342890" y="1866900"/>
            <a:ext cx="2753109" cy="2114845"/>
          </a:xfrm>
          <a:prstGeom prst="rect">
            <a:avLst/>
          </a:prstGeom>
        </p:spPr>
      </p:pic>
      <p:sp>
        <p:nvSpPr>
          <p:cNvPr id="9" name="TextBox 8">
            <a:extLst>
              <a:ext uri="{FF2B5EF4-FFF2-40B4-BE49-F238E27FC236}">
                <a16:creationId xmlns:a16="http://schemas.microsoft.com/office/drawing/2014/main" id="{55A7FB90-FD1F-478F-B1FE-E05BEA70EC5D}"/>
              </a:ext>
            </a:extLst>
          </p:cNvPr>
          <p:cNvSpPr txBox="1"/>
          <p:nvPr/>
        </p:nvSpPr>
        <p:spPr>
          <a:xfrm>
            <a:off x="3342890" y="4343400"/>
            <a:ext cx="2449463" cy="2031325"/>
          </a:xfrm>
          <a:prstGeom prst="rect">
            <a:avLst/>
          </a:prstGeom>
          <a:noFill/>
        </p:spPr>
        <p:txBody>
          <a:bodyPr wrap="square" rtlCol="0">
            <a:spAutoFit/>
          </a:bodyPr>
          <a:lstStyle/>
          <a:p>
            <a:r>
              <a:rPr lang="en-US" dirty="0"/>
              <a:t>This is the confusion matrix of GaussianNB. We can see that the number of misclassified are less than logistic with better accuracy.</a:t>
            </a:r>
          </a:p>
        </p:txBody>
      </p:sp>
      <p:pic>
        <p:nvPicPr>
          <p:cNvPr id="11" name="Picture 10" descr="Chart&#10;&#10;Description automatically generated">
            <a:extLst>
              <a:ext uri="{FF2B5EF4-FFF2-40B4-BE49-F238E27FC236}">
                <a16:creationId xmlns:a16="http://schemas.microsoft.com/office/drawing/2014/main" id="{9512B604-2F9D-41EE-A238-D828468E20D1}"/>
              </a:ext>
            </a:extLst>
          </p:cNvPr>
          <p:cNvPicPr>
            <a:picLocks noChangeAspect="1"/>
          </p:cNvPicPr>
          <p:nvPr/>
        </p:nvPicPr>
        <p:blipFill>
          <a:blip r:embed="rId4"/>
          <a:stretch>
            <a:fillRect/>
          </a:stretch>
        </p:blipFill>
        <p:spPr>
          <a:xfrm>
            <a:off x="6287277" y="1876425"/>
            <a:ext cx="2857899" cy="2105320"/>
          </a:xfrm>
          <a:prstGeom prst="rect">
            <a:avLst/>
          </a:prstGeom>
        </p:spPr>
      </p:pic>
      <p:sp>
        <p:nvSpPr>
          <p:cNvPr id="12" name="TextBox 11">
            <a:extLst>
              <a:ext uri="{FF2B5EF4-FFF2-40B4-BE49-F238E27FC236}">
                <a16:creationId xmlns:a16="http://schemas.microsoft.com/office/drawing/2014/main" id="{CE3EDFF1-105C-4896-9172-4E6D8712F9C7}"/>
              </a:ext>
            </a:extLst>
          </p:cNvPr>
          <p:cNvSpPr txBox="1"/>
          <p:nvPr/>
        </p:nvSpPr>
        <p:spPr>
          <a:xfrm>
            <a:off x="6287277" y="4343400"/>
            <a:ext cx="2304273" cy="2031325"/>
          </a:xfrm>
          <a:prstGeom prst="rect">
            <a:avLst/>
          </a:prstGeom>
          <a:noFill/>
        </p:spPr>
        <p:txBody>
          <a:bodyPr wrap="square" rtlCol="0">
            <a:spAutoFit/>
          </a:bodyPr>
          <a:lstStyle/>
          <a:p>
            <a:r>
              <a:rPr lang="en-US" dirty="0"/>
              <a:t>This the confusion matrix of Kth nearest neighbor. It has the same no. of misclassified samples as GaussianNB</a:t>
            </a:r>
          </a:p>
        </p:txBody>
      </p:sp>
      <p:pic>
        <p:nvPicPr>
          <p:cNvPr id="14" name="Picture 13" descr="A picture containing chart&#10;&#10;Description automatically generated">
            <a:extLst>
              <a:ext uri="{FF2B5EF4-FFF2-40B4-BE49-F238E27FC236}">
                <a16:creationId xmlns:a16="http://schemas.microsoft.com/office/drawing/2014/main" id="{DE25C4C8-4467-404A-9251-7EE063834ABD}"/>
              </a:ext>
            </a:extLst>
          </p:cNvPr>
          <p:cNvPicPr>
            <a:picLocks noChangeAspect="1"/>
          </p:cNvPicPr>
          <p:nvPr/>
        </p:nvPicPr>
        <p:blipFill>
          <a:blip r:embed="rId5"/>
          <a:stretch>
            <a:fillRect/>
          </a:stretch>
        </p:blipFill>
        <p:spPr>
          <a:xfrm>
            <a:off x="9375707" y="1838337"/>
            <a:ext cx="2495898" cy="2086250"/>
          </a:xfrm>
          <a:prstGeom prst="rect">
            <a:avLst/>
          </a:prstGeom>
        </p:spPr>
      </p:pic>
      <p:sp>
        <p:nvSpPr>
          <p:cNvPr id="15" name="TextBox 14">
            <a:extLst>
              <a:ext uri="{FF2B5EF4-FFF2-40B4-BE49-F238E27FC236}">
                <a16:creationId xmlns:a16="http://schemas.microsoft.com/office/drawing/2014/main" id="{701F9F04-6ADF-451D-81FB-038DB7F78586}"/>
              </a:ext>
            </a:extLst>
          </p:cNvPr>
          <p:cNvSpPr txBox="1"/>
          <p:nvPr/>
        </p:nvSpPr>
        <p:spPr>
          <a:xfrm>
            <a:off x="9375707" y="4324350"/>
            <a:ext cx="2304273" cy="2031325"/>
          </a:xfrm>
          <a:prstGeom prst="rect">
            <a:avLst/>
          </a:prstGeom>
          <a:noFill/>
        </p:spPr>
        <p:txBody>
          <a:bodyPr wrap="square" rtlCol="0">
            <a:spAutoFit/>
          </a:bodyPr>
          <a:lstStyle/>
          <a:p>
            <a:r>
              <a:rPr lang="en-US" dirty="0"/>
              <a:t>This is the confusion matrix of Random Forest Classifier. It has least number of misclassified samples and has the best accuracy.</a:t>
            </a:r>
          </a:p>
        </p:txBody>
      </p:sp>
    </p:spTree>
    <p:extLst>
      <p:ext uri="{BB962C8B-B14F-4D97-AF65-F5344CB8AC3E}">
        <p14:creationId xmlns:p14="http://schemas.microsoft.com/office/powerpoint/2010/main" val="219249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62C799-B874-4F21-9E26-28BC92A6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6A39A-0153-4746-A287-14F2C99D889E}"/>
              </a:ext>
            </a:extLst>
          </p:cNvPr>
          <p:cNvSpPr>
            <a:spLocks noGrp="1"/>
          </p:cNvSpPr>
          <p:nvPr>
            <p:ph type="title"/>
          </p:nvPr>
        </p:nvSpPr>
        <p:spPr>
          <a:xfrm>
            <a:off x="633743" y="609599"/>
            <a:ext cx="3413156" cy="5273675"/>
          </a:xfrm>
        </p:spPr>
        <p:txBody>
          <a:bodyPr>
            <a:normAutofit/>
          </a:bodyPr>
          <a:lstStyle/>
          <a:p>
            <a:r>
              <a:rPr lang="en-US" dirty="0"/>
              <a:t>Comparing the Results of the confusion matrix and accuracy score</a:t>
            </a:r>
          </a:p>
        </p:txBody>
      </p:sp>
      <p:sp>
        <p:nvSpPr>
          <p:cNvPr id="9" name="Content Placeholder 8">
            <a:extLst>
              <a:ext uri="{FF2B5EF4-FFF2-40B4-BE49-F238E27FC236}">
                <a16:creationId xmlns:a16="http://schemas.microsoft.com/office/drawing/2014/main" id="{3E1789F5-36E2-480A-B9A7-92DFA6DD7C0B}"/>
              </a:ext>
            </a:extLst>
          </p:cNvPr>
          <p:cNvSpPr>
            <a:spLocks noGrp="1"/>
          </p:cNvSpPr>
          <p:nvPr>
            <p:ph idx="1"/>
          </p:nvPr>
        </p:nvSpPr>
        <p:spPr>
          <a:xfrm>
            <a:off x="4046899" y="659342"/>
            <a:ext cx="7523429" cy="2950446"/>
          </a:xfrm>
        </p:spPr>
        <p:txBody>
          <a:bodyPr anchor="ctr">
            <a:normAutofit/>
          </a:bodyPr>
          <a:lstStyle/>
          <a:p>
            <a:r>
              <a:rPr lang="en-US" dirty="0"/>
              <a:t>We can see that the Random Forest Classifier which has been balanced has the least values misclassified and best accuracy score. </a:t>
            </a:r>
          </a:p>
          <a:p>
            <a:pPr marL="36900" indent="0">
              <a:buNone/>
            </a:pPr>
            <a:endParaRPr lang="en-US" dirty="0"/>
          </a:p>
        </p:txBody>
      </p:sp>
      <p:pic>
        <p:nvPicPr>
          <p:cNvPr id="5" name="Content Placeholder 4" descr="A picture containing table&#10;&#10;Description automatically generated">
            <a:extLst>
              <a:ext uri="{FF2B5EF4-FFF2-40B4-BE49-F238E27FC236}">
                <a16:creationId xmlns:a16="http://schemas.microsoft.com/office/drawing/2014/main" id="{2C8CAC11-2F79-4E11-BF22-1B5D51094A37}"/>
              </a:ext>
            </a:extLst>
          </p:cNvPr>
          <p:cNvPicPr>
            <a:picLocks noChangeAspect="1"/>
          </p:cNvPicPr>
          <p:nvPr/>
        </p:nvPicPr>
        <p:blipFill>
          <a:blip r:embed="rId3"/>
          <a:stretch>
            <a:fillRect/>
          </a:stretch>
        </p:blipFill>
        <p:spPr>
          <a:xfrm>
            <a:off x="4046900" y="4062394"/>
            <a:ext cx="7417582" cy="2502179"/>
          </a:xfrm>
          <a:prstGeom prst="rect">
            <a:avLst/>
          </a:prstGeom>
        </p:spPr>
      </p:pic>
    </p:spTree>
    <p:extLst>
      <p:ext uri="{BB962C8B-B14F-4D97-AF65-F5344CB8AC3E}">
        <p14:creationId xmlns:p14="http://schemas.microsoft.com/office/powerpoint/2010/main" val="1018293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Nova</vt:lpstr>
      <vt:lpstr>Arial Nova Light</vt:lpstr>
      <vt:lpstr>Wingdings 2</vt:lpstr>
      <vt:lpstr>SlateVTI</vt:lpstr>
      <vt:lpstr>Vehicle Insurance </vt:lpstr>
      <vt:lpstr>Introduction </vt:lpstr>
      <vt:lpstr>Motivation</vt:lpstr>
      <vt:lpstr>PowerPoint Presentation</vt:lpstr>
      <vt:lpstr>Exploratory Data Analysis</vt:lpstr>
      <vt:lpstr>Exploratory Data Analysis</vt:lpstr>
      <vt:lpstr>Class Imbalance</vt:lpstr>
      <vt:lpstr>Comparing the confusion matrix of the balanced class.</vt:lpstr>
      <vt:lpstr>Comparing the Results of the confusion matrix and accuracy score</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2020-10-13T17:47:08Z</dcterms:created>
  <dcterms:modified xsi:type="dcterms:W3CDTF">2020-10-13T18:01:09Z</dcterms:modified>
</cp:coreProperties>
</file>