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90" r:id="rId3"/>
    <p:sldId id="289" r:id="rId4"/>
    <p:sldId id="281" r:id="rId5"/>
    <p:sldId id="298" r:id="rId6"/>
    <p:sldId id="287" r:id="rId7"/>
    <p:sldId id="300" r:id="rId8"/>
    <p:sldId id="293" r:id="rId9"/>
    <p:sldId id="314" r:id="rId10"/>
    <p:sldId id="288" r:id="rId11"/>
    <p:sldId id="291" r:id="rId12"/>
    <p:sldId id="306" r:id="rId13"/>
    <p:sldId id="310" r:id="rId14"/>
    <p:sldId id="309" r:id="rId15"/>
    <p:sldId id="311" r:id="rId16"/>
    <p:sldId id="308" r:id="rId17"/>
    <p:sldId id="312" r:id="rId18"/>
    <p:sldId id="316" r:id="rId19"/>
    <p:sldId id="319" r:id="rId20"/>
    <p:sldId id="296" r:id="rId21"/>
    <p:sldId id="305" r:id="rId22"/>
    <p:sldId id="307" r:id="rId23"/>
    <p:sldId id="297" r:id="rId24"/>
    <p:sldId id="304" r:id="rId25"/>
    <p:sldId id="294" r:id="rId26"/>
    <p:sldId id="318" r:id="rId27"/>
    <p:sldId id="295" r:id="rId28"/>
    <p:sldId id="315"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abh Chikane" initials="RC" lastIdx="1" clrIdx="0">
    <p:extLst>
      <p:ext uri="{19B8F6BF-5375-455C-9EA6-DF929625EA0E}">
        <p15:presenceInfo xmlns:p15="http://schemas.microsoft.com/office/powerpoint/2012/main" userId="S::72027584K@skncoe365.onmicrosoft.com::deb7692c-dc91-49be-9142-8a47c28d1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commentAuthors" Target="commentAuthor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3B6-7BB3-A766-E44B-8178855DB2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6E2AC3-393A-2879-474E-40F536E29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49BEE-91EC-702F-0332-A5CE017750CE}"/>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BADE4C7A-6552-1F6D-BC2B-6A5E18FA7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007C4-C36C-3922-152A-F06CC0E56C4B}"/>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63398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F5E7-7507-05F8-9FE7-98401C353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E6575-65B6-BC8B-FD90-A27C939E1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7C33C-906B-4058-3B3B-3C3AC3DC1D31}"/>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C6849152-F61A-CF74-DDE0-C42F6F41D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FA25F-0682-0998-6800-CE7389FA4A0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1493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43CAA-AD66-350B-E06C-48B49EA33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AF214C-F430-C68C-8207-23F0648B42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B3010-985D-9143-68E2-AEC3DB0B21A9}"/>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1CD5F4F3-A6A0-A3E3-176B-E78CA9F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65A8D-2917-FF02-659C-5FE07C69155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7304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FE0A-CD83-ACFA-AACA-43A843CC4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050A15-D48A-A546-6524-98400A2D9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4D332-43CD-B077-C177-F3CA141A03CA}"/>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608EAAC1-B0E4-BB55-6967-D441C3232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5CC2-EE98-F6E5-DFC8-BC78E5AE8DBE}"/>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46137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A962-2E78-64F0-334F-EF975D399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6DCE7-D7DC-246B-49B0-88E6853CB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E6959-0C3F-690F-E15A-88868AE90EF3}"/>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3C9204E1-9398-C00E-B5A0-416B171CE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1D6A1-2DC1-3ED6-D0CA-DEBE7FF0DCD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8398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B601-CEFC-B653-DA82-6200EC91E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02F52-1BBD-518E-BCEA-A485EE3A5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47DA9F-3F5F-6922-CFD1-1BD47CBDD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40FA24-7B86-E766-6378-8389E25E1DFC}"/>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6" name="Footer Placeholder 5">
            <a:extLst>
              <a:ext uri="{FF2B5EF4-FFF2-40B4-BE49-F238E27FC236}">
                <a16:creationId xmlns:a16="http://schemas.microsoft.com/office/drawing/2014/main" id="{F5679AC6-A577-85C2-5DC9-CD4401FC0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98B36-11C6-4A81-6169-7016D8745C5C}"/>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99025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3D4B-D8C7-9AE7-E45A-6360CD9473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380D8-FA45-7E5C-3324-2FBDAB106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3ED4C4-A727-69B8-20FD-9128DC6C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5BBCE-C3B2-ADC5-0A34-B1817522E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139A2-CF88-F4D6-146B-C68D757B8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66CF7-E61B-D37B-3F02-2005116292C8}"/>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8" name="Footer Placeholder 7">
            <a:extLst>
              <a:ext uri="{FF2B5EF4-FFF2-40B4-BE49-F238E27FC236}">
                <a16:creationId xmlns:a16="http://schemas.microsoft.com/office/drawing/2014/main" id="{344E8985-6617-63E8-AF1A-6478CA21BF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D07F48-9C23-1918-9F14-87D25676CE1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62653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5535-7A9C-6229-A0AA-73791B6A80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DA4FB2-F487-BAE3-FB35-44E6FDFD7A80}"/>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4" name="Footer Placeholder 3">
            <a:extLst>
              <a:ext uri="{FF2B5EF4-FFF2-40B4-BE49-F238E27FC236}">
                <a16:creationId xmlns:a16="http://schemas.microsoft.com/office/drawing/2014/main" id="{FAE6ABD4-4AF4-A6F3-0A25-5591701DAC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9CE90D-266D-2CDD-430D-E678339E2F4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93197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ED3D5-0F26-A662-E49F-5A13EE1F6CCF}"/>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3" name="Footer Placeholder 2">
            <a:extLst>
              <a:ext uri="{FF2B5EF4-FFF2-40B4-BE49-F238E27FC236}">
                <a16:creationId xmlns:a16="http://schemas.microsoft.com/office/drawing/2014/main" id="{AE58FC93-ACC4-2684-1C8A-939A71A81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8049F4-6DE6-D70F-D1E3-C549D9763BA4}"/>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26646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BB21-5F73-FE45-FD93-B984A0CE6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A5E43-A472-89D5-4C10-DC90BF007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D6C84-3395-7C14-75D3-88CBE177D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55120-B2EA-0541-C3A1-4E77EC529F33}"/>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6" name="Footer Placeholder 5">
            <a:extLst>
              <a:ext uri="{FF2B5EF4-FFF2-40B4-BE49-F238E27FC236}">
                <a16:creationId xmlns:a16="http://schemas.microsoft.com/office/drawing/2014/main" id="{2E7AD216-2D91-28B9-425F-63BD2CB7A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B4BAB-A5FC-3DA3-F213-6C110D580481}"/>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55938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D4F0-1F1C-714C-F34E-8D78B5CA0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7A2675-8EE3-70C7-E6FF-A13AB5654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D2F5D6-773D-9802-C264-AD49709EB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508FD-5706-7EFF-AFB4-4CD7EA9C0108}"/>
              </a:ext>
            </a:extLst>
          </p:cNvPr>
          <p:cNvSpPr>
            <a:spLocks noGrp="1"/>
          </p:cNvSpPr>
          <p:nvPr>
            <p:ph type="dt" sz="half" idx="10"/>
          </p:nvPr>
        </p:nvSpPr>
        <p:spPr/>
        <p:txBody>
          <a:bodyPr/>
          <a:lstStyle/>
          <a:p>
            <a:fld id="{B909FB39-533E-46B9-BD6A-E6F5A836BBE1}" type="datetimeFigureOut">
              <a:rPr lang="en-IN" smtClean="0"/>
              <a:t>17-05-2023</a:t>
            </a:fld>
            <a:endParaRPr lang="en-IN"/>
          </a:p>
        </p:txBody>
      </p:sp>
      <p:sp>
        <p:nvSpPr>
          <p:cNvPr id="6" name="Footer Placeholder 5">
            <a:extLst>
              <a:ext uri="{FF2B5EF4-FFF2-40B4-BE49-F238E27FC236}">
                <a16:creationId xmlns:a16="http://schemas.microsoft.com/office/drawing/2014/main" id="{EDC640F3-C686-841E-D850-E799CB792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4C5F0-AFE5-686C-17AC-2C13D69A623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25402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DE796-1D88-6D6C-03AB-35AF49DE3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CACB6-7EAA-A2EC-45A5-81CD63B2F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54810-FC19-D155-0263-C52154D88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9FB39-533E-46B9-BD6A-E6F5A836BBE1}" type="datetimeFigureOut">
              <a:rPr lang="en-IN" smtClean="0"/>
              <a:t>17-05-2023</a:t>
            </a:fld>
            <a:endParaRPr lang="en-IN"/>
          </a:p>
        </p:txBody>
      </p:sp>
      <p:sp>
        <p:nvSpPr>
          <p:cNvPr id="5" name="Footer Placeholder 4">
            <a:extLst>
              <a:ext uri="{FF2B5EF4-FFF2-40B4-BE49-F238E27FC236}">
                <a16:creationId xmlns:a16="http://schemas.microsoft.com/office/drawing/2014/main" id="{6779581D-E957-ABEF-6949-832DCF8A1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E6ACB2-510B-D322-F3A8-1D69537F7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50E28-8890-4EB2-A7C0-8E04034F157A}" type="slidenum">
              <a:rPr lang="en-IN" smtClean="0"/>
              <a:t>‹#›</a:t>
            </a:fld>
            <a:endParaRPr lang="en-IN"/>
          </a:p>
        </p:txBody>
      </p:sp>
    </p:spTree>
    <p:extLst>
      <p:ext uri="{BB962C8B-B14F-4D97-AF65-F5344CB8AC3E}">
        <p14:creationId xmlns:p14="http://schemas.microsoft.com/office/powerpoint/2010/main" val="32871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jpeg" /><Relationship Id="rId7" Type="http://schemas.openxmlformats.org/officeDocument/2006/relationships/image" Target="../media/image10.jpeg" /><Relationship Id="rId2" Type="http://schemas.openxmlformats.org/officeDocument/2006/relationships/image" Target="../media/image5.jpeg" /><Relationship Id="rId1" Type="http://schemas.openxmlformats.org/officeDocument/2006/relationships/slideLayout" Target="../slideLayouts/slideLayout2.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0" y="609601"/>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2400" dirty="0">
                <a:solidFill>
                  <a:schemeClr val="tx1"/>
                </a:solidFill>
                <a:latin typeface="Times New Roman" panose="02020603050405020304" pitchFamily="18" charset="0"/>
                <a:cs typeface="Times New Roman" panose="02020603050405020304" pitchFamily="18" charset="0"/>
              </a:rPr>
              <a:t>A</a:t>
            </a:r>
          </a:p>
          <a:p>
            <a:pPr algn="ctr">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2514600" y="2067580"/>
            <a:ext cx="6934200" cy="523220"/>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US" sz="2800" dirty="0">
                <a:solidFill>
                  <a:schemeClr val="accent1">
                    <a:lumMod val="50000"/>
                  </a:schemeClr>
                </a:solidFill>
                <a:latin typeface="Times New Roman" pitchFamily="18" charset="0"/>
                <a:cs typeface="Times New Roman" pitchFamily="18" charset="0"/>
              </a:rPr>
              <a:t>Prepaid Energy Meter and Theft Detection </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1752600" y="3218517"/>
            <a:ext cx="3505200" cy="1200329"/>
          </a:xfrm>
          <a:prstGeom prst="rect">
            <a:avLst/>
          </a:prstGeom>
          <a:solidFill>
            <a:schemeClr val="bg2">
              <a:lumMod val="20000"/>
              <a:lumOff val="80000"/>
            </a:schemeClr>
          </a:solidFill>
          <a:ln w="9525">
            <a:noFill/>
            <a:miter lim="800000"/>
            <a:headEnd/>
            <a:tailEnd/>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panose="02020603050405020304" pitchFamily="18" charset="0"/>
                <a:cs typeface="Times New Roman" panose="02020603050405020304" pitchFamily="18" charset="0"/>
              </a:rPr>
              <a:t>Ms. </a:t>
            </a:r>
            <a:r>
              <a:rPr lang="en-US" dirty="0" err="1">
                <a:latin typeface="Times New Roman" panose="02020603050405020304" pitchFamily="18" charset="0"/>
                <a:cs typeface="Times New Roman" panose="02020603050405020304" pitchFamily="18" charset="0"/>
              </a:rPr>
              <a:t>Archana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Deokate</a:t>
            </a:r>
            <a:r>
              <a:rPr lang="en-US" dirty="0">
                <a:latin typeface="Times New Roman" panose="02020603050405020304" pitchFamily="18" charset="0"/>
                <a:cs typeface="Times New Roman" panose="02020603050405020304" pitchFamily="18" charset="0"/>
              </a:rPr>
              <a:t> </a:t>
            </a: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58000" y="3505201"/>
            <a:ext cx="3505200" cy="1477963"/>
          </a:xfrm>
          <a:prstGeom prst="rect">
            <a:avLst/>
          </a:prstGeom>
          <a:solidFill>
            <a:schemeClr val="bg2">
              <a:lumMod val="20000"/>
              <a:lumOff val="8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Presented By:-</a:t>
            </a:r>
          </a:p>
          <a:p>
            <a:pPr marL="342900" indent="-342900">
              <a:buFontTx/>
              <a:buAutoNum type="arabicPeriod"/>
              <a:defRPr/>
            </a:pPr>
            <a:r>
              <a:rPr lang="en-US" dirty="0" err="1">
                <a:latin typeface="Times New Roman" panose="02020603050405020304" pitchFamily="18" charset="0"/>
                <a:cs typeface="Times New Roman" panose="02020603050405020304" pitchFamily="18" charset="0"/>
              </a:rPr>
              <a:t>Himanshu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Dudhe</a:t>
            </a:r>
            <a:endParaRPr lang="en-US" dirty="0">
              <a:latin typeface="Times New Roman" panose="02020603050405020304" pitchFamily="18" charset="0"/>
              <a:cs typeface="Times New Roman" panose="02020603050405020304" pitchFamily="18" charset="0"/>
            </a:endParaRPr>
          </a:p>
          <a:p>
            <a:pPr marL="342900" indent="-342900">
              <a:buFontTx/>
              <a:buAutoNum type="arabicPeriod"/>
              <a:defRPr/>
            </a:pPr>
            <a:r>
              <a:rPr lang="en-US" dirty="0" err="1">
                <a:latin typeface="Times New Roman" panose="02020603050405020304" pitchFamily="18" charset="0"/>
                <a:cs typeface="Times New Roman" panose="02020603050405020304" pitchFamily="18" charset="0"/>
              </a:rPr>
              <a:t>Rushabh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Chikane</a:t>
            </a:r>
            <a:r>
              <a:rPr lang="en-US" dirty="0">
                <a:latin typeface="Times New Roman" panose="02020603050405020304" pitchFamily="18" charset="0"/>
                <a:cs typeface="Times New Roman" panose="02020603050405020304" pitchFamily="18" charset="0"/>
              </a:rPr>
              <a:t> </a:t>
            </a:r>
          </a:p>
          <a:p>
            <a:pPr marL="342900" indent="-342900">
              <a:buFontTx/>
              <a:buAutoNum type="arabicPeriod"/>
              <a:defRPr/>
            </a:pPr>
            <a:r>
              <a:rPr lang="en-US" dirty="0" err="1">
                <a:latin typeface="Times New Roman" panose="02020603050405020304" pitchFamily="18" charset="0"/>
                <a:cs typeface="Times New Roman" panose="02020603050405020304" pitchFamily="18" charset="0"/>
              </a:rPr>
              <a:t>Abhishrut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Giradkar</a:t>
            </a:r>
            <a:r>
              <a:rPr lang="en-US" dirty="0">
                <a:latin typeface="Times New Roman" panose="02020603050405020304" pitchFamily="18" charset="0"/>
                <a:cs typeface="Times New Roman" panose="02020603050405020304" pitchFamily="18" charset="0"/>
              </a:rPr>
              <a:t> </a:t>
            </a:r>
          </a:p>
          <a:p>
            <a:pPr marL="342900" indent="-342900">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81200" y="5562601"/>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dirty="0">
                <a:latin typeface="Times New Roman" pitchFamily="18" charset="0"/>
                <a:cs typeface="Times New Roman" pitchFamily="18" charset="0"/>
              </a:rPr>
              <a:t>Department of  Electronics &amp; Telecommunication Engineering</a:t>
            </a:r>
          </a:p>
          <a:p>
            <a:pPr algn="ctr">
              <a:defRPr/>
            </a:pPr>
            <a:r>
              <a:rPr lang="en-US" sz="2400" dirty="0">
                <a:latin typeface="Times New Roman" pitchFamily="18" charset="0"/>
                <a:cs typeface="Times New Roman" pitchFamily="18" charset="0"/>
              </a:rPr>
              <a:t>Smt. Kashibai Navale College of Engineering, Pune - 41.</a:t>
            </a:r>
          </a:p>
        </p:txBody>
      </p:sp>
      <p:sp>
        <p:nvSpPr>
          <p:cNvPr id="2058" name="TextBox 3"/>
          <p:cNvSpPr txBox="1">
            <a:spLocks noChangeArrowheads="1"/>
          </p:cNvSpPr>
          <p:nvPr/>
        </p:nvSpPr>
        <p:spPr bwMode="auto">
          <a:xfrm>
            <a:off x="1752600" y="4572000"/>
            <a:ext cx="4724400" cy="738188"/>
          </a:xfrm>
          <a:prstGeom prst="rect">
            <a:avLst/>
          </a:prstGeom>
          <a:solidFill>
            <a:schemeClr val="bg2">
              <a:lumMod val="20000"/>
              <a:lumOff val="80000"/>
            </a:schemeClr>
          </a:solidFill>
          <a:ln w="9525">
            <a:noFill/>
            <a:miter lim="800000"/>
            <a:headEnd/>
            <a:tailEnd/>
          </a:ln>
        </p:spPr>
        <p:txBody>
          <a:bodyPr>
            <a:spAutoFit/>
          </a:bodyPr>
          <a:lstStyle/>
          <a:p>
            <a:pPr marL="109728">
              <a:defRPr/>
            </a:pPr>
            <a:r>
              <a:rPr lang="en-US" sz="2400" dirty="0">
                <a:latin typeface="Times New Roman" panose="02020603050405020304" pitchFamily="18" charset="0"/>
                <a:cs typeface="Times New Roman" panose="02020603050405020304" pitchFamily="18" charset="0"/>
              </a:rPr>
              <a:t>Category: In-house </a:t>
            </a:r>
          </a:p>
          <a:p>
            <a:pPr marL="109728">
              <a:defRPr/>
            </a:pPr>
            <a:endParaRPr lang="en-US" dirty="0">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8915400" y="228601"/>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panose="02020603050405020304" pitchFamily="18" charset="0"/>
                <a:cs typeface="Times New Roman" panose="02020603050405020304" pitchFamily="18" charset="0"/>
              </a:rPr>
              <a:t>C15</a:t>
            </a:r>
          </a:p>
        </p:txBody>
      </p:sp>
      <p:pic>
        <p:nvPicPr>
          <p:cNvPr id="2059" name="Picture 2"/>
          <p:cNvPicPr>
            <a:picLocks noChangeAspect="1" noChangeArrowheads="1"/>
          </p:cNvPicPr>
          <p:nvPr/>
        </p:nvPicPr>
        <p:blipFill>
          <a:blip r:embed="rId2"/>
          <a:srcRect/>
          <a:stretch>
            <a:fillRect/>
          </a:stretch>
        </p:blipFill>
        <p:spPr bwMode="auto">
          <a:xfrm>
            <a:off x="1676400" y="152400"/>
            <a:ext cx="1600200" cy="1104900"/>
          </a:xfrm>
          <a:prstGeom prst="rect">
            <a:avLst/>
          </a:prstGeom>
          <a:noFill/>
          <a:ln w="9525">
            <a:noFill/>
            <a:miter lim="800000"/>
            <a:headEnd/>
            <a:tailEnd/>
          </a:ln>
        </p:spPr>
      </p:pic>
      <p:sp>
        <p:nvSpPr>
          <p:cNvPr id="4" name="Footer Placeholder 7">
            <a:extLst>
              <a:ext uri="{FF2B5EF4-FFF2-40B4-BE49-F238E27FC236}">
                <a16:creationId xmlns:a16="http://schemas.microsoft.com/office/drawing/2014/main" id="{C3A73DE9-2D4E-7010-C78B-B5EEDC9EE096}"/>
              </a:ext>
            </a:extLst>
          </p:cNvPr>
          <p:cNvSpPr>
            <a:spLocks noGrp="1"/>
          </p:cNvSpPr>
          <p:nvPr>
            <p:ph type="ftr" sz="quarter" idx="11"/>
          </p:nvPr>
        </p:nvSpPr>
        <p:spPr>
          <a:xfrm>
            <a:off x="4648200" y="6245224"/>
            <a:ext cx="3352800" cy="830263"/>
          </a:xfrm>
          <a:noFill/>
        </p:spPr>
        <p:txBody>
          <a:bodyPr/>
          <a:lstStyle/>
          <a:p>
            <a:r>
              <a:rPr lang="en-US" dirty="0">
                <a:latin typeface="Arial" pitchFamily="34" charset="0"/>
                <a:cs typeface="Arial" pitchFamily="34" charset="0"/>
              </a:rPr>
              <a:t>SKNCOE BE (E &amp; TC) 2022-23</a:t>
            </a:r>
          </a:p>
        </p:txBody>
      </p:sp>
      <p:sp>
        <p:nvSpPr>
          <p:cNvPr id="8" name="Slide Number Placeholder 6">
            <a:extLst>
              <a:ext uri="{FF2B5EF4-FFF2-40B4-BE49-F238E27FC236}">
                <a16:creationId xmlns:a16="http://schemas.microsoft.com/office/drawing/2014/main" id="{3EC95C6F-E2BD-2926-8877-85FBD89367B8}"/>
              </a:ext>
            </a:extLst>
          </p:cNvPr>
          <p:cNvSpPr>
            <a:spLocks noGrp="1"/>
          </p:cNvSpPr>
          <p:nvPr>
            <p:ph type="sldNum" sz="quarter" idx="12"/>
          </p:nvPr>
        </p:nvSpPr>
        <p:spPr>
          <a:xfrm>
            <a:off x="8915400" y="6420645"/>
            <a:ext cx="2743200" cy="365125"/>
          </a:xfrm>
          <a:noFill/>
        </p:spPr>
        <p:txBody>
          <a:bodyPr/>
          <a:lstStyle/>
          <a:p>
            <a:fld id="{9F8D1439-7499-4023-B504-7B323526DB32}" type="slidenum">
              <a:rPr lang="en-US" smtClean="0">
                <a:latin typeface="Arial" pitchFamily="34" charset="0"/>
                <a:cs typeface="Arial" pitchFamily="34" charset="0"/>
              </a:rPr>
              <a:pPr/>
              <a:t>1</a:t>
            </a:fld>
            <a:endParaRPr lang="en-US">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0" name="Footer Placeholder 9"/>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10</a:t>
            </a:fld>
            <a:endParaRPr lang="en-US">
              <a:latin typeface="Arial" pitchFamily="34" charset="0"/>
              <a:cs typeface="Arial" pitchFamily="34" charset="0"/>
            </a:endParaRPr>
          </a:p>
        </p:txBody>
      </p:sp>
      <p:sp>
        <p:nvSpPr>
          <p:cNvPr id="11268" name="TextBox 7"/>
          <p:cNvSpPr txBox="1">
            <a:spLocks noChangeArrowheads="1"/>
          </p:cNvSpPr>
          <p:nvPr/>
        </p:nvSpPr>
        <p:spPr bwMode="auto">
          <a:xfrm>
            <a:off x="2209800" y="5334001"/>
            <a:ext cx="8153400" cy="461665"/>
          </a:xfrm>
          <a:prstGeom prst="rect">
            <a:avLst/>
          </a:prstGeom>
          <a:noFill/>
          <a:ln w="9525">
            <a:noFill/>
            <a:miter lim="800000"/>
            <a:headEnd/>
            <a:tailEnd/>
          </a:ln>
        </p:spPr>
        <p:txBody>
          <a:bodyPr>
            <a:spAutoFit/>
          </a:bodyPr>
          <a:lstStyle/>
          <a:p>
            <a:pPr algn="ctr"/>
            <a:r>
              <a:rPr lang="en-US" sz="2400" dirty="0">
                <a:latin typeface="Times New Roman" pitchFamily="18" charset="0"/>
                <a:cs typeface="Times New Roman" pitchFamily="18" charset="0"/>
              </a:rPr>
              <a:t>Fig. 1 Block Diagram of Prepaid Energy Meter </a:t>
            </a:r>
          </a:p>
        </p:txBody>
      </p:sp>
      <p:pic>
        <p:nvPicPr>
          <p:cNvPr id="2" name="Picture 2">
            <a:extLst>
              <a:ext uri="{FF2B5EF4-FFF2-40B4-BE49-F238E27FC236}">
                <a16:creationId xmlns:a16="http://schemas.microsoft.com/office/drawing/2014/main" id="{D79A7A09-5430-8F21-3EB7-9F1F9D2FD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032829"/>
            <a:ext cx="8128000" cy="47923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12291" name="Content Placeholder 2"/>
          <p:cNvSpPr>
            <a:spLocks noGrp="1"/>
          </p:cNvSpPr>
          <p:nvPr>
            <p:ph idx="1"/>
          </p:nvPr>
        </p:nvSpPr>
        <p:spPr>
          <a:xfrm>
            <a:off x="1981200" y="1166018"/>
            <a:ext cx="8229600" cy="4525963"/>
          </a:xfrm>
        </p:spPr>
        <p:txBody>
          <a:bodyPr/>
          <a:lstStyle/>
          <a:p>
            <a:pPr marL="0" indent="0">
              <a:buNone/>
            </a:pPr>
            <a:r>
              <a:rPr lang="en-US" dirty="0">
                <a:latin typeface="Times New Roman" pitchFamily="18" charset="0"/>
                <a:cs typeface="Times New Roman" pitchFamily="18" charset="0"/>
              </a:rPr>
              <a:t>Components used in Project :</a:t>
            </a:r>
          </a:p>
          <a:p>
            <a:r>
              <a:rPr lang="en-US" dirty="0">
                <a:latin typeface="Times New Roman" pitchFamily="18" charset="0"/>
                <a:cs typeface="Times New Roman" pitchFamily="18" charset="0"/>
              </a:rPr>
              <a:t> Node MCU</a:t>
            </a:r>
          </a:p>
          <a:p>
            <a:r>
              <a:rPr lang="en-US" dirty="0">
                <a:latin typeface="Times New Roman" pitchFamily="18" charset="0"/>
                <a:cs typeface="Times New Roman" pitchFamily="18" charset="0"/>
              </a:rPr>
              <a:t> Relay</a:t>
            </a:r>
          </a:p>
          <a:p>
            <a:r>
              <a:rPr lang="en-US" dirty="0">
                <a:latin typeface="Times New Roman" pitchFamily="18" charset="0"/>
                <a:cs typeface="Times New Roman" pitchFamily="18" charset="0"/>
              </a:rPr>
              <a:t> 16x2 LCD Module</a:t>
            </a:r>
          </a:p>
          <a:p>
            <a:r>
              <a:rPr lang="en-US" dirty="0">
                <a:latin typeface="Times New Roman" pitchFamily="18" charset="0"/>
                <a:cs typeface="Times New Roman" pitchFamily="18" charset="0"/>
              </a:rPr>
              <a:t> MCB</a:t>
            </a:r>
          </a:p>
          <a:p>
            <a:r>
              <a:rPr lang="en-US" dirty="0">
                <a:latin typeface="Times New Roman" pitchFamily="18" charset="0"/>
                <a:cs typeface="Times New Roman" pitchFamily="18" charset="0"/>
              </a:rPr>
              <a:t> Diode 1N4007</a:t>
            </a:r>
          </a:p>
          <a:p>
            <a:r>
              <a:rPr lang="en-US" dirty="0">
                <a:latin typeface="Times New Roman" pitchFamily="18" charset="0"/>
                <a:cs typeface="Times New Roman" pitchFamily="18" charset="0"/>
              </a:rPr>
              <a:t> COPPER PCB</a:t>
            </a:r>
          </a:p>
          <a:p>
            <a:r>
              <a:rPr lang="en-US" dirty="0">
                <a:latin typeface="Times New Roman" pitchFamily="18" charset="0"/>
                <a:cs typeface="Times New Roman" pitchFamily="18" charset="0"/>
              </a:rPr>
              <a:t> ACS712 Current Sensor</a:t>
            </a:r>
          </a:p>
        </p:txBody>
      </p:sp>
      <p:sp>
        <p:nvSpPr>
          <p:cNvPr id="12293"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11</a:t>
            </a:fld>
            <a:endParaRPr lang="en-US">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34B14-42B2-1A24-BB7E-975E09BA9D1F}"/>
              </a:ext>
            </a:extLst>
          </p:cNvPr>
          <p:cNvSpPr>
            <a:spLocks noGrp="1"/>
          </p:cNvSpPr>
          <p:nvPr>
            <p:ph idx="1"/>
          </p:nvPr>
        </p:nvSpPr>
        <p:spPr>
          <a:xfrm>
            <a:off x="1181100" y="1027906"/>
            <a:ext cx="9829800" cy="5328444"/>
          </a:xfrm>
        </p:spPr>
        <p:txBody>
          <a:bodyPr>
            <a:noAutofit/>
          </a:bodyPr>
          <a:lstStyle/>
          <a:p>
            <a:pPr algn="justLow"/>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with ACS712 Current Sensor, is the current sensor will measure the current consumed by our AC load and the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will measure this current, calculate the power and send the power value to a cloud platform.</a:t>
            </a:r>
          </a:p>
          <a:p>
            <a:pPr algn="justLow"/>
            <a:r>
              <a:rPr lang="en-US" dirty="0">
                <a:latin typeface="Times New Roman" panose="02020603050405020304" pitchFamily="18" charset="0"/>
                <a:cs typeface="Times New Roman" panose="02020603050405020304" pitchFamily="18" charset="0"/>
              </a:rPr>
              <a:t>It also consists of a ESP8266 module that allows the operator to recharge the meter remotely using email message service. This puts forward an innovative electricity billing and “use as needed” electricity usage scheme. It also eliminates the need for manual electricity meter reading tasks.</a:t>
            </a:r>
            <a:endParaRPr lang="en-IN" dirty="0">
              <a:latin typeface="Times New Roman" panose="02020603050405020304" pitchFamily="18" charset="0"/>
              <a:cs typeface="Times New Roman" panose="02020603050405020304" pitchFamily="18" charset="0"/>
            </a:endParaRPr>
          </a:p>
          <a:p>
            <a:pPr algn="justLow"/>
            <a:r>
              <a:rPr lang="en-IN" dirty="0">
                <a:latin typeface="Times New Roman" panose="02020603050405020304" pitchFamily="18" charset="0"/>
                <a:cs typeface="Times New Roman" panose="02020603050405020304" pitchFamily="18" charset="0"/>
              </a:rPr>
              <a:t>ACS712 Current Sensor Module : The ACS712 is a fully integrated, hall effect-based linear current sensor with 2.1kVRMS voltage isolation and a integrated low-resistance current conductor.</a:t>
            </a:r>
            <a:endParaRPr lang="en-US" dirty="0">
              <a:latin typeface="Times New Roman" panose="02020603050405020304" pitchFamily="18" charset="0"/>
              <a:cs typeface="Times New Roman" panose="02020603050405020304" pitchFamily="18" charset="0"/>
            </a:endParaRPr>
          </a:p>
        </p:txBody>
      </p:sp>
      <p:sp>
        <p:nvSpPr>
          <p:cNvPr id="5" name="Footer Placeholder 7">
            <a:extLst>
              <a:ext uri="{FF2B5EF4-FFF2-40B4-BE49-F238E27FC236}">
                <a16:creationId xmlns:a16="http://schemas.microsoft.com/office/drawing/2014/main" id="{56CD864E-7E50-5180-7DC0-D9483D2AE03B}"/>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7" name="Slide Number Placeholder 6">
            <a:extLst>
              <a:ext uri="{FF2B5EF4-FFF2-40B4-BE49-F238E27FC236}">
                <a16:creationId xmlns:a16="http://schemas.microsoft.com/office/drawing/2014/main" id="{CA61C44D-2CAF-8FD9-8ECE-23A52EAC5630}"/>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12</a:t>
            </a:fld>
            <a:endParaRPr lang="en-US">
              <a:latin typeface="Arial" pitchFamily="34" charset="0"/>
              <a:cs typeface="Arial" pitchFamily="34" charset="0"/>
            </a:endParaRPr>
          </a:p>
        </p:txBody>
      </p:sp>
      <p:sp>
        <p:nvSpPr>
          <p:cNvPr id="6" name="Title 1">
            <a:extLst>
              <a:ext uri="{FF2B5EF4-FFF2-40B4-BE49-F238E27FC236}">
                <a16:creationId xmlns:a16="http://schemas.microsoft.com/office/drawing/2014/main" id="{9E23E131-2335-569D-4846-3C0BCDD4C797}"/>
              </a:ext>
            </a:extLst>
          </p:cNvPr>
          <p:cNvSpPr>
            <a:spLocks noGrp="1"/>
          </p:cNvSpPr>
          <p:nvPr>
            <p:ph type="title"/>
          </p:nvPr>
        </p:nvSpPr>
        <p:spPr>
          <a:xfrm>
            <a:off x="152400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8324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2DB6D32-1E4B-AC03-D982-657216F1469A}"/>
              </a:ext>
            </a:extLst>
          </p:cNvPr>
          <p:cNvSpPr txBox="1">
            <a:spLocks noGrp="1"/>
          </p:cNvSpPr>
          <p:nvPr>
            <p:ph idx="1"/>
          </p:nvPr>
        </p:nvSpPr>
        <p:spPr>
          <a:xfrm>
            <a:off x="1345406" y="903287"/>
            <a:ext cx="9501188" cy="5818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algn="justLow"/>
            <a:r>
              <a:rPr lang="en-US" dirty="0">
                <a:latin typeface="Times New Roman" panose="02020603050405020304" pitchFamily="18" charset="0"/>
                <a:cs typeface="Times New Roman" panose="02020603050405020304" pitchFamily="18" charset="0"/>
              </a:rPr>
              <a:t>Relay : It consists of a set of input terminals for a single or multiple control signals, and a set of operating contact terminals. </a:t>
            </a:r>
          </a:p>
          <a:p>
            <a:pPr marL="0" indent="0" algn="justLow">
              <a:buFont typeface="Arial" panose="020B0604020202020204" pitchFamily="34" charset="0"/>
              <a:buNone/>
            </a:pPr>
            <a:r>
              <a:rPr lang="en-US" dirty="0">
                <a:latin typeface="Times New Roman" panose="02020603050405020304" pitchFamily="18" charset="0"/>
                <a:cs typeface="Times New Roman" panose="02020603050405020304" pitchFamily="18" charset="0"/>
              </a:rPr>
              <a:t>  Relay driver circuit</a:t>
            </a:r>
          </a:p>
          <a:p>
            <a:pPr algn="justLow"/>
            <a:r>
              <a:rPr lang="en-US" dirty="0">
                <a:latin typeface="Times New Roman" panose="02020603050405020304" pitchFamily="18" charset="0"/>
                <a:cs typeface="Times New Roman" panose="02020603050405020304" pitchFamily="18" charset="0"/>
              </a:rPr>
              <a:t>16x2 LCD Module : A 16X2 LCD has two registers, namely, command and data. The register select is used to switch from one register to other. RS=0 for command register, whereas RS=1 for data register.</a:t>
            </a:r>
          </a:p>
          <a:p>
            <a:pPr algn="justLow"/>
            <a:r>
              <a:rPr lang="en-US" dirty="0">
                <a:latin typeface="Times New Roman" panose="02020603050405020304" pitchFamily="18" charset="0"/>
                <a:cs typeface="Times New Roman" panose="02020603050405020304" pitchFamily="18" charset="0"/>
              </a:rPr>
              <a:t>MCB : A miniature circuit breaker automatically switches off electrical circuit during abnormal condition of the network means in over load condition as well as faulty condition.</a:t>
            </a:r>
          </a:p>
        </p:txBody>
      </p:sp>
      <p:sp>
        <p:nvSpPr>
          <p:cNvPr id="7" name="Title 1">
            <a:extLst>
              <a:ext uri="{FF2B5EF4-FFF2-40B4-BE49-F238E27FC236}">
                <a16:creationId xmlns:a16="http://schemas.microsoft.com/office/drawing/2014/main" id="{D3A3E6B1-534B-B06B-D0BD-38E4DD2F513C}"/>
              </a:ext>
            </a:extLst>
          </p:cNvPr>
          <p:cNvSpPr>
            <a:spLocks noGrp="1"/>
          </p:cNvSpPr>
          <p:nvPr>
            <p:ph type="title"/>
          </p:nvPr>
        </p:nvSpPr>
        <p:spPr>
          <a:xfrm>
            <a:off x="152400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9" name="Footer Placeholder 7">
            <a:extLst>
              <a:ext uri="{FF2B5EF4-FFF2-40B4-BE49-F238E27FC236}">
                <a16:creationId xmlns:a16="http://schemas.microsoft.com/office/drawing/2014/main" id="{A7FF4767-EC0F-5588-EB85-EAAF26756A35}"/>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3" name="Slide Number Placeholder 6">
            <a:extLst>
              <a:ext uri="{FF2B5EF4-FFF2-40B4-BE49-F238E27FC236}">
                <a16:creationId xmlns:a16="http://schemas.microsoft.com/office/drawing/2014/main" id="{1D7885C1-48B6-3B25-48DD-F89B51045E33}"/>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13</a:t>
            </a:fld>
            <a:endParaRPr lang="en-US">
              <a:latin typeface="Arial" pitchFamily="34" charset="0"/>
              <a:cs typeface="Arial" pitchFamily="34" charset="0"/>
            </a:endParaRPr>
          </a:p>
        </p:txBody>
      </p:sp>
    </p:spTree>
    <p:extLst>
      <p:ext uri="{BB962C8B-B14F-4D97-AF65-F5344CB8AC3E}">
        <p14:creationId xmlns:p14="http://schemas.microsoft.com/office/powerpoint/2010/main" val="134166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50C-CD61-8760-A71D-249EE20FB6D2}"/>
              </a:ext>
            </a:extLst>
          </p:cNvPr>
          <p:cNvSpPr>
            <a:spLocks noGrp="1"/>
          </p:cNvSpPr>
          <p:nvPr>
            <p:ph type="title"/>
          </p:nvPr>
        </p:nvSpPr>
        <p:spPr>
          <a:xfrm>
            <a:off x="791595" y="-161133"/>
            <a:ext cx="105156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HARDWARE SPECIFICATIONS </a:t>
            </a:r>
          </a:p>
        </p:txBody>
      </p:sp>
      <p:sp>
        <p:nvSpPr>
          <p:cNvPr id="3" name="Content Placeholder 2">
            <a:extLst>
              <a:ext uri="{FF2B5EF4-FFF2-40B4-BE49-F238E27FC236}">
                <a16:creationId xmlns:a16="http://schemas.microsoft.com/office/drawing/2014/main" id="{A4AA264C-DA70-0F05-F68B-94FBFA707E85}"/>
              </a:ext>
            </a:extLst>
          </p:cNvPr>
          <p:cNvSpPr>
            <a:spLocks noGrp="1"/>
          </p:cNvSpPr>
          <p:nvPr>
            <p:ph idx="1"/>
          </p:nvPr>
        </p:nvSpPr>
        <p:spPr>
          <a:xfrm>
            <a:off x="884805" y="1068904"/>
            <a:ext cx="10175081" cy="4910691"/>
          </a:xfrm>
        </p:spPr>
        <p:txBody>
          <a:bodyPr>
            <a:noAutofit/>
          </a:bodyPr>
          <a:lstStyle/>
          <a:p>
            <a:pPr marL="0" lv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Low"/>
            <a:r>
              <a:rPr lang="en-US" dirty="0">
                <a:effectLst/>
                <a:latin typeface="Times New Roman" panose="02020603050405020304" pitchFamily="18" charset="0"/>
                <a:ea typeface="Calibri" panose="020F0502020204030204" pitchFamily="34" charset="0"/>
                <a:cs typeface="Times New Roman" panose="02020603050405020304" pitchFamily="18" charset="0"/>
              </a:rPr>
              <a:t>ESP8266 : The ESP8266 is a low-cost Wi-Fi microchip, with built-in TCP/IP networking software, and microcontroller capability, produced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Espressif</a:t>
            </a:r>
            <a:r>
              <a:rPr lang="en-US" dirty="0">
                <a:effectLst/>
                <a:latin typeface="Times New Roman" panose="02020603050405020304" pitchFamily="18" charset="0"/>
                <a:ea typeface="Calibri" panose="020F0502020204030204" pitchFamily="34" charset="0"/>
                <a:cs typeface="Times New Roman" panose="02020603050405020304" pitchFamily="18" charset="0"/>
              </a:rPr>
              <a:t> Systems in Shanghai, China</a:t>
            </a:r>
          </a:p>
          <a:p>
            <a:pPr lvl="0" algn="justLow"/>
            <a:r>
              <a:rPr lang="en-US" dirty="0">
                <a:effectLst/>
                <a:latin typeface="Times New Roman" panose="02020603050405020304" pitchFamily="18" charset="0"/>
                <a:ea typeface="Calibri" panose="020F0502020204030204" pitchFamily="34" charset="0"/>
                <a:cs typeface="Times New Roman" panose="02020603050405020304" pitchFamily="18" charset="0"/>
              </a:rPr>
              <a:t>ACS712 Current sensor : ACS712 is a current sensor that can operate on both AC and DC. This sensor operates at 5V and produces an analog voltage output proportional to the measured current.</a:t>
            </a:r>
          </a:p>
          <a:p>
            <a:pPr lvl="0" algn="justLow"/>
            <a:r>
              <a:rPr lang="en-US" dirty="0"/>
              <a:t>16 x2 LCD : 16×2 LCD is one kind of electronic device used to display the message and data. The term LCD full form is Liquid Crystal Display.  The display is named 16×2 LCD because it has 16 Columns and 2 Rows.</a:t>
            </a:r>
          </a:p>
        </p:txBody>
      </p:sp>
      <p:sp>
        <p:nvSpPr>
          <p:cNvPr id="5" name="Footer Placeholder 7">
            <a:extLst>
              <a:ext uri="{FF2B5EF4-FFF2-40B4-BE49-F238E27FC236}">
                <a16:creationId xmlns:a16="http://schemas.microsoft.com/office/drawing/2014/main" id="{57651F3E-13C4-68E0-302D-F3A7B68B906B}"/>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7" name="Slide Number Placeholder 6">
            <a:extLst>
              <a:ext uri="{FF2B5EF4-FFF2-40B4-BE49-F238E27FC236}">
                <a16:creationId xmlns:a16="http://schemas.microsoft.com/office/drawing/2014/main" id="{D829A9D9-CF81-3241-4ACB-25CDA578186C}"/>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extLst>
      <p:ext uri="{BB962C8B-B14F-4D97-AF65-F5344CB8AC3E}">
        <p14:creationId xmlns:p14="http://schemas.microsoft.com/office/powerpoint/2010/main" val="220902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6B5AA-742C-6934-BE1F-9B65002BD383}"/>
              </a:ext>
            </a:extLst>
          </p:cNvPr>
          <p:cNvSpPr>
            <a:spLocks noGrp="1"/>
          </p:cNvSpPr>
          <p:nvPr>
            <p:ph idx="1"/>
          </p:nvPr>
        </p:nvSpPr>
        <p:spPr>
          <a:xfrm>
            <a:off x="1535906" y="1253331"/>
            <a:ext cx="9817894" cy="4351338"/>
          </a:xfrm>
        </p:spPr>
        <p:txBody>
          <a:bodyPr/>
          <a:lstStyle/>
          <a:p>
            <a:pPr marL="0" lvl="0" indent="0" algn="justLow">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Copper clad PCB </a:t>
            </a:r>
            <a:r>
              <a:rPr lang="en-IN" dirty="0">
                <a:effectLst/>
                <a:latin typeface="Times New Roman" panose="02020603050405020304" pitchFamily="18" charset="0"/>
                <a:ea typeface="Calibri" panose="020F0502020204030204" pitchFamily="34" charset="0"/>
                <a:cs typeface="Times New Roman" panose="02020603050405020304" pitchFamily="18" charset="0"/>
              </a:rPr>
              <a:t>Board : Copper-clad boards are simply PCB laminates that can be used in a board stackup as part of the etching process.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Low"/>
            <a:r>
              <a:rPr lang="en-US" dirty="0"/>
              <a:t>Bulb used as a load.</a:t>
            </a:r>
          </a:p>
          <a:p>
            <a:pPr algn="justLow"/>
            <a:r>
              <a:rPr lang="en-US" dirty="0"/>
              <a:t>Resistor, Transistor And Capacitor .</a:t>
            </a:r>
          </a:p>
        </p:txBody>
      </p:sp>
      <p:sp>
        <p:nvSpPr>
          <p:cNvPr id="7" name="Title 1">
            <a:extLst>
              <a:ext uri="{FF2B5EF4-FFF2-40B4-BE49-F238E27FC236}">
                <a16:creationId xmlns:a16="http://schemas.microsoft.com/office/drawing/2014/main" id="{6491D090-B327-5798-7620-7A75CD97F30A}"/>
              </a:ext>
            </a:extLst>
          </p:cNvPr>
          <p:cNvSpPr>
            <a:spLocks noGrp="1"/>
          </p:cNvSpPr>
          <p:nvPr>
            <p:ph type="title"/>
          </p:nvPr>
        </p:nvSpPr>
        <p:spPr>
          <a:xfrm>
            <a:off x="838200" y="-116724"/>
            <a:ext cx="105156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HARDWARE SPECIFICATIONS </a:t>
            </a:r>
          </a:p>
        </p:txBody>
      </p:sp>
      <p:sp>
        <p:nvSpPr>
          <p:cNvPr id="9" name="Footer Placeholder 7">
            <a:extLst>
              <a:ext uri="{FF2B5EF4-FFF2-40B4-BE49-F238E27FC236}">
                <a16:creationId xmlns:a16="http://schemas.microsoft.com/office/drawing/2014/main" id="{DDD717CA-02F7-A8D2-3968-64579D5F015E}"/>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4" name="Slide Number Placeholder 6">
            <a:extLst>
              <a:ext uri="{FF2B5EF4-FFF2-40B4-BE49-F238E27FC236}">
                <a16:creationId xmlns:a16="http://schemas.microsoft.com/office/drawing/2014/main" id="{915F0D9A-E1A4-B5A4-4BAD-D999622E892A}"/>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extLst>
      <p:ext uri="{BB962C8B-B14F-4D97-AF65-F5344CB8AC3E}">
        <p14:creationId xmlns:p14="http://schemas.microsoft.com/office/powerpoint/2010/main" val="404902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9D89-77EF-BF7E-9575-6BBE99DB5EC7}"/>
              </a:ext>
            </a:extLst>
          </p:cNvPr>
          <p:cNvSpPr>
            <a:spLocks noGrp="1"/>
          </p:cNvSpPr>
          <p:nvPr>
            <p:ph type="title"/>
          </p:nvPr>
        </p:nvSpPr>
        <p:spPr>
          <a:xfrm>
            <a:off x="638984" y="-181474"/>
            <a:ext cx="105156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SOFTWARE SPECIFICATION</a:t>
            </a:r>
            <a:r>
              <a:rPr lang="en-US" sz="3200" b="1" dirty="0">
                <a:solidFill>
                  <a:srgbClr val="C00000"/>
                </a:solidFill>
              </a:rPr>
              <a:t> </a:t>
            </a:r>
          </a:p>
        </p:txBody>
      </p:sp>
      <p:sp>
        <p:nvSpPr>
          <p:cNvPr id="3" name="Content Placeholder 2">
            <a:extLst>
              <a:ext uri="{FF2B5EF4-FFF2-40B4-BE49-F238E27FC236}">
                <a16:creationId xmlns:a16="http://schemas.microsoft.com/office/drawing/2014/main" id="{8C3C2162-CEA7-6289-7D4D-3064FE069A70}"/>
              </a:ext>
            </a:extLst>
          </p:cNvPr>
          <p:cNvSpPr>
            <a:spLocks noGrp="1"/>
          </p:cNvSpPr>
          <p:nvPr>
            <p:ph idx="1"/>
          </p:nvPr>
        </p:nvSpPr>
        <p:spPr>
          <a:xfrm>
            <a:off x="838200" y="1144089"/>
            <a:ext cx="10515600" cy="5009964"/>
          </a:xfrm>
        </p:spPr>
        <p:txBody>
          <a:bodyPr>
            <a:noAutofit/>
          </a:bodyPr>
          <a:lstStyle/>
          <a:p>
            <a:pPr algn="justLow"/>
            <a:r>
              <a:rPr lang="en-US" dirty="0">
                <a:latin typeface="Times New Roman" panose="02020603050405020304" pitchFamily="18" charset="0"/>
                <a:cs typeface="Times New Roman" panose="02020603050405020304" pitchFamily="18" charset="0"/>
              </a:rPr>
              <a:t>Proteus:</a:t>
            </a:r>
          </a:p>
          <a:p>
            <a:pPr marL="0" indent="0" algn="justLow">
              <a:buNone/>
            </a:pPr>
            <a:r>
              <a:rPr lang="en-US" dirty="0">
                <a:latin typeface="Times New Roman" panose="02020603050405020304" pitchFamily="18" charset="0"/>
                <a:cs typeface="Times New Roman" panose="02020603050405020304" pitchFamily="18" charset="0"/>
              </a:rPr>
              <a:t>   The Proteus Design Suite is a proprietary software tool suite used primarily for electronic design automation. The software is used mainly by electronic design engineers and technicians to create schematics and electronic prints for manufacturing printed circuit boards.</a:t>
            </a:r>
          </a:p>
          <a:p>
            <a:pPr algn="justLow"/>
            <a:r>
              <a:rPr lang="en-US" dirty="0">
                <a:latin typeface="Times New Roman" panose="02020603050405020304" pitchFamily="18" charset="0"/>
                <a:cs typeface="Times New Roman" panose="02020603050405020304" pitchFamily="18" charset="0"/>
              </a:rPr>
              <a:t>Dip Trace:</a:t>
            </a:r>
          </a:p>
          <a:p>
            <a:pPr marL="0" indent="0" algn="justLow">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DipTrace</a:t>
            </a:r>
            <a:r>
              <a:rPr lang="en-US" dirty="0">
                <a:latin typeface="Times New Roman" panose="02020603050405020304" pitchFamily="18" charset="0"/>
                <a:cs typeface="Times New Roman" panose="02020603050405020304" pitchFamily="18" charset="0"/>
              </a:rPr>
              <a:t> is an EDA/CAD software for creating schematic diagrams and printed circuit boards. The developers provide a multi-lingual interface and tutorials (currently available in English and 21 other languages). </a:t>
            </a:r>
            <a:r>
              <a:rPr lang="en-US" dirty="0" err="1">
                <a:latin typeface="Times New Roman" panose="02020603050405020304" pitchFamily="18" charset="0"/>
                <a:cs typeface="Times New Roman" panose="02020603050405020304" pitchFamily="18" charset="0"/>
              </a:rPr>
              <a:t>DipTrace</a:t>
            </a:r>
            <a:r>
              <a:rPr lang="en-US" dirty="0">
                <a:latin typeface="Times New Roman" panose="02020603050405020304" pitchFamily="18" charset="0"/>
                <a:cs typeface="Times New Roman" panose="02020603050405020304" pitchFamily="18" charset="0"/>
              </a:rPr>
              <a:t> has 4 modules: schematic capture editor, PCB layout editor with built-in shape-based </a:t>
            </a:r>
            <a:r>
              <a:rPr lang="en-US" dirty="0" err="1">
                <a:latin typeface="Times New Roman" panose="02020603050405020304" pitchFamily="18" charset="0"/>
                <a:cs typeface="Times New Roman" panose="02020603050405020304" pitchFamily="18" charset="0"/>
              </a:rPr>
              <a:t>autorouter</a:t>
            </a:r>
            <a:r>
              <a:rPr lang="en-US" dirty="0">
                <a:latin typeface="Times New Roman" panose="02020603050405020304" pitchFamily="18" charset="0"/>
                <a:cs typeface="Times New Roman" panose="02020603050405020304" pitchFamily="18" charset="0"/>
              </a:rPr>
              <a:t> and 3D-preview &amp; export, component editor, and pattern editor.</a:t>
            </a:r>
          </a:p>
        </p:txBody>
      </p:sp>
      <p:sp>
        <p:nvSpPr>
          <p:cNvPr id="5" name="Slide Number Placeholder 6">
            <a:extLst>
              <a:ext uri="{FF2B5EF4-FFF2-40B4-BE49-F238E27FC236}">
                <a16:creationId xmlns:a16="http://schemas.microsoft.com/office/drawing/2014/main" id="{226BBD46-C020-C5C9-95FD-2C3BBB009301}"/>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16</a:t>
            </a:fld>
            <a:endParaRPr lang="en-US">
              <a:latin typeface="Arial" pitchFamily="34" charset="0"/>
              <a:cs typeface="Arial" pitchFamily="34" charset="0"/>
            </a:endParaRPr>
          </a:p>
        </p:txBody>
      </p:sp>
      <p:sp>
        <p:nvSpPr>
          <p:cNvPr id="7" name="Footer Placeholder 7">
            <a:extLst>
              <a:ext uri="{FF2B5EF4-FFF2-40B4-BE49-F238E27FC236}">
                <a16:creationId xmlns:a16="http://schemas.microsoft.com/office/drawing/2014/main" id="{CD8E2781-1F82-31EB-29B8-12816506E96B}"/>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Tree>
    <p:extLst>
      <p:ext uri="{BB962C8B-B14F-4D97-AF65-F5344CB8AC3E}">
        <p14:creationId xmlns:p14="http://schemas.microsoft.com/office/powerpoint/2010/main" val="123498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6A0E2-AE05-3C36-475E-9C49260F11A2}"/>
              </a:ext>
            </a:extLst>
          </p:cNvPr>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2CF95BE-1131-E29A-9F8F-356F9DBC26D7}"/>
              </a:ext>
            </a:extLst>
          </p:cNvPr>
          <p:cNvSpPr txBox="1">
            <a:spLocks noGrp="1"/>
          </p:cNvSpPr>
          <p:nvPr>
            <p:ph type="title"/>
          </p:nvPr>
        </p:nvSpPr>
        <p:spPr>
          <a:xfrm>
            <a:off x="623887" y="-182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anose="02020603050405020304" pitchFamily="18" charset="0"/>
                <a:cs typeface="Times New Roman" panose="02020603050405020304" pitchFamily="18" charset="0"/>
              </a:rPr>
              <a:t>WORKING PRINCIPLE </a:t>
            </a:r>
            <a:r>
              <a:rPr lang="en-US" sz="3200" b="1" dirty="0">
                <a:solidFill>
                  <a:srgbClr val="C00000"/>
                </a:solidFill>
              </a:rPr>
              <a:t> </a:t>
            </a:r>
          </a:p>
        </p:txBody>
      </p:sp>
      <p:sp>
        <p:nvSpPr>
          <p:cNvPr id="7" name="TextBox 6">
            <a:extLst>
              <a:ext uri="{FF2B5EF4-FFF2-40B4-BE49-F238E27FC236}">
                <a16:creationId xmlns:a16="http://schemas.microsoft.com/office/drawing/2014/main" id="{1A57FFD2-CB54-45BE-D04A-88A51DFC5C7F}"/>
              </a:ext>
            </a:extLst>
          </p:cNvPr>
          <p:cNvSpPr txBox="1"/>
          <p:nvPr/>
        </p:nvSpPr>
        <p:spPr>
          <a:xfrm>
            <a:off x="838200" y="1143001"/>
            <a:ext cx="10729913" cy="5262979"/>
          </a:xfrm>
          <a:prstGeom prst="rect">
            <a:avLst/>
          </a:prstGeom>
          <a:noFill/>
        </p:spPr>
        <p:txBody>
          <a:bodyPr wrap="square">
            <a:spAutoFit/>
          </a:bodyPr>
          <a:lstStyle/>
          <a:p>
            <a:pPr algn="justLow"/>
            <a:r>
              <a:rPr lang="en-US" sz="2800" dirty="0">
                <a:latin typeface="Times New Roman" panose="02020603050405020304" pitchFamily="18" charset="0"/>
                <a:cs typeface="Times New Roman" panose="02020603050405020304" pitchFamily="18" charset="0"/>
              </a:rPr>
              <a:t>When we power up the system then it reads checks the available balance with the predefined value and take action according to them, like if available balance is greater than 20 rupees then microcontroller turns ON the electricity of home or office by using relay. And if balance is less than 20 rupees then microcontroller sends a notification to user phone regarding low balance alert and requesting to recharge soon. And if balance is less than 20 rupees then microcontroller turns OFF the electricity connection of home and sends a notification to users phone for Light Cut alert and requesting to recharge soon. Energy meter monitoring is completely done by Android application. The following specification are developed for Android Application to control and monitoring the meter.</a:t>
            </a:r>
          </a:p>
        </p:txBody>
      </p:sp>
      <p:sp>
        <p:nvSpPr>
          <p:cNvPr id="9" name="Footer Placeholder 7">
            <a:extLst>
              <a:ext uri="{FF2B5EF4-FFF2-40B4-BE49-F238E27FC236}">
                <a16:creationId xmlns:a16="http://schemas.microsoft.com/office/drawing/2014/main" id="{D9D11200-B18D-1AB5-5CCA-ECE8FEFDC7E8}"/>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11" name="Slide Number Placeholder 6">
            <a:extLst>
              <a:ext uri="{FF2B5EF4-FFF2-40B4-BE49-F238E27FC236}">
                <a16:creationId xmlns:a16="http://schemas.microsoft.com/office/drawing/2014/main" id="{4A2CECF9-22BE-830B-816D-6687E1C70A10}"/>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17</a:t>
            </a:fld>
            <a:endParaRPr lang="en-US">
              <a:latin typeface="Arial" pitchFamily="34" charset="0"/>
              <a:cs typeface="Arial" pitchFamily="34" charset="0"/>
            </a:endParaRPr>
          </a:p>
        </p:txBody>
      </p:sp>
    </p:spTree>
    <p:extLst>
      <p:ext uri="{BB962C8B-B14F-4D97-AF65-F5344CB8AC3E}">
        <p14:creationId xmlns:p14="http://schemas.microsoft.com/office/powerpoint/2010/main" val="385038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A8159E-F395-A64F-82EE-2770B69985FD}"/>
              </a:ext>
            </a:extLst>
          </p:cNvPr>
          <p:cNvSpPr txBox="1">
            <a:spLocks noGrp="1"/>
          </p:cNvSpPr>
          <p:nvPr>
            <p:ph type="title"/>
          </p:nvPr>
        </p:nvSpPr>
        <p:spPr>
          <a:xfrm>
            <a:off x="838200" y="-1642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anose="02020603050405020304" pitchFamily="18" charset="0"/>
                <a:cs typeface="Times New Roman" panose="02020603050405020304" pitchFamily="18" charset="0"/>
              </a:rPr>
              <a:t>RESULTS</a:t>
            </a:r>
            <a:endParaRPr lang="en-US" sz="3200" b="1" dirty="0">
              <a:solidFill>
                <a:srgbClr val="C00000"/>
              </a:solidFill>
            </a:endParaRPr>
          </a:p>
        </p:txBody>
      </p:sp>
      <p:pic>
        <p:nvPicPr>
          <p:cNvPr id="11" name="Picture 11">
            <a:extLst>
              <a:ext uri="{FF2B5EF4-FFF2-40B4-BE49-F238E27FC236}">
                <a16:creationId xmlns:a16="http://schemas.microsoft.com/office/drawing/2014/main" id="{C8F5EB87-35FF-7C93-FDED-76CF6E6F5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92" y="1667573"/>
            <a:ext cx="3880345" cy="3522853"/>
          </a:xfrm>
        </p:spPr>
      </p:pic>
      <p:pic>
        <p:nvPicPr>
          <p:cNvPr id="12" name="Picture 12">
            <a:extLst>
              <a:ext uri="{FF2B5EF4-FFF2-40B4-BE49-F238E27FC236}">
                <a16:creationId xmlns:a16="http://schemas.microsoft.com/office/drawing/2014/main" id="{19C2337C-B895-9880-B7EF-8D7CD56FD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05" y="1667573"/>
            <a:ext cx="4771695" cy="3522853"/>
          </a:xfrm>
          <a:prstGeom prst="rect">
            <a:avLst/>
          </a:prstGeom>
        </p:spPr>
      </p:pic>
      <p:sp>
        <p:nvSpPr>
          <p:cNvPr id="14" name="Footer Placeholder 7">
            <a:extLst>
              <a:ext uri="{FF2B5EF4-FFF2-40B4-BE49-F238E27FC236}">
                <a16:creationId xmlns:a16="http://schemas.microsoft.com/office/drawing/2014/main" id="{DC6438AC-9C09-324D-FF3D-FA8FC114A9AB}"/>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16" name="Slide Number Placeholder 6">
            <a:extLst>
              <a:ext uri="{FF2B5EF4-FFF2-40B4-BE49-F238E27FC236}">
                <a16:creationId xmlns:a16="http://schemas.microsoft.com/office/drawing/2014/main" id="{21799ABC-676C-03B4-C8A5-C3C144C28E6A}"/>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18</a:t>
            </a:fld>
            <a:endParaRPr lang="en-US">
              <a:latin typeface="Arial" pitchFamily="34" charset="0"/>
              <a:cs typeface="Arial" pitchFamily="34" charset="0"/>
            </a:endParaRPr>
          </a:p>
        </p:txBody>
      </p:sp>
    </p:spTree>
    <p:extLst>
      <p:ext uri="{BB962C8B-B14F-4D97-AF65-F5344CB8AC3E}">
        <p14:creationId xmlns:p14="http://schemas.microsoft.com/office/powerpoint/2010/main" val="51488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22234B1-218F-2BF7-ADD7-AA1452A98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926" y="1193198"/>
            <a:ext cx="3081893" cy="2115486"/>
          </a:xfrm>
        </p:spPr>
      </p:pic>
      <p:sp>
        <p:nvSpPr>
          <p:cNvPr id="5" name="Title 1">
            <a:extLst>
              <a:ext uri="{FF2B5EF4-FFF2-40B4-BE49-F238E27FC236}">
                <a16:creationId xmlns:a16="http://schemas.microsoft.com/office/drawing/2014/main" id="{FE7C7A21-33AC-B276-A792-773831455E85}"/>
              </a:ext>
            </a:extLst>
          </p:cNvPr>
          <p:cNvSpPr txBox="1">
            <a:spLocks noGrp="1"/>
          </p:cNvSpPr>
          <p:nvPr>
            <p:ph type="title"/>
          </p:nvPr>
        </p:nvSpPr>
        <p:spPr>
          <a:xfrm>
            <a:off x="838200" y="-1804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anose="02020603050405020304" pitchFamily="18" charset="0"/>
                <a:cs typeface="Times New Roman" panose="02020603050405020304" pitchFamily="18" charset="0"/>
              </a:rPr>
              <a:t>RESULTS</a:t>
            </a:r>
            <a:endParaRPr lang="en-US" sz="3200" b="1" dirty="0">
              <a:solidFill>
                <a:srgbClr val="C00000"/>
              </a:solidFill>
            </a:endParaRPr>
          </a:p>
        </p:txBody>
      </p:sp>
      <p:pic>
        <p:nvPicPr>
          <p:cNvPr id="7" name="Picture 7">
            <a:extLst>
              <a:ext uri="{FF2B5EF4-FFF2-40B4-BE49-F238E27FC236}">
                <a16:creationId xmlns:a16="http://schemas.microsoft.com/office/drawing/2014/main" id="{FB22CB88-8B9F-F0B9-E008-979E0138D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475" y="1145090"/>
            <a:ext cx="3212346" cy="2160026"/>
          </a:xfrm>
          <a:prstGeom prst="rect">
            <a:avLst/>
          </a:prstGeom>
        </p:spPr>
      </p:pic>
      <p:pic>
        <p:nvPicPr>
          <p:cNvPr id="8" name="Picture 8">
            <a:extLst>
              <a:ext uri="{FF2B5EF4-FFF2-40B4-BE49-F238E27FC236}">
                <a16:creationId xmlns:a16="http://schemas.microsoft.com/office/drawing/2014/main" id="{E9142D76-676C-5A77-24AF-6B041251E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879" y="1140704"/>
            <a:ext cx="3212346" cy="2163914"/>
          </a:xfrm>
          <a:prstGeom prst="rect">
            <a:avLst/>
          </a:prstGeom>
        </p:spPr>
      </p:pic>
      <p:pic>
        <p:nvPicPr>
          <p:cNvPr id="9" name="Picture 9">
            <a:extLst>
              <a:ext uri="{FF2B5EF4-FFF2-40B4-BE49-F238E27FC236}">
                <a16:creationId xmlns:a16="http://schemas.microsoft.com/office/drawing/2014/main" id="{A10D4D12-6865-C61A-7D38-545F28E00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926" y="3718759"/>
            <a:ext cx="3125690" cy="2115486"/>
          </a:xfrm>
          <a:prstGeom prst="rect">
            <a:avLst/>
          </a:prstGeom>
        </p:spPr>
      </p:pic>
      <p:pic>
        <p:nvPicPr>
          <p:cNvPr id="10" name="Picture 10">
            <a:extLst>
              <a:ext uri="{FF2B5EF4-FFF2-40B4-BE49-F238E27FC236}">
                <a16:creationId xmlns:a16="http://schemas.microsoft.com/office/drawing/2014/main" id="{BE28B617-0753-6845-5841-55BA8472C6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3233" y="3706548"/>
            <a:ext cx="3258153" cy="2248498"/>
          </a:xfrm>
          <a:prstGeom prst="rect">
            <a:avLst/>
          </a:prstGeom>
        </p:spPr>
      </p:pic>
      <p:pic>
        <p:nvPicPr>
          <p:cNvPr id="11" name="Picture 11">
            <a:extLst>
              <a:ext uri="{FF2B5EF4-FFF2-40B4-BE49-F238E27FC236}">
                <a16:creationId xmlns:a16="http://schemas.microsoft.com/office/drawing/2014/main" id="{3E5FF080-4930-D1BC-96D5-F627056AEF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9879" y="3706548"/>
            <a:ext cx="3212346" cy="2214159"/>
          </a:xfrm>
          <a:prstGeom prst="rect">
            <a:avLst/>
          </a:prstGeom>
        </p:spPr>
      </p:pic>
      <p:sp>
        <p:nvSpPr>
          <p:cNvPr id="13" name="Footer Placeholder 7">
            <a:extLst>
              <a:ext uri="{FF2B5EF4-FFF2-40B4-BE49-F238E27FC236}">
                <a16:creationId xmlns:a16="http://schemas.microsoft.com/office/drawing/2014/main" id="{78F8672B-A309-FE06-370A-4439C1EBB887}"/>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15" name="Slide Number Placeholder 6">
            <a:extLst>
              <a:ext uri="{FF2B5EF4-FFF2-40B4-BE49-F238E27FC236}">
                <a16:creationId xmlns:a16="http://schemas.microsoft.com/office/drawing/2014/main" id="{F7931FFB-B672-E20A-F3FF-773D4F6FD31D}"/>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19</a:t>
            </a:fld>
            <a:endParaRPr lang="en-US">
              <a:latin typeface="Arial" pitchFamily="34" charset="0"/>
              <a:cs typeface="Arial" pitchFamily="34" charset="0"/>
            </a:endParaRPr>
          </a:p>
        </p:txBody>
      </p:sp>
    </p:spTree>
    <p:extLst>
      <p:ext uri="{BB962C8B-B14F-4D97-AF65-F5344CB8AC3E}">
        <p14:creationId xmlns:p14="http://schemas.microsoft.com/office/powerpoint/2010/main" val="39976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1981200" y="1066800"/>
            <a:ext cx="8229600" cy="5105400"/>
          </a:xfrm>
        </p:spPr>
        <p:txBody>
          <a:bodyPr>
            <a:normAutofit fontScale="92500" lnSpcReduction="20000"/>
          </a:bodyPr>
          <a:lstStyle/>
          <a:p>
            <a:pPr marL="514350" indent="-514350">
              <a:buFontTx/>
              <a:buAutoNum type="arabicPeriod"/>
            </a:pPr>
            <a:r>
              <a:rPr lang="en-US" dirty="0">
                <a:latin typeface="Times New Roman" pitchFamily="18" charset="0"/>
                <a:cs typeface="Times New Roman" pitchFamily="18" charset="0"/>
              </a:rPr>
              <a:t>Aim</a:t>
            </a:r>
          </a:p>
          <a:p>
            <a:pPr marL="514350" indent="-514350">
              <a:buFontTx/>
              <a:buAutoNum type="arabicPeriod"/>
            </a:pPr>
            <a:r>
              <a:rPr lang="en-US" dirty="0">
                <a:latin typeface="Times New Roman" pitchFamily="18" charset="0"/>
                <a:cs typeface="Times New Roman" pitchFamily="18" charset="0"/>
              </a:rPr>
              <a:t>Abstract</a:t>
            </a:r>
          </a:p>
          <a:p>
            <a:pPr marL="514350" indent="-514350">
              <a:buFontTx/>
              <a:buAutoNum type="arabicPeriod"/>
            </a:pPr>
            <a:r>
              <a:rPr lang="en-US" dirty="0">
                <a:latin typeface="Times New Roman" pitchFamily="18" charset="0"/>
                <a:cs typeface="Times New Roman" pitchFamily="18" charset="0"/>
              </a:rPr>
              <a:t>Objective</a:t>
            </a:r>
          </a:p>
          <a:p>
            <a:pPr marL="514350" indent="-514350">
              <a:buFontTx/>
              <a:buAutoNum type="arabicPeriod"/>
            </a:pPr>
            <a:r>
              <a:rPr lang="en-US" dirty="0">
                <a:latin typeface="Times New Roman" pitchFamily="18" charset="0"/>
                <a:cs typeface="Times New Roman" pitchFamily="18" charset="0"/>
              </a:rPr>
              <a:t>Introduction </a:t>
            </a:r>
          </a:p>
          <a:p>
            <a:pPr marL="514350" indent="-514350">
              <a:buFontTx/>
              <a:buAutoNum type="arabicPeriod"/>
            </a:pPr>
            <a:r>
              <a:rPr lang="en-US" dirty="0">
                <a:latin typeface="Times New Roman" pitchFamily="18" charset="0"/>
                <a:cs typeface="Times New Roman" pitchFamily="18" charset="0"/>
              </a:rPr>
              <a:t>Literature Survey</a:t>
            </a:r>
          </a:p>
          <a:p>
            <a:pPr marL="514350" indent="-514350">
              <a:buFontTx/>
              <a:buAutoNum type="arabicPeriod"/>
            </a:pPr>
            <a:r>
              <a:rPr lang="en-US" dirty="0">
                <a:latin typeface="Times New Roman" pitchFamily="18" charset="0"/>
                <a:cs typeface="Times New Roman" pitchFamily="18" charset="0"/>
              </a:rPr>
              <a:t>Block Diagram and Description</a:t>
            </a:r>
          </a:p>
          <a:p>
            <a:pPr marL="514350" indent="-514350">
              <a:buFontTx/>
              <a:buAutoNum type="arabicPeriod"/>
            </a:pPr>
            <a:r>
              <a:rPr lang="en-US" dirty="0">
                <a:latin typeface="Times New Roman" pitchFamily="18" charset="0"/>
                <a:cs typeface="Times New Roman" pitchFamily="18" charset="0"/>
              </a:rPr>
              <a:t>Hardware/ Software Design   </a:t>
            </a:r>
          </a:p>
          <a:p>
            <a:pPr marL="514350" indent="-514350">
              <a:buFontTx/>
              <a:buAutoNum type="arabicPeriod"/>
            </a:pPr>
            <a:r>
              <a:rPr lang="en-US" dirty="0">
                <a:latin typeface="Times New Roman" pitchFamily="18" charset="0"/>
                <a:cs typeface="Times New Roman" pitchFamily="18" charset="0"/>
              </a:rPr>
              <a:t>Working principle </a:t>
            </a:r>
          </a:p>
          <a:p>
            <a:pPr marL="514350" indent="-514350">
              <a:buFontTx/>
              <a:buAutoNum type="arabicPeriod"/>
            </a:pPr>
            <a:r>
              <a:rPr lang="en-US" dirty="0">
                <a:latin typeface="Times New Roman" pitchFamily="18" charset="0"/>
                <a:cs typeface="Times New Roman" pitchFamily="18" charset="0"/>
              </a:rPr>
              <a:t>Advantages/ Limitations/ Applications </a:t>
            </a:r>
          </a:p>
          <a:p>
            <a:pPr marL="514350" indent="-514350">
              <a:buFontTx/>
              <a:buAutoNum type="arabicPeriod"/>
            </a:pPr>
            <a:r>
              <a:rPr lang="en-US" dirty="0">
                <a:latin typeface="Times New Roman" pitchFamily="18" charset="0"/>
                <a:cs typeface="Times New Roman" pitchFamily="18" charset="0"/>
              </a:rPr>
              <a:t>Conclusions</a:t>
            </a:r>
          </a:p>
          <a:p>
            <a:pPr marL="514350" indent="-514350">
              <a:buFontTx/>
              <a:buAutoNum type="arabicPeriod"/>
            </a:pPr>
            <a:r>
              <a:rPr lang="en-US" dirty="0">
                <a:latin typeface="Times New Roman" pitchFamily="18" charset="0"/>
                <a:cs typeface="Times New Roman" pitchFamily="18" charset="0"/>
              </a:rPr>
              <a:t>References</a:t>
            </a:r>
          </a:p>
          <a:p>
            <a:pPr marL="514350" indent="-514350">
              <a:buFontTx/>
              <a:buAutoNum type="arabicPeriod"/>
            </a:pPr>
            <a:r>
              <a:rPr lang="en-US" dirty="0">
                <a:latin typeface="Times New Roman" pitchFamily="18" charset="0"/>
                <a:cs typeface="Times New Roman" pitchFamily="18" charset="0"/>
              </a:rPr>
              <a:t>Phase Wise Plan</a:t>
            </a:r>
          </a:p>
        </p:txBody>
      </p:sp>
      <p:sp>
        <p:nvSpPr>
          <p:cNvPr id="6149" name="Footer Placeholder 7"/>
          <p:cNvSpPr>
            <a:spLocks noGrp="1"/>
          </p:cNvSpPr>
          <p:nvPr>
            <p:ph type="ftr" sz="quarter" idx="11"/>
          </p:nvPr>
        </p:nvSpPr>
        <p:spPr>
          <a:xfrm>
            <a:off x="4648200" y="6245225"/>
            <a:ext cx="3352800" cy="476250"/>
          </a:xfrm>
          <a:noFill/>
        </p:spPr>
        <p:txBody>
          <a:bodyPr/>
          <a:lstStyle/>
          <a:p>
            <a:r>
              <a:rPr lang="en-US" dirty="0">
                <a:latin typeface="Arial" pitchFamily="34" charset="0"/>
                <a:cs typeface="Arial" pitchFamily="34" charset="0"/>
              </a:rPr>
              <a:t>SKNCOE BE (E &amp; TC) 2022-23</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0"/>
            <a:ext cx="8229600" cy="1020762"/>
          </a:xfrm>
        </p:spPr>
        <p:txBody>
          <a:bodyPr/>
          <a:lstStyle/>
          <a:p>
            <a:pPr algn="ctr"/>
            <a:r>
              <a:rPr lang="en-US" sz="3200" b="1" dirty="0">
                <a:solidFill>
                  <a:srgbClr val="C00000"/>
                </a:solidFill>
                <a:latin typeface="Times New Roman" pitchFamily="18" charset="0"/>
                <a:cs typeface="Times New Roman" pitchFamily="18" charset="0"/>
              </a:rPr>
              <a:t>ADVANTAGES</a:t>
            </a:r>
          </a:p>
        </p:txBody>
      </p:sp>
      <p:sp>
        <p:nvSpPr>
          <p:cNvPr id="15363" name="Content Placeholder 2"/>
          <p:cNvSpPr>
            <a:spLocks noGrp="1"/>
          </p:cNvSpPr>
          <p:nvPr>
            <p:ph idx="1"/>
          </p:nvPr>
        </p:nvSpPr>
        <p:spPr>
          <a:xfrm>
            <a:off x="1326356" y="1020762"/>
            <a:ext cx="9539288" cy="3810000"/>
          </a:xfrm>
        </p:spPr>
        <p:txBody>
          <a:bodyPr>
            <a:noAutofit/>
          </a:bodyPr>
          <a:lstStyle/>
          <a:p>
            <a:pPr algn="justLow"/>
            <a:r>
              <a:rPr lang="en-US" dirty="0">
                <a:latin typeface="Times New Roman" pitchFamily="18" charset="0"/>
                <a:cs typeface="Times New Roman" pitchFamily="18" charset="0"/>
              </a:rPr>
              <a:t> It is highly accurate as the whole idea of reading the units and then billing automatically.</a:t>
            </a:r>
          </a:p>
          <a:p>
            <a:pPr algn="justLow"/>
            <a:r>
              <a:rPr lang="en-US" dirty="0">
                <a:latin typeface="Times New Roman" pitchFamily="18" charset="0"/>
                <a:cs typeface="Times New Roman" pitchFamily="18" charset="0"/>
              </a:rPr>
              <a:t>Consumer cannot escape from paying the electricity bill and the State Electricity Board gets free from debts.</a:t>
            </a:r>
          </a:p>
          <a:p>
            <a:pPr algn="justLow"/>
            <a:r>
              <a:rPr lang="en-US" dirty="0">
                <a:latin typeface="Times New Roman" pitchFamily="18" charset="0"/>
                <a:cs typeface="Times New Roman" pitchFamily="18" charset="0"/>
              </a:rPr>
              <a:t>Wastage of energy is diminished as now only the required energy will be consumed as allotted.</a:t>
            </a:r>
          </a:p>
          <a:p>
            <a:pPr algn="justLow"/>
            <a:r>
              <a:rPr lang="en-US" dirty="0">
                <a:latin typeface="Times New Roman" pitchFamily="18" charset="0"/>
                <a:cs typeface="Times New Roman" pitchFamily="18" charset="0"/>
              </a:rPr>
              <a:t>The power grid can monitor the overall energy consumption and prevents from any damages to the circuit.</a:t>
            </a:r>
          </a:p>
        </p:txBody>
      </p:sp>
      <p:sp>
        <p:nvSpPr>
          <p:cNvPr id="15365"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20</a:t>
            </a:fld>
            <a:endParaRPr lang="en-US">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3F6-79E1-5311-0393-DCA907EA449A}"/>
              </a:ext>
            </a:extLst>
          </p:cNvPr>
          <p:cNvSpPr>
            <a:spLocks noGrp="1"/>
          </p:cNvSpPr>
          <p:nvPr>
            <p:ph type="title"/>
          </p:nvPr>
        </p:nvSpPr>
        <p:spPr>
          <a:xfrm>
            <a:off x="838199" y="-226219"/>
            <a:ext cx="10515600" cy="1325563"/>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LIMITATIONS</a:t>
            </a:r>
            <a:r>
              <a:rPr lang="en-US" dirty="0"/>
              <a:t>  </a:t>
            </a:r>
          </a:p>
        </p:txBody>
      </p:sp>
      <p:sp>
        <p:nvSpPr>
          <p:cNvPr id="3" name="Content Placeholder 2">
            <a:extLst>
              <a:ext uri="{FF2B5EF4-FFF2-40B4-BE49-F238E27FC236}">
                <a16:creationId xmlns:a16="http://schemas.microsoft.com/office/drawing/2014/main" id="{5C3012CA-4D47-DC30-ECC2-EFB98DE5136D}"/>
              </a:ext>
            </a:extLst>
          </p:cNvPr>
          <p:cNvSpPr>
            <a:spLocks noGrp="1"/>
          </p:cNvSpPr>
          <p:nvPr>
            <p:ph idx="1"/>
          </p:nvPr>
        </p:nvSpPr>
        <p:spPr>
          <a:xfrm>
            <a:off x="1357314" y="1324768"/>
            <a:ext cx="9739312" cy="4806157"/>
          </a:xfrm>
        </p:spPr>
        <p:txBody>
          <a:bodyPr>
            <a:normAutofit/>
          </a:bodyPr>
          <a:lstStyle/>
          <a:p>
            <a:pPr algn="justLow"/>
            <a:r>
              <a:rPr lang="en-US" dirty="0">
                <a:latin typeface="Times New Roman" panose="02020603050405020304" pitchFamily="18" charset="0"/>
                <a:cs typeface="Times New Roman" panose="02020603050405020304" pitchFamily="18" charset="0"/>
              </a:rPr>
              <a:t>You must maintain your account balance at or above the disconnection balance, otherwise your service may get disconnected.</a:t>
            </a:r>
          </a:p>
          <a:p>
            <a:pPr algn="justLow"/>
            <a:r>
              <a:rPr lang="en-US" dirty="0">
                <a:latin typeface="Times New Roman" panose="02020603050405020304" pitchFamily="18" charset="0"/>
                <a:cs typeface="Times New Roman" panose="02020603050405020304" pitchFamily="18" charset="0"/>
              </a:rPr>
              <a:t>Charges may be applicable for network use.</a:t>
            </a:r>
          </a:p>
        </p:txBody>
      </p:sp>
      <p:sp>
        <p:nvSpPr>
          <p:cNvPr id="5" name="Slide Number Placeholder 6">
            <a:extLst>
              <a:ext uri="{FF2B5EF4-FFF2-40B4-BE49-F238E27FC236}">
                <a16:creationId xmlns:a16="http://schemas.microsoft.com/office/drawing/2014/main" id="{0A885888-E5DD-3E30-1D0B-630CCFF33340}"/>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21</a:t>
            </a:fld>
            <a:endParaRPr lang="en-US">
              <a:latin typeface="Arial" pitchFamily="34" charset="0"/>
              <a:cs typeface="Arial" pitchFamily="34" charset="0"/>
            </a:endParaRPr>
          </a:p>
        </p:txBody>
      </p:sp>
      <p:sp>
        <p:nvSpPr>
          <p:cNvPr id="7" name="Footer Placeholder 7">
            <a:extLst>
              <a:ext uri="{FF2B5EF4-FFF2-40B4-BE49-F238E27FC236}">
                <a16:creationId xmlns:a16="http://schemas.microsoft.com/office/drawing/2014/main" id="{F80A6420-2501-97DB-BD27-009A51C35840}"/>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Tree>
    <p:extLst>
      <p:ext uri="{BB962C8B-B14F-4D97-AF65-F5344CB8AC3E}">
        <p14:creationId xmlns:p14="http://schemas.microsoft.com/office/powerpoint/2010/main" val="1810619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5EE3-E210-F252-FD65-7B74E9E313FB}"/>
              </a:ext>
            </a:extLst>
          </p:cNvPr>
          <p:cNvSpPr>
            <a:spLocks noGrp="1"/>
          </p:cNvSpPr>
          <p:nvPr>
            <p:ph type="title"/>
          </p:nvPr>
        </p:nvSpPr>
        <p:spPr>
          <a:xfrm>
            <a:off x="715565" y="-154781"/>
            <a:ext cx="10515600" cy="1325563"/>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APPLICATION</a:t>
            </a:r>
            <a:r>
              <a:rPr lang="en-US"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AAD43EC-83A8-1ACF-5756-212DCBE00F05}"/>
              </a:ext>
            </a:extLst>
          </p:cNvPr>
          <p:cNvSpPr>
            <a:spLocks noGrp="1"/>
          </p:cNvSpPr>
          <p:nvPr>
            <p:ph idx="1"/>
          </p:nvPr>
        </p:nvSpPr>
        <p:spPr>
          <a:xfrm>
            <a:off x="1178719" y="1253331"/>
            <a:ext cx="9718923" cy="4351338"/>
          </a:xfrm>
        </p:spPr>
        <p:txBody>
          <a:bodyPr>
            <a:normAutofit/>
          </a:bodyPr>
          <a:lstStyle/>
          <a:p>
            <a:pPr algn="justLow"/>
            <a:r>
              <a:rPr lang="en-US" dirty="0">
                <a:latin typeface="Times New Roman" panose="02020603050405020304" pitchFamily="18" charset="0"/>
                <a:cs typeface="Times New Roman" panose="02020603050405020304" pitchFamily="18" charset="0"/>
              </a:rPr>
              <a:t>Portable energy and power meters</a:t>
            </a:r>
          </a:p>
          <a:p>
            <a:pPr algn="justLow"/>
            <a:r>
              <a:rPr lang="en-US" dirty="0">
                <a:latin typeface="Times New Roman" panose="02020603050405020304" pitchFamily="18" charset="0"/>
                <a:cs typeface="Times New Roman" panose="02020603050405020304" pitchFamily="18" charset="0"/>
              </a:rPr>
              <a:t>Grid monitoring</a:t>
            </a:r>
          </a:p>
          <a:p>
            <a:pPr algn="justLow"/>
            <a:r>
              <a:rPr lang="en-US" dirty="0">
                <a:latin typeface="Times New Roman" panose="02020603050405020304" pitchFamily="18" charset="0"/>
                <a:cs typeface="Times New Roman" panose="02020603050405020304" pitchFamily="18" charset="0"/>
              </a:rPr>
              <a:t>Smart energy meter</a:t>
            </a:r>
          </a:p>
          <a:p>
            <a:pPr algn="justLow"/>
            <a:r>
              <a:rPr lang="en-US" dirty="0">
                <a:latin typeface="Times New Roman" panose="02020603050405020304" pitchFamily="18" charset="0"/>
                <a:cs typeface="Times New Roman" panose="02020603050405020304" pitchFamily="18" charset="0"/>
              </a:rPr>
              <a:t>Its applications include shopping malls residential townships, commercial buildings, employee quarters etc.</a:t>
            </a:r>
          </a:p>
        </p:txBody>
      </p:sp>
      <p:sp>
        <p:nvSpPr>
          <p:cNvPr id="5" name="Slide Number Placeholder 6">
            <a:extLst>
              <a:ext uri="{FF2B5EF4-FFF2-40B4-BE49-F238E27FC236}">
                <a16:creationId xmlns:a16="http://schemas.microsoft.com/office/drawing/2014/main" id="{37BCCEF8-F4CA-1B4F-6188-E7B5287C12AE}"/>
              </a:ext>
            </a:extLst>
          </p:cNvPr>
          <p:cNvSpPr>
            <a:spLocks noGrp="1"/>
          </p:cNvSpPr>
          <p:nvPr>
            <p:ph type="sldNum" sz="quarter" idx="12"/>
          </p:nvPr>
        </p:nvSpPr>
        <p:spPr>
          <a:xfrm>
            <a:off x="8610600" y="6356350"/>
            <a:ext cx="2743200" cy="365125"/>
          </a:xfrm>
          <a:noFill/>
        </p:spPr>
        <p:txBody>
          <a:bodyPr/>
          <a:lstStyle/>
          <a:p>
            <a:fld id="{02A87C2A-4DC7-42B8-B6B0-BCEC5A16684C}" type="slidenum">
              <a:rPr lang="en-US" smtClean="0">
                <a:latin typeface="Arial" pitchFamily="34" charset="0"/>
                <a:cs typeface="Arial" pitchFamily="34" charset="0"/>
              </a:rPr>
              <a:pPr/>
              <a:t>22</a:t>
            </a:fld>
            <a:endParaRPr lang="en-US">
              <a:latin typeface="Arial" pitchFamily="34" charset="0"/>
              <a:cs typeface="Arial" pitchFamily="34" charset="0"/>
            </a:endParaRPr>
          </a:p>
        </p:txBody>
      </p:sp>
      <p:sp>
        <p:nvSpPr>
          <p:cNvPr id="7" name="Footer Placeholder 7">
            <a:extLst>
              <a:ext uri="{FF2B5EF4-FFF2-40B4-BE49-F238E27FC236}">
                <a16:creationId xmlns:a16="http://schemas.microsoft.com/office/drawing/2014/main" id="{8C48746C-9942-DFE2-24C7-EF0B0BD1379A}"/>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Tree>
    <p:extLst>
      <p:ext uri="{BB962C8B-B14F-4D97-AF65-F5344CB8AC3E}">
        <p14:creationId xmlns:p14="http://schemas.microsoft.com/office/powerpoint/2010/main" val="242316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52600" y="152399"/>
            <a:ext cx="8229600" cy="639762"/>
          </a:xfrm>
        </p:spPr>
        <p:txBody>
          <a:bodyPr/>
          <a:lstStyle/>
          <a:p>
            <a:pPr algn="ctr"/>
            <a:r>
              <a:rPr lang="en-US" sz="3200" b="1" dirty="0">
                <a:solidFill>
                  <a:srgbClr val="C00000"/>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1285875" y="1311274"/>
            <a:ext cx="9548813" cy="4525963"/>
          </a:xfrm>
        </p:spPr>
        <p:txBody>
          <a:bodyPr>
            <a:normAutofit/>
          </a:bodyPr>
          <a:lstStyle/>
          <a:p>
            <a:pPr algn="justLow"/>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based meter is more useful to consumer for billing and maintaining less bill payment and it decreases the human needs for paying and other issues related to billing. </a:t>
            </a:r>
          </a:p>
          <a:p>
            <a:pPr algn="justLow"/>
            <a:r>
              <a:rPr lang="en-US" dirty="0">
                <a:latin typeface="Times New Roman" pitchFamily="18" charset="0"/>
                <a:cs typeface="Times New Roman" pitchFamily="18" charset="0"/>
              </a:rPr>
              <a:t>We can extend it for industrial purposes also by interfacing three phase meters but the circuit have to modify for getting proper voltage to the controller.</a:t>
            </a:r>
          </a:p>
        </p:txBody>
      </p:sp>
      <p:sp>
        <p:nvSpPr>
          <p:cNvPr id="14341"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FUTURE SCOPE</a:t>
            </a:r>
          </a:p>
        </p:txBody>
      </p:sp>
      <p:sp>
        <p:nvSpPr>
          <p:cNvPr id="14339" name="Content Placeholder 2"/>
          <p:cNvSpPr>
            <a:spLocks noGrp="1"/>
          </p:cNvSpPr>
          <p:nvPr>
            <p:ph idx="1"/>
          </p:nvPr>
        </p:nvSpPr>
        <p:spPr>
          <a:xfrm>
            <a:off x="1321594" y="1311274"/>
            <a:ext cx="9679781" cy="4525963"/>
          </a:xfrm>
        </p:spPr>
        <p:txBody>
          <a:bodyPr>
            <a:noAutofit/>
          </a:bodyPr>
          <a:lstStyle/>
          <a:p>
            <a:pPr algn="justLow"/>
            <a:r>
              <a:rPr lang="en-US" dirty="0">
                <a:latin typeface="Times New Roman" pitchFamily="18" charset="0"/>
                <a:cs typeface="Times New Roman" pitchFamily="18" charset="0"/>
              </a:rPr>
              <a:t>Power factor must be measured by different techniques.  
 Smart energy Meter can be modified for the detection of illegal use of electricity.</a:t>
            </a:r>
          </a:p>
          <a:p>
            <a:pPr algn="justLow"/>
            <a:r>
              <a:rPr lang="en-US" dirty="0">
                <a:latin typeface="Times New Roman" pitchFamily="18" charset="0"/>
                <a:cs typeface="Times New Roman" pitchFamily="18" charset="0"/>
              </a:rPr>
              <a:t>With Data analysis energy distribution can be done .</a:t>
            </a:r>
          </a:p>
        </p:txBody>
      </p:sp>
      <p:sp>
        <p:nvSpPr>
          <p:cNvPr id="14341"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24</a:t>
            </a:fld>
            <a:endParaRPr lang="en-US">
              <a:latin typeface="Arial" pitchFamily="34" charset="0"/>
              <a:cs typeface="Arial" pitchFamily="34" charset="0"/>
            </a:endParaRPr>
          </a:p>
        </p:txBody>
      </p:sp>
    </p:spTree>
    <p:extLst>
      <p:ext uri="{BB962C8B-B14F-4D97-AF65-F5344CB8AC3E}">
        <p14:creationId xmlns:p14="http://schemas.microsoft.com/office/powerpoint/2010/main" val="188330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228600"/>
            <a:ext cx="8229600" cy="457200"/>
          </a:xfrm>
        </p:spPr>
        <p:txBody>
          <a:bodyPr>
            <a:normAutofit fontScale="90000"/>
          </a:bodyPr>
          <a:lstStyle/>
          <a:p>
            <a:pPr algn="ctr"/>
            <a:r>
              <a:rPr lang="en-US" sz="3200" b="1" dirty="0">
                <a:solidFill>
                  <a:srgbClr val="C00000"/>
                </a:solidFill>
                <a:latin typeface="Times New Roman" pitchFamily="18" charset="0"/>
                <a:cs typeface="Times New Roman" pitchFamily="18" charset="0"/>
              </a:rPr>
              <a:t>PHASE WISE PLAN</a:t>
            </a:r>
          </a:p>
        </p:txBody>
      </p:sp>
      <p:sp>
        <p:nvSpPr>
          <p:cNvPr id="17451" name="Footer Placeholder 8"/>
          <p:cNvSpPr>
            <a:spLocks noGrp="1"/>
          </p:cNvSpPr>
          <p:nvPr>
            <p:ph type="ftr" sz="quarter" idx="11"/>
          </p:nvPr>
        </p:nvSpPr>
        <p:spPr>
          <a:xfrm>
            <a:off x="4038600" y="6542484"/>
            <a:ext cx="4114800" cy="365125"/>
          </a:xfrm>
          <a:noFill/>
        </p:spPr>
        <p:txBody>
          <a:bodyPr/>
          <a:lstStyle/>
          <a:p>
            <a:r>
              <a:rPr lang="en-US" dirty="0">
                <a:latin typeface="Arial" pitchFamily="34" charset="0"/>
                <a:cs typeface="Arial" pitchFamily="34" charset="0"/>
              </a:rPr>
              <a:t>SKNCOE BE (E &amp; TC) 2022-23</a:t>
            </a:r>
          </a:p>
        </p:txBody>
      </p:sp>
      <p:sp>
        <p:nvSpPr>
          <p:cNvPr id="17450" name="Slide Number Placeholder 7"/>
          <p:cNvSpPr>
            <a:spLocks noGrp="1"/>
          </p:cNvSpPr>
          <p:nvPr>
            <p:ph type="sldNum" sz="quarter" idx="12"/>
          </p:nvPr>
        </p:nvSpPr>
        <p:spPr>
          <a:noFill/>
        </p:spPr>
        <p:txBody>
          <a:bodyPr/>
          <a:lstStyle/>
          <a:p>
            <a:fld id="{79B5B003-3353-4FBF-9C69-14C679DB17D1}" type="slidenum">
              <a:rPr lang="en-US" smtClean="0">
                <a:latin typeface="Arial" pitchFamily="34" charset="0"/>
                <a:cs typeface="Arial" pitchFamily="34" charset="0"/>
              </a:rPr>
              <a:pPr/>
              <a:t>25</a:t>
            </a:fld>
            <a:endParaRPr lang="en-US">
              <a:latin typeface="Arial" pitchFamily="34" charset="0"/>
              <a:cs typeface="Arial"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3389365412"/>
              </p:ext>
            </p:extLst>
          </p:nvPr>
        </p:nvGraphicFramePr>
        <p:xfrm>
          <a:off x="1523999" y="809013"/>
          <a:ext cx="9144001" cy="5610257"/>
        </p:xfrm>
        <a:graphic>
          <a:graphicData uri="http://schemas.openxmlformats.org/drawingml/2006/table">
            <a:tbl>
              <a:tblPr firstRow="1" bandRow="1">
                <a:tableStyleId>{5DA37D80-6434-44D0-A028-1B22A696006F}</a:tableStyleId>
              </a:tblPr>
              <a:tblGrid>
                <a:gridCol w="859979">
                  <a:extLst>
                    <a:ext uri="{9D8B030D-6E8A-4147-A177-3AD203B41FA5}">
                      <a16:colId xmlns:a16="http://schemas.microsoft.com/office/drawing/2014/main" val="20000"/>
                    </a:ext>
                  </a:extLst>
                </a:gridCol>
                <a:gridCol w="5295508">
                  <a:extLst>
                    <a:ext uri="{9D8B030D-6E8A-4147-A177-3AD203B41FA5}">
                      <a16:colId xmlns:a16="http://schemas.microsoft.com/office/drawing/2014/main" val="20001"/>
                    </a:ext>
                  </a:extLst>
                </a:gridCol>
                <a:gridCol w="1494257">
                  <a:extLst>
                    <a:ext uri="{9D8B030D-6E8A-4147-A177-3AD203B41FA5}">
                      <a16:colId xmlns:a16="http://schemas.microsoft.com/office/drawing/2014/main" val="20002"/>
                    </a:ext>
                  </a:extLst>
                </a:gridCol>
                <a:gridCol w="1494257">
                  <a:extLst>
                    <a:ext uri="{9D8B030D-6E8A-4147-A177-3AD203B41FA5}">
                      <a16:colId xmlns:a16="http://schemas.microsoft.com/office/drawing/2014/main" val="20003"/>
                    </a:ext>
                  </a:extLst>
                </a:gridCol>
              </a:tblGrid>
              <a:tr h="462164">
                <a:tc>
                  <a:txBody>
                    <a:bodyPr/>
                    <a:lstStyle/>
                    <a:p>
                      <a:r>
                        <a:rPr lang="en-US" sz="2000" dirty="0">
                          <a:latin typeface="Times New Roman" pitchFamily="18" charset="0"/>
                          <a:cs typeface="Times New Roman" pitchFamily="18" charset="0"/>
                        </a:rPr>
                        <a:t>Sr. No</a:t>
                      </a:r>
                    </a:p>
                  </a:txBody>
                  <a:tcPr/>
                </a:tc>
                <a:tc>
                  <a:txBody>
                    <a:bodyPr/>
                    <a:lstStyle/>
                    <a:p>
                      <a:pPr algn="ctr"/>
                      <a:r>
                        <a:rPr lang="en-US" sz="2000" dirty="0">
                          <a:latin typeface="Times New Roman" pitchFamily="18" charset="0"/>
                          <a:cs typeface="Times New Roman" pitchFamily="18" charset="0"/>
                        </a:rPr>
                        <a:t>Activity</a:t>
                      </a:r>
                    </a:p>
                  </a:txBody>
                  <a:tcPr/>
                </a:tc>
                <a:tc>
                  <a:txBody>
                    <a:bodyPr/>
                    <a:lstStyle/>
                    <a:p>
                      <a:pPr algn="ctr"/>
                      <a:r>
                        <a:rPr lang="en-US" sz="2000" dirty="0">
                          <a:latin typeface="Times New Roman" pitchFamily="18" charset="0"/>
                          <a:cs typeface="Times New Roman" pitchFamily="18" charset="0"/>
                        </a:rPr>
                        <a:t>Date</a:t>
                      </a:r>
                    </a:p>
                  </a:txBody>
                  <a:tcPr anchor="ctr"/>
                </a:tc>
                <a:tc>
                  <a:txBody>
                    <a:bodyPr/>
                    <a:lstStyle/>
                    <a:p>
                      <a:r>
                        <a:rPr lang="en-US" sz="2000" dirty="0">
                          <a:latin typeface="Times New Roman" pitchFamily="18" charset="0"/>
                          <a:cs typeface="Times New Roman" pitchFamily="18" charset="0"/>
                        </a:rPr>
                        <a:t>Remarks</a:t>
                      </a:r>
                    </a:p>
                  </a:txBody>
                  <a:tcPr/>
                </a:tc>
                <a:extLst>
                  <a:ext uri="{0D108BD9-81ED-4DB2-BD59-A6C34878D82A}">
                    <a16:rowId xmlns:a16="http://schemas.microsoft.com/office/drawing/2014/main" val="10000"/>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1.</a:t>
                      </a:r>
                    </a:p>
                  </a:txBody>
                  <a:tcPr anchor="ctr"/>
                </a:tc>
                <a:tc>
                  <a:txBody>
                    <a:bodyPr/>
                    <a:lstStyle/>
                    <a:p>
                      <a:pPr>
                        <a:lnSpc>
                          <a:spcPct val="150000"/>
                        </a:lnSpc>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Registration of Project Groups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2.</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Finalization of Project Guide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3.</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Reporting to Respective Project Guides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4.</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Discussion of Project idea /Topics  (At least 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1731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5.</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Submission of Abstract and Synopsis to project Guides and Project Coordinator in Prescribed Format</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817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6.</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Literature Survey ( At least 10 IEEE or similar Papers)</a:t>
                      </a: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4273963604"/>
                  </a:ext>
                </a:extLst>
              </a:tr>
              <a:tr h="4621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7.</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Simulation Results</a:t>
                      </a:r>
                    </a:p>
                  </a:txBody>
                  <a:tcPr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040316801"/>
                  </a:ext>
                </a:extLst>
              </a:tr>
              <a:tr h="817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8.</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Presentation on Selected Topic in front of committee members (</a:t>
                      </a:r>
                      <a:r>
                        <a:rPr lang="en-US" sz="2000" kern="1200" dirty="0" err="1">
                          <a:solidFill>
                            <a:schemeClr val="tx1"/>
                          </a:solidFill>
                          <a:effectLst/>
                          <a:latin typeface="Times New Roman" panose="02020603050405020304" pitchFamily="18" charset="0"/>
                          <a:ea typeface="+mn-ea"/>
                          <a:cs typeface="Times New Roman" panose="02020603050405020304" pitchFamily="18" charset="0"/>
                        </a:rPr>
                        <a:t>I</a:t>
                      </a:r>
                      <a:r>
                        <a:rPr lang="en-US" sz="2000" kern="1200" baseline="30000" dirty="0" err="1">
                          <a:solidFill>
                            <a:schemeClr val="tx1"/>
                          </a:solidFill>
                          <a:effectLst/>
                          <a:latin typeface="Times New Roman" panose="02020603050405020304" pitchFamily="18" charset="0"/>
                          <a:ea typeface="+mn-ea"/>
                          <a:cs typeface="Times New Roman" panose="02020603050405020304" pitchFamily="18" charset="0"/>
                        </a:rPr>
                        <a:t>st</a:t>
                      </a:r>
                      <a:r>
                        <a:rPr lang="en-US" sz="2000" kern="1200" dirty="0">
                          <a:solidFill>
                            <a:schemeClr val="tx1"/>
                          </a:solidFill>
                          <a:effectLst/>
                          <a:latin typeface="Times New Roman" panose="02020603050405020304" pitchFamily="18" charset="0"/>
                          <a:ea typeface="+mn-ea"/>
                          <a:cs typeface="Times New Roman" panose="02020603050405020304" pitchFamily="18" charset="0"/>
                        </a:rPr>
                        <a:t> Presentation)</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34967082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228600"/>
            <a:ext cx="8229600" cy="457200"/>
          </a:xfrm>
        </p:spPr>
        <p:txBody>
          <a:bodyPr>
            <a:normAutofit fontScale="90000"/>
          </a:bodyPr>
          <a:lstStyle/>
          <a:p>
            <a:pPr algn="ctr"/>
            <a:r>
              <a:rPr lang="en-US" sz="3200" b="1" dirty="0">
                <a:solidFill>
                  <a:srgbClr val="C00000"/>
                </a:solidFill>
                <a:latin typeface="Times New Roman" pitchFamily="18" charset="0"/>
                <a:cs typeface="Times New Roman" pitchFamily="18" charset="0"/>
              </a:rPr>
              <a:t>PHASE WISE PLAN</a:t>
            </a:r>
          </a:p>
        </p:txBody>
      </p:sp>
      <p:sp>
        <p:nvSpPr>
          <p:cNvPr id="17451" name="Footer Placeholder 8"/>
          <p:cNvSpPr>
            <a:spLocks noGrp="1"/>
          </p:cNvSpPr>
          <p:nvPr>
            <p:ph type="ftr" sz="quarter" idx="11"/>
          </p:nvPr>
        </p:nvSpPr>
        <p:spPr>
          <a:xfrm>
            <a:off x="4038600" y="6542484"/>
            <a:ext cx="4114800" cy="365125"/>
          </a:xfrm>
          <a:noFill/>
        </p:spPr>
        <p:txBody>
          <a:bodyPr/>
          <a:lstStyle/>
          <a:p>
            <a:r>
              <a:rPr lang="en-US" dirty="0">
                <a:latin typeface="Arial" pitchFamily="34" charset="0"/>
                <a:cs typeface="Arial" pitchFamily="34" charset="0"/>
              </a:rPr>
              <a:t>SKNCOE BE (E &amp; TC) 2022-23</a:t>
            </a:r>
          </a:p>
        </p:txBody>
      </p:sp>
      <p:sp>
        <p:nvSpPr>
          <p:cNvPr id="17450" name="Slide Number Placeholder 7"/>
          <p:cNvSpPr>
            <a:spLocks noGrp="1"/>
          </p:cNvSpPr>
          <p:nvPr>
            <p:ph type="sldNum" sz="quarter" idx="12"/>
          </p:nvPr>
        </p:nvSpPr>
        <p:spPr>
          <a:noFill/>
        </p:spPr>
        <p:txBody>
          <a:bodyPr/>
          <a:lstStyle/>
          <a:p>
            <a:fld id="{79B5B003-3353-4FBF-9C69-14C679DB17D1}" type="slidenum">
              <a:rPr lang="en-US" smtClean="0">
                <a:latin typeface="Arial" pitchFamily="34" charset="0"/>
                <a:cs typeface="Arial" pitchFamily="34" charset="0"/>
              </a:rPr>
              <a:pPr/>
              <a:t>26</a:t>
            </a:fld>
            <a:endParaRPr lang="en-US">
              <a:latin typeface="Arial" pitchFamily="34" charset="0"/>
              <a:cs typeface="Arial"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3799324260"/>
              </p:ext>
            </p:extLst>
          </p:nvPr>
        </p:nvGraphicFramePr>
        <p:xfrm>
          <a:off x="1523999" y="809013"/>
          <a:ext cx="9144001" cy="4839262"/>
        </p:xfrm>
        <a:graphic>
          <a:graphicData uri="http://schemas.openxmlformats.org/drawingml/2006/table">
            <a:tbl>
              <a:tblPr firstRow="1" bandRow="1">
                <a:tableStyleId>{5DA37D80-6434-44D0-A028-1B22A696006F}</a:tableStyleId>
              </a:tblPr>
              <a:tblGrid>
                <a:gridCol w="859979">
                  <a:extLst>
                    <a:ext uri="{9D8B030D-6E8A-4147-A177-3AD203B41FA5}">
                      <a16:colId xmlns:a16="http://schemas.microsoft.com/office/drawing/2014/main" val="20000"/>
                    </a:ext>
                  </a:extLst>
                </a:gridCol>
                <a:gridCol w="5295508">
                  <a:extLst>
                    <a:ext uri="{9D8B030D-6E8A-4147-A177-3AD203B41FA5}">
                      <a16:colId xmlns:a16="http://schemas.microsoft.com/office/drawing/2014/main" val="20001"/>
                    </a:ext>
                  </a:extLst>
                </a:gridCol>
                <a:gridCol w="1494257">
                  <a:extLst>
                    <a:ext uri="{9D8B030D-6E8A-4147-A177-3AD203B41FA5}">
                      <a16:colId xmlns:a16="http://schemas.microsoft.com/office/drawing/2014/main" val="20002"/>
                    </a:ext>
                  </a:extLst>
                </a:gridCol>
                <a:gridCol w="1494257">
                  <a:extLst>
                    <a:ext uri="{9D8B030D-6E8A-4147-A177-3AD203B41FA5}">
                      <a16:colId xmlns:a16="http://schemas.microsoft.com/office/drawing/2014/main" val="20003"/>
                    </a:ext>
                  </a:extLst>
                </a:gridCol>
              </a:tblGrid>
              <a:tr h="462164">
                <a:tc>
                  <a:txBody>
                    <a:bodyPr/>
                    <a:lstStyle/>
                    <a:p>
                      <a:r>
                        <a:rPr lang="en-US" sz="2000" dirty="0">
                          <a:latin typeface="Times New Roman" pitchFamily="18" charset="0"/>
                          <a:cs typeface="Times New Roman" pitchFamily="18" charset="0"/>
                        </a:rPr>
                        <a:t>Sr. No</a:t>
                      </a:r>
                    </a:p>
                  </a:txBody>
                  <a:tcPr/>
                </a:tc>
                <a:tc>
                  <a:txBody>
                    <a:bodyPr/>
                    <a:lstStyle/>
                    <a:p>
                      <a:pPr algn="ctr"/>
                      <a:r>
                        <a:rPr lang="en-US" sz="2000" dirty="0">
                          <a:latin typeface="Times New Roman" pitchFamily="18" charset="0"/>
                          <a:cs typeface="Times New Roman" pitchFamily="18" charset="0"/>
                        </a:rPr>
                        <a:t>Activity</a:t>
                      </a:r>
                    </a:p>
                  </a:txBody>
                  <a:tcPr/>
                </a:tc>
                <a:tc>
                  <a:txBody>
                    <a:bodyPr/>
                    <a:lstStyle/>
                    <a:p>
                      <a:pPr algn="ctr"/>
                      <a:r>
                        <a:rPr lang="en-US" sz="2000" dirty="0">
                          <a:latin typeface="Times New Roman" pitchFamily="18" charset="0"/>
                          <a:cs typeface="Times New Roman" pitchFamily="18" charset="0"/>
                        </a:rPr>
                        <a:t>Date</a:t>
                      </a:r>
                    </a:p>
                  </a:txBody>
                  <a:tcPr anchor="ctr"/>
                </a:tc>
                <a:tc>
                  <a:txBody>
                    <a:bodyPr/>
                    <a:lstStyle/>
                    <a:p>
                      <a:r>
                        <a:rPr lang="en-US" sz="2000" dirty="0">
                          <a:latin typeface="Times New Roman" pitchFamily="18" charset="0"/>
                          <a:cs typeface="Times New Roman" pitchFamily="18" charset="0"/>
                        </a:rPr>
                        <a:t>Remarks</a:t>
                      </a:r>
                    </a:p>
                  </a:txBody>
                  <a:tcPr/>
                </a:tc>
                <a:extLst>
                  <a:ext uri="{0D108BD9-81ED-4DB2-BD59-A6C34878D82A}">
                    <a16:rowId xmlns:a16="http://schemas.microsoft.com/office/drawing/2014/main" val="10000"/>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9.</a:t>
                      </a:r>
                    </a:p>
                  </a:txBody>
                  <a:tcPr anchor="ctr"/>
                </a:tc>
                <a:tc>
                  <a:txBody>
                    <a:bodyPr/>
                    <a:lstStyle/>
                    <a:p>
                      <a:pPr>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Presentation on Project Topic in front of committee members (Presentation-III)</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10.</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Presentation on Project Topic in front of committee members (Presentation-IV)</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11.</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Submission of Draft Copy of Project Report to Project Guide.</a:t>
                      </a: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12.</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Preparation of survey paper based on project topic.</a:t>
                      </a: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13.</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Project Exhibition by all Groups and Evaluation</a:t>
                      </a: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775902215"/>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14.</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Submission of Project Report and Project Book.</a:t>
                      </a:r>
                    </a:p>
                  </a:txBody>
                  <a:tcPr marL="68580" marR="68580" marT="0" marB="0" anchor="ct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4208546270"/>
                  </a:ext>
                </a:extLst>
              </a:tr>
            </a:tbl>
          </a:graphicData>
        </a:graphic>
      </p:graphicFrame>
    </p:spTree>
    <p:extLst>
      <p:ext uri="{BB962C8B-B14F-4D97-AF65-F5344CB8AC3E}">
        <p14:creationId xmlns:p14="http://schemas.microsoft.com/office/powerpoint/2010/main" val="3265652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a:t>
            </a:r>
            <a:endParaRPr lang="en-US" sz="3200" b="1" dirty="0">
              <a:solidFill>
                <a:srgbClr val="C00000"/>
              </a:solidFill>
            </a:endParaRPr>
          </a:p>
        </p:txBody>
      </p:sp>
      <p:sp>
        <p:nvSpPr>
          <p:cNvPr id="16387" name="Content Placeholder 2"/>
          <p:cNvSpPr>
            <a:spLocks noGrp="1"/>
          </p:cNvSpPr>
          <p:nvPr>
            <p:ph idx="1"/>
          </p:nvPr>
        </p:nvSpPr>
        <p:spPr>
          <a:xfrm>
            <a:off x="1190625" y="891739"/>
            <a:ext cx="9810749" cy="5074521"/>
          </a:xfrm>
        </p:spPr>
        <p:txBody>
          <a:bodyPr>
            <a:noAutofit/>
          </a:bodyPr>
          <a:lstStyle/>
          <a:p>
            <a:pPr marL="0" indent="0" rtl="0">
              <a:buNone/>
            </a:pPr>
            <a:r>
              <a:rPr lang="en-US" b="0" i="0" u="none" strike="noStrike" dirty="0">
                <a:solidFill>
                  <a:srgbClr val="000000"/>
                </a:solidFill>
                <a:effectLst/>
                <a:latin typeface="Times New Roman" panose="02020603050405020304" pitchFamily="18" charset="0"/>
              </a:rPr>
              <a:t>[1] </a:t>
            </a:r>
            <a:r>
              <a:rPr lang="en-US" b="0" i="0" u="none" strike="noStrike" dirty="0" err="1">
                <a:solidFill>
                  <a:srgbClr val="000000"/>
                </a:solidFill>
                <a:effectLst/>
                <a:latin typeface="Times New Roman" panose="02020603050405020304" pitchFamily="18" charset="0"/>
              </a:rPr>
              <a:t>Mst</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Shahnaj</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Parvin</a:t>
            </a:r>
            <a:r>
              <a:rPr lang="en-US" b="0" i="0" u="none" strike="noStrike" dirty="0">
                <a:solidFill>
                  <a:srgbClr val="000000"/>
                </a:solidFill>
                <a:effectLst/>
                <a:latin typeface="Times New Roman" panose="02020603050405020304" pitchFamily="18" charset="0"/>
              </a:rPr>
              <a:t> and S. M. </a:t>
            </a:r>
            <a:r>
              <a:rPr lang="en-US" b="0" i="0" u="none" strike="noStrike" dirty="0" err="1">
                <a:solidFill>
                  <a:srgbClr val="000000"/>
                </a:solidFill>
                <a:effectLst/>
                <a:latin typeface="Times New Roman" panose="02020603050405020304" pitchFamily="18" charset="0"/>
              </a:rPr>
              <a:t>Lutful</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Kabir</a:t>
            </a:r>
            <a:r>
              <a:rPr lang="en-US" b="0" i="0" u="none" strike="noStrike" dirty="0">
                <a:solidFill>
                  <a:srgbClr val="000000"/>
                </a:solidFill>
                <a:effectLst/>
                <a:latin typeface="Times New Roman" panose="02020603050405020304" pitchFamily="18" charset="0"/>
              </a:rPr>
              <a:t>, A Framework of a Smart System for Prepaid Electric Metering Scheme,</a:t>
            </a:r>
            <a:endParaRPr lang="en-US" dirty="0">
              <a:effectLst/>
            </a:endParaRPr>
          </a:p>
          <a:p>
            <a:pPr marL="0" indent="0" rtl="0">
              <a:buNone/>
            </a:pPr>
            <a:r>
              <a:rPr lang="en-US" b="0" i="0" u="none" strike="noStrike" dirty="0">
                <a:solidFill>
                  <a:srgbClr val="000000"/>
                </a:solidFill>
                <a:effectLst/>
                <a:latin typeface="Times New Roman" panose="02020603050405020304" pitchFamily="18" charset="0"/>
              </a:rPr>
              <a:t>[2] </a:t>
            </a:r>
            <a:r>
              <a:rPr lang="en-US" b="0" i="0" u="none" strike="noStrike" dirty="0" err="1">
                <a:solidFill>
                  <a:srgbClr val="000000"/>
                </a:solidFill>
                <a:effectLst/>
                <a:latin typeface="Times New Roman" panose="02020603050405020304" pitchFamily="18" charset="0"/>
              </a:rPr>
              <a:t>Birendrakumar</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Sahani</a:t>
            </a:r>
            <a:r>
              <a:rPr lang="en-US" b="0" i="0" u="none" strike="noStrike" dirty="0">
                <a:solidFill>
                  <a:srgbClr val="000000"/>
                </a:solidFill>
                <a:effectLst/>
                <a:latin typeface="Times New Roman" panose="02020603050405020304" pitchFamily="18" charset="0"/>
              </a:rPr>
              <a:t> and </a:t>
            </a:r>
            <a:r>
              <a:rPr lang="en-US" b="0" i="0" u="none" strike="noStrike" dirty="0" err="1">
                <a:solidFill>
                  <a:srgbClr val="000000"/>
                </a:solidFill>
                <a:effectLst/>
                <a:latin typeface="Times New Roman" panose="02020603050405020304" pitchFamily="18" charset="0"/>
              </a:rPr>
              <a:t>Tejashree</a:t>
            </a:r>
            <a:r>
              <a:rPr lang="en-US" b="0" i="0" u="none" strike="noStrike" dirty="0">
                <a:solidFill>
                  <a:srgbClr val="000000"/>
                </a:solidFill>
                <a:effectLst/>
                <a:latin typeface="Times New Roman" panose="02020603050405020304" pitchFamily="18" charset="0"/>
              </a:rPr>
              <a:t> Ravi and </a:t>
            </a:r>
            <a:r>
              <a:rPr lang="en-US" b="0" i="0" u="none" strike="noStrike" dirty="0" err="1">
                <a:solidFill>
                  <a:srgbClr val="000000"/>
                </a:solidFill>
                <a:effectLst/>
                <a:latin typeface="Times New Roman" panose="02020603050405020304" pitchFamily="18" charset="0"/>
              </a:rPr>
              <a:t>Akibjaved</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Tamboli</a:t>
            </a:r>
            <a:r>
              <a:rPr lang="en-US" b="0" i="0" u="none" strike="noStrike" dirty="0">
                <a:solidFill>
                  <a:srgbClr val="000000"/>
                </a:solidFill>
                <a:effectLst/>
                <a:latin typeface="Times New Roman" panose="02020603050405020304" pitchFamily="18" charset="0"/>
              </a:rPr>
              <a:t> And </a:t>
            </a:r>
            <a:r>
              <a:rPr lang="en-US" b="0" i="0" u="none" strike="noStrike" dirty="0" err="1">
                <a:solidFill>
                  <a:srgbClr val="000000"/>
                </a:solidFill>
                <a:effectLst/>
                <a:latin typeface="Times New Roman" panose="02020603050405020304" pitchFamily="18" charset="0"/>
              </a:rPr>
              <a:t>Ranjeet</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Pisal</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IoT</a:t>
            </a:r>
            <a:r>
              <a:rPr lang="en-US" b="0" i="0" u="none" strike="noStrike" dirty="0">
                <a:solidFill>
                  <a:srgbClr val="000000"/>
                </a:solidFill>
                <a:effectLst/>
                <a:latin typeface="Times New Roman" panose="02020603050405020304" pitchFamily="18" charset="0"/>
              </a:rPr>
              <a:t> Based Smart Energy Meter, International Research Journal of Engineering and Technology (IRJET) Volume: 04 Issue: 04 Apr -2017.</a:t>
            </a:r>
            <a:endParaRPr lang="en-US" dirty="0">
              <a:effectLst/>
            </a:endParaRPr>
          </a:p>
          <a:p>
            <a:pPr marL="0" indent="0" rtl="0">
              <a:buNone/>
            </a:pPr>
            <a:r>
              <a:rPr lang="en-US" b="0" i="0" u="none" strike="noStrike" dirty="0">
                <a:solidFill>
                  <a:srgbClr val="000000"/>
                </a:solidFill>
                <a:effectLst/>
                <a:latin typeface="Times New Roman" panose="02020603050405020304" pitchFamily="18" charset="0"/>
              </a:rPr>
              <a:t>[3] </a:t>
            </a:r>
            <a:r>
              <a:rPr lang="en-US" b="0" i="0" u="none" strike="noStrike" dirty="0" err="1">
                <a:solidFill>
                  <a:srgbClr val="000000"/>
                </a:solidFill>
                <a:effectLst/>
                <a:latin typeface="Times New Roman" panose="02020603050405020304" pitchFamily="18" charset="0"/>
              </a:rPr>
              <a:t>Mayur</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Rawte</a:t>
            </a:r>
            <a:r>
              <a:rPr lang="en-US" b="0" i="0" u="none" strike="noStrike" dirty="0">
                <a:solidFill>
                  <a:srgbClr val="000000"/>
                </a:solidFill>
                <a:effectLst/>
                <a:latin typeface="Times New Roman" panose="02020603050405020304" pitchFamily="18" charset="0"/>
              </a:rPr>
              <a:t> and </a:t>
            </a:r>
            <a:r>
              <a:rPr lang="en-US" b="0" i="0" u="none" strike="noStrike" dirty="0" err="1">
                <a:solidFill>
                  <a:srgbClr val="000000"/>
                </a:solidFill>
                <a:effectLst/>
                <a:latin typeface="Times New Roman" panose="02020603050405020304" pitchFamily="18" charset="0"/>
              </a:rPr>
              <a:t>Shrishti</a:t>
            </a:r>
            <a:r>
              <a:rPr lang="en-US" b="0" i="0" u="none" strike="noStrike" dirty="0">
                <a:solidFill>
                  <a:srgbClr val="000000"/>
                </a:solidFill>
                <a:effectLst/>
                <a:latin typeface="Times New Roman" panose="02020603050405020304" pitchFamily="18" charset="0"/>
              </a:rPr>
              <a:t> Sharma And Praveen </a:t>
            </a:r>
            <a:r>
              <a:rPr lang="en-US" b="0" i="0" u="none" strike="noStrike" dirty="0" err="1">
                <a:solidFill>
                  <a:srgbClr val="000000"/>
                </a:solidFill>
                <a:effectLst/>
                <a:latin typeface="Times New Roman" panose="02020603050405020304" pitchFamily="18" charset="0"/>
              </a:rPr>
              <a:t>Lalwan</a:t>
            </a:r>
            <a:r>
              <a:rPr lang="en-US" b="0" i="0" u="none" strike="noStrike" dirty="0">
                <a:solidFill>
                  <a:srgbClr val="000000"/>
                </a:solidFill>
                <a:effectLst/>
                <a:latin typeface="Times New Roman" panose="02020603050405020304" pitchFamily="18" charset="0"/>
              </a:rPr>
              <a:t> ,Smart Prepaid Energy Meter based on Internet of Things, International Journal of Computer Applications Volume 171,No.2, August 2017. </a:t>
            </a:r>
            <a:endParaRPr lang="en-US" dirty="0">
              <a:effectLst/>
            </a:endParaRPr>
          </a:p>
          <a:p>
            <a:pPr rtl="0"/>
            <a:endParaRPr lang="en-US" dirty="0">
              <a:effectLst/>
            </a:endParaRPr>
          </a:p>
          <a:p>
            <a:pPr algn="justLow">
              <a:buFontTx/>
              <a:buNone/>
            </a:pPr>
            <a:endParaRPr lang="en-US" dirty="0">
              <a:latin typeface="Times New Roman" pitchFamily="18" charset="0"/>
              <a:cs typeface="Times New Roman" pitchFamily="18" charset="0"/>
            </a:endParaRPr>
          </a:p>
        </p:txBody>
      </p:sp>
      <p:sp>
        <p:nvSpPr>
          <p:cNvPr id="16389"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27</a:t>
            </a:fld>
            <a:endParaRPr lang="en-US">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7DBCB-355C-A8E3-B8AE-74F240B99D17}"/>
              </a:ext>
            </a:extLst>
          </p:cNvPr>
          <p:cNvSpPr>
            <a:spLocks noGrp="1"/>
          </p:cNvSpPr>
          <p:nvPr>
            <p:ph idx="1"/>
          </p:nvPr>
        </p:nvSpPr>
        <p:spPr>
          <a:xfrm>
            <a:off x="838200" y="1103730"/>
            <a:ext cx="10515600" cy="4611270"/>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Nazmat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Toyin</a:t>
            </a:r>
            <a:r>
              <a:rPr lang="en-US" dirty="0">
                <a:latin typeface="Times New Roman" panose="02020603050405020304" pitchFamily="18" charset="0"/>
                <a:cs typeface="Times New Roman" panose="02020603050405020304" pitchFamily="18" charset="0"/>
              </a:rPr>
              <a:t> SURAJUDEEN-BAKIND and Sunday </a:t>
            </a:r>
            <a:r>
              <a:rPr lang="en-US" dirty="0" err="1">
                <a:latin typeface="Times New Roman" panose="02020603050405020304" pitchFamily="18" charset="0"/>
                <a:cs typeface="Times New Roman" panose="02020603050405020304" pitchFamily="18" charset="0"/>
              </a:rPr>
              <a:t>Olufenka</a:t>
            </a:r>
            <a:r>
              <a:rPr lang="en-US" dirty="0">
                <a:latin typeface="Times New Roman" panose="02020603050405020304" pitchFamily="18" charset="0"/>
                <a:cs typeface="Times New Roman" panose="02020603050405020304" pitchFamily="18" charset="0"/>
              </a:rPr>
              <a:t> AYO- DELE and </a:t>
            </a:r>
            <a:r>
              <a:rPr lang="en-US" dirty="0" err="1">
                <a:latin typeface="Times New Roman" panose="02020603050405020304" pitchFamily="18" charset="0"/>
                <a:cs typeface="Times New Roman" panose="02020603050405020304" pitchFamily="18" charset="0"/>
              </a:rPr>
              <a:t>Timilehin</a:t>
            </a:r>
            <a:r>
              <a:rPr lang="en-US" dirty="0">
                <a:latin typeface="Times New Roman" panose="02020603050405020304" pitchFamily="18" charset="0"/>
                <a:cs typeface="Times New Roman" panose="02020603050405020304" pitchFamily="18" charset="0"/>
              </a:rPr>
              <a:t> David OLORUNTOBA and </a:t>
            </a:r>
            <a:r>
              <a:rPr lang="en-US" dirty="0" err="1">
                <a:latin typeface="Times New Roman" panose="02020603050405020304" pitchFamily="18" charset="0"/>
                <a:cs typeface="Times New Roman" panose="02020603050405020304" pitchFamily="18" charset="0"/>
              </a:rPr>
              <a:t>Abdulrahaman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Okino</a:t>
            </a:r>
            <a:r>
              <a:rPr lang="en-US" dirty="0">
                <a:latin typeface="Times New Roman" panose="02020603050405020304" pitchFamily="18" charset="0"/>
                <a:cs typeface="Times New Roman" panose="02020603050405020304" pitchFamily="18" charset="0"/>
              </a:rPr>
              <a:t> OTUOZE and Nasir FARUK, , Development of an Internet Based Prepaid Energy </a:t>
            </a:r>
            <a:r>
              <a:rPr lang="en-US" dirty="0" err="1">
                <a:latin typeface="Times New Roman" panose="02020603050405020304" pitchFamily="18" charset="0"/>
                <a:cs typeface="Times New Roman" panose="02020603050405020304" pitchFamily="18" charset="0"/>
              </a:rPr>
              <a:t>Meter,IEEE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Africon</a:t>
            </a:r>
            <a:r>
              <a:rPr lang="en-US" dirty="0">
                <a:latin typeface="Times New Roman" panose="02020603050405020304" pitchFamily="18" charset="0"/>
                <a:cs typeface="Times New Roman" panose="02020603050405020304" pitchFamily="18" charset="0"/>
              </a:rPr>
              <a:t> 2017 Proceedings. 
[5] </a:t>
            </a:r>
            <a:r>
              <a:rPr lang="en-US" dirty="0" err="1">
                <a:latin typeface="Times New Roman" panose="02020603050405020304" pitchFamily="18" charset="0"/>
                <a:cs typeface="Times New Roman" panose="02020603050405020304" pitchFamily="18" charset="0"/>
              </a:rPr>
              <a:t>Tufail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Azfar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Naeem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Hummayoun</a:t>
            </a:r>
            <a:r>
              <a:rPr lang="en-US" dirty="0">
                <a:latin typeface="Times New Roman" panose="02020603050405020304" pitchFamily="18" charset="0"/>
                <a:cs typeface="Times New Roman" panose="02020603050405020304" pitchFamily="18" charset="0"/>
              </a:rPr>
              <a:t> Advance </a:t>
            </a:r>
            <a:r>
              <a:rPr lang="en-US" dirty="0" err="1">
                <a:latin typeface="Times New Roman" panose="02020603050405020304" pitchFamily="18" charset="0"/>
                <a:cs typeface="Times New Roman" panose="02020603050405020304" pitchFamily="18" charset="0"/>
              </a:rPr>
              <a:t>enegy</a:t>
            </a:r>
            <a:r>
              <a:rPr lang="en-US" dirty="0">
                <a:latin typeface="Times New Roman" panose="02020603050405020304" pitchFamily="18" charset="0"/>
                <a:cs typeface="Times New Roman" panose="02020603050405020304" pitchFamily="18" charset="0"/>
              </a:rPr>
              <a:t> meter for smart metering system: an operational </a:t>
            </a:r>
            <a:r>
              <a:rPr lang="en-US" dirty="0" err="1">
                <a:latin typeface="Times New Roman" panose="02020603050405020304" pitchFamily="18" charset="0"/>
                <a:cs typeface="Times New Roman" panose="02020603050405020304" pitchFamily="18" charset="0"/>
              </a:rPr>
              <a:t>perspective,IOSR</a:t>
            </a:r>
            <a:r>
              <a:rPr lang="en-US" dirty="0">
                <a:latin typeface="Times New Roman" panose="02020603050405020304" pitchFamily="18" charset="0"/>
                <a:cs typeface="Times New Roman" panose="02020603050405020304" pitchFamily="18" charset="0"/>
              </a:rPr>
              <a:t> journal of Electrical and Electronic Engineering. (June 2016).
 [6] </a:t>
            </a:r>
            <a:r>
              <a:rPr lang="en-US" dirty="0" err="1">
                <a:latin typeface="Times New Roman" panose="02020603050405020304" pitchFamily="18" charset="0"/>
                <a:cs typeface="Times New Roman" panose="02020603050405020304" pitchFamily="18" charset="0"/>
              </a:rPr>
              <a:t>Omijeh</a:t>
            </a:r>
            <a:r>
              <a:rPr lang="en-US" dirty="0">
                <a:latin typeface="Times New Roman" panose="02020603050405020304" pitchFamily="18" charset="0"/>
                <a:cs typeface="Times New Roman" panose="02020603050405020304" pitchFamily="18" charset="0"/>
              </a:rPr>
              <a:t>, B. O. and </a:t>
            </a:r>
            <a:r>
              <a:rPr lang="en-US" dirty="0" err="1">
                <a:latin typeface="Times New Roman" panose="02020603050405020304" pitchFamily="18" charset="0"/>
                <a:cs typeface="Times New Roman" panose="02020603050405020304" pitchFamily="18" charset="0"/>
              </a:rPr>
              <a:t>Ighalo</a:t>
            </a:r>
            <a:r>
              <a:rPr lang="en-US" dirty="0">
                <a:latin typeface="Times New Roman" panose="02020603050405020304" pitchFamily="18" charset="0"/>
                <a:cs typeface="Times New Roman" panose="02020603050405020304" pitchFamily="18" charset="0"/>
              </a:rPr>
              <a:t>, G. I. Modelling of ESP8266-Based Energy Recharge Scheme for Prepaid </a:t>
            </a:r>
            <a:r>
              <a:rPr lang="en-US" dirty="0" err="1">
                <a:latin typeface="Times New Roman" panose="02020603050405020304" pitchFamily="18" charset="0"/>
                <a:cs typeface="Times New Roman" panose="02020603050405020304" pitchFamily="18" charset="0"/>
              </a:rPr>
              <a:t>Meter,Journal</a:t>
            </a:r>
            <a:r>
              <a:rPr lang="en-US" dirty="0">
                <a:latin typeface="Times New Roman" panose="02020603050405020304" pitchFamily="18" charset="0"/>
                <a:cs typeface="Times New Roman" panose="02020603050405020304" pitchFamily="18" charset="0"/>
              </a:rPr>
              <a:t> of Electrical and Electron- </a:t>
            </a:r>
            <a:r>
              <a:rPr lang="en-US" dirty="0" err="1">
                <a:latin typeface="Times New Roman" panose="02020603050405020304" pitchFamily="18" charset="0"/>
                <a:cs typeface="Times New Roman" panose="02020603050405020304" pitchFamily="18" charset="0"/>
              </a:rPr>
              <a:t>ics</a:t>
            </a:r>
            <a:r>
              <a:rPr lang="en-US" dirty="0">
                <a:latin typeface="Times New Roman" panose="02020603050405020304" pitchFamily="18" charset="0"/>
                <a:cs typeface="Times New Roman" panose="02020603050405020304" pitchFamily="18" charset="0"/>
              </a:rPr>
              <a:t> Engineering vol.4, pp. 46-52, 2013. </a:t>
            </a:r>
          </a:p>
        </p:txBody>
      </p:sp>
      <p:sp>
        <p:nvSpPr>
          <p:cNvPr id="5" name="Title 1">
            <a:extLst>
              <a:ext uri="{FF2B5EF4-FFF2-40B4-BE49-F238E27FC236}">
                <a16:creationId xmlns:a16="http://schemas.microsoft.com/office/drawing/2014/main" id="{63F77B56-AED6-4C04-4504-66A93A50F1FD}"/>
              </a:ext>
            </a:extLst>
          </p:cNvPr>
          <p:cNvSpPr txBox="1">
            <a:spLocks noGrp="1"/>
          </p:cNvSpPr>
          <p:nvPr>
            <p:ph type="title"/>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C00000"/>
                </a:solidFill>
                <a:latin typeface="Times New Roman" pitchFamily="18" charset="0"/>
                <a:cs typeface="Times New Roman" pitchFamily="18" charset="0"/>
              </a:rPr>
              <a:t>REFERENCES</a:t>
            </a:r>
            <a:endParaRPr lang="en-US" sz="3200" b="1" dirty="0">
              <a:solidFill>
                <a:srgbClr val="C00000"/>
              </a:solidFill>
            </a:endParaRPr>
          </a:p>
        </p:txBody>
      </p:sp>
      <p:sp>
        <p:nvSpPr>
          <p:cNvPr id="7" name="Footer Placeholder 7">
            <a:extLst>
              <a:ext uri="{FF2B5EF4-FFF2-40B4-BE49-F238E27FC236}">
                <a16:creationId xmlns:a16="http://schemas.microsoft.com/office/drawing/2014/main" id="{FCAB43E1-AF99-062B-C5F2-5D415140F4F8}"/>
              </a:ext>
            </a:extLst>
          </p:cNvPr>
          <p:cNvSpPr>
            <a:spLocks noGrp="1"/>
          </p:cNvSpPr>
          <p:nvPr>
            <p:ph type="ftr" sz="quarter" idx="11"/>
          </p:nvPr>
        </p:nvSpPr>
        <p:spPr>
          <a:xfrm>
            <a:off x="4038600" y="6356350"/>
            <a:ext cx="4114800" cy="365125"/>
          </a:xfrm>
          <a:noFill/>
        </p:spPr>
        <p:txBody>
          <a:bodyPr/>
          <a:lstStyle/>
          <a:p>
            <a:r>
              <a:rPr lang="en-US" dirty="0">
                <a:latin typeface="Arial" pitchFamily="34" charset="0"/>
                <a:cs typeface="Arial" pitchFamily="34" charset="0"/>
              </a:rPr>
              <a:t>SKNCOE BE (E &amp; TC) 2022-23</a:t>
            </a:r>
          </a:p>
        </p:txBody>
      </p:sp>
      <p:sp>
        <p:nvSpPr>
          <p:cNvPr id="9" name="Slide Number Placeholder 6">
            <a:extLst>
              <a:ext uri="{FF2B5EF4-FFF2-40B4-BE49-F238E27FC236}">
                <a16:creationId xmlns:a16="http://schemas.microsoft.com/office/drawing/2014/main" id="{29E0161E-B9A6-60EE-E20F-E360F8C7C2CF}"/>
              </a:ext>
            </a:extLst>
          </p:cNvPr>
          <p:cNvSpPr>
            <a:spLocks noGrp="1"/>
          </p:cNvSpPr>
          <p:nvPr>
            <p:ph type="sldNum" sz="quarter" idx="12"/>
          </p:nvPr>
        </p:nvSpPr>
        <p:spPr>
          <a:xfrm>
            <a:off x="8610600" y="6356350"/>
            <a:ext cx="2743200" cy="365125"/>
          </a:xfrm>
          <a:noFill/>
        </p:spPr>
        <p:txBody>
          <a:bodyPr/>
          <a:lstStyle/>
          <a:p>
            <a:fld id="{F193FD66-098E-4EEF-84A1-CEB8E97F5862}" type="slidenum">
              <a:rPr lang="en-US" smtClean="0">
                <a:latin typeface="Arial" pitchFamily="34" charset="0"/>
                <a:cs typeface="Arial" pitchFamily="34" charset="0"/>
              </a:rPr>
              <a:pPr/>
              <a:t>28</a:t>
            </a:fld>
            <a:endParaRPr lang="en-US">
              <a:latin typeface="Arial" pitchFamily="34" charset="0"/>
              <a:cs typeface="Arial" pitchFamily="34" charset="0"/>
            </a:endParaRPr>
          </a:p>
        </p:txBody>
      </p:sp>
    </p:spTree>
    <p:extLst>
      <p:ext uri="{BB962C8B-B14F-4D97-AF65-F5344CB8AC3E}">
        <p14:creationId xmlns:p14="http://schemas.microsoft.com/office/powerpoint/2010/main" val="4029867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1981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6" name="Footer Placeholder 6"/>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29</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Aim</a:t>
            </a:r>
          </a:p>
        </p:txBody>
      </p:sp>
      <p:sp>
        <p:nvSpPr>
          <p:cNvPr id="3075" name="Content Placeholder 2"/>
          <p:cNvSpPr>
            <a:spLocks noGrp="1"/>
          </p:cNvSpPr>
          <p:nvPr>
            <p:ph idx="1"/>
          </p:nvPr>
        </p:nvSpPr>
        <p:spPr>
          <a:xfrm>
            <a:off x="1676400" y="838200"/>
            <a:ext cx="9372600" cy="4525963"/>
          </a:xfrm>
        </p:spPr>
        <p:txBody>
          <a:bodyPr/>
          <a:lstStyle/>
          <a:p>
            <a:pPr marL="0" indent="0">
              <a:buClr>
                <a:srgbClr val="002060"/>
              </a:buClr>
              <a:buNone/>
            </a:pPr>
            <a:endParaRPr lang="en-US" dirty="0">
              <a:solidFill>
                <a:srgbClr val="C00000"/>
              </a:solidFill>
              <a:latin typeface="Times New Roman" pitchFamily="18" charset="0"/>
              <a:cs typeface="Times New Roman" pitchFamily="18" charset="0"/>
            </a:endParaRPr>
          </a:p>
          <a:p>
            <a:pPr algn="just">
              <a:buClr>
                <a:srgbClr val="002060"/>
              </a:buClr>
            </a:pPr>
            <a:r>
              <a:rPr lang="en-US" dirty="0">
                <a:latin typeface="Times New Roman" pitchFamily="18" charset="0"/>
                <a:cs typeface="Times New Roman" pitchFamily="18" charset="0"/>
              </a:rPr>
              <a:t>The project smart electricity meter aims at making the energy billing prepaid.</a:t>
            </a:r>
          </a:p>
          <a:p>
            <a:pPr algn="just">
              <a:buClr>
                <a:srgbClr val="002060"/>
              </a:buClr>
            </a:pPr>
            <a:r>
              <a:rPr lang="en-US" dirty="0">
                <a:latin typeface="Times New Roman" pitchFamily="18" charset="0"/>
                <a:cs typeface="Times New Roman" pitchFamily="18" charset="0"/>
              </a:rPr>
              <a:t>Our system will implement centralized monitoring of energy consumption, while making it prepaid.</a:t>
            </a:r>
          </a:p>
          <a:p>
            <a:pPr algn="just">
              <a:buClr>
                <a:srgbClr val="002060"/>
              </a:buClr>
            </a:pPr>
            <a:r>
              <a:rPr lang="en-US" dirty="0">
                <a:latin typeface="Times New Roman" pitchFamily="18" charset="0"/>
                <a:cs typeface="Times New Roman" pitchFamily="18" charset="0"/>
              </a:rPr>
              <a:t>The user can be made more conscious, as the system is prepaid, thereby reducing energy wastage.</a:t>
            </a: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just">
              <a:buClr>
                <a:srgbClr val="002060"/>
              </a:buClr>
              <a:buNone/>
            </a:pPr>
            <a:endParaRPr lang="en-US" sz="2400" dirty="0">
              <a:solidFill>
                <a:srgbClr val="C00000"/>
              </a:solidFill>
              <a:latin typeface="Times New Roman" pitchFamily="18" charset="0"/>
              <a:cs typeface="Times New Roman" pitchFamily="18" charset="0"/>
            </a:endParaRPr>
          </a:p>
          <a:p>
            <a:pPr marL="0" indent="0"/>
            <a:endParaRPr lang="en-US" dirty="0">
              <a:latin typeface="Times New Roman" pitchFamily="18" charset="0"/>
              <a:cs typeface="Times New Roman" pitchFamily="18" charset="0"/>
            </a:endParaRPr>
          </a:p>
        </p:txBody>
      </p:sp>
      <p:sp>
        <p:nvSpPr>
          <p:cNvPr id="3077" name="Footer Placeholder 7"/>
          <p:cNvSpPr>
            <a:spLocks noGrp="1"/>
          </p:cNvSpPr>
          <p:nvPr>
            <p:ph type="ftr" sz="quarter" idx="11"/>
          </p:nvPr>
        </p:nvSpPr>
        <p:spPr>
          <a:xfrm>
            <a:off x="4648200" y="6245225"/>
            <a:ext cx="3429000" cy="476250"/>
          </a:xfrm>
          <a:noFill/>
        </p:spPr>
        <p:txBody>
          <a:bodyPr/>
          <a:lstStyle/>
          <a:p>
            <a:r>
              <a:rPr lang="en-US" dirty="0">
                <a:latin typeface="Arial" pitchFamily="34" charset="0"/>
                <a:cs typeface="Arial" pitchFamily="34" charset="0"/>
              </a:rPr>
              <a:t>SKNCOE BE (E &amp; TC) 2022-23</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60350"/>
            <a:ext cx="8229600" cy="654050"/>
          </a:xfrm>
        </p:spPr>
        <p:txBody>
          <a:bodyPr/>
          <a:lstStyle/>
          <a:p>
            <a:pPr algn="ctr"/>
            <a:r>
              <a:rPr lang="en-US" sz="3200" b="1" dirty="0">
                <a:solidFill>
                  <a:srgbClr val="C00000"/>
                </a:solidFill>
                <a:latin typeface="Times New Roman" pitchFamily="18" charset="0"/>
                <a:cs typeface="Times New Roman" pitchFamily="18" charset="0"/>
              </a:rPr>
              <a:t>ABSTRACT</a:t>
            </a:r>
            <a:endParaRPr lang="en-IN" sz="3200" b="1" dirty="0">
              <a:solidFill>
                <a:srgbClr val="C00000"/>
              </a:solidFill>
              <a:latin typeface="Times New Roman" pitchFamily="18" charset="0"/>
              <a:cs typeface="Times New Roman" pitchFamily="18" charset="0"/>
            </a:endParaRPr>
          </a:p>
        </p:txBody>
      </p:sp>
      <p:sp>
        <p:nvSpPr>
          <p:cNvPr id="5123" name="Content Placeholder 2"/>
          <p:cNvSpPr>
            <a:spLocks noGrp="1"/>
          </p:cNvSpPr>
          <p:nvPr>
            <p:ph idx="1"/>
          </p:nvPr>
        </p:nvSpPr>
        <p:spPr>
          <a:xfrm>
            <a:off x="1226093" y="914400"/>
            <a:ext cx="10120814" cy="5190332"/>
          </a:xfrm>
        </p:spPr>
        <p:txBody>
          <a:bodyPr>
            <a:normAutofit fontScale="25000" lnSpcReduction="20000"/>
          </a:bodyPr>
          <a:lstStyle/>
          <a:p>
            <a:pPr algn="just">
              <a:lnSpc>
                <a:spcPct val="150000"/>
              </a:lnSpc>
              <a:buFontTx/>
              <a:buNone/>
            </a:pPr>
            <a:r>
              <a:rPr lang="en-US" dirty="0">
                <a:latin typeface="Times New Roman" pitchFamily="18" charset="0"/>
                <a:cs typeface="Times New Roman" pitchFamily="18" charset="0"/>
              </a:rPr>
              <a:t>       </a:t>
            </a:r>
            <a:r>
              <a:rPr lang="en-US" sz="11200" dirty="0">
                <a:latin typeface="Times New Roman" panose="02020603050405020304" pitchFamily="18" charset="0"/>
                <a:cs typeface="Times New Roman" pitchFamily="18" charset="0"/>
              </a:rPr>
              <a:t>The restructuring of the Maharashtra State Electricity Board is changing the power scenario in the state. Within a span of one year, the restructuring has started yielding good results and there seems a great promise for the future of the power sector in the state. Proper restructuring of an electrical utility is possible only by proper analysis of the randomly varying parameters of the entire system. The analysis of these randomly varying parameters is done using various statistical methods. </a:t>
            </a:r>
            <a:endParaRPr lang="en-IN" sz="11200" dirty="0">
              <a:latin typeface="Times New Roman" panose="02020603050405020304" pitchFamily="18" charset="0"/>
              <a:cs typeface="Times New Roman" pitchFamily="18" charset="0"/>
            </a:endParaRPr>
          </a:p>
        </p:txBody>
      </p:sp>
      <p:sp>
        <p:nvSpPr>
          <p:cNvPr id="5125" name="Footer Placeholder 7"/>
          <p:cNvSpPr>
            <a:spLocks noGrp="1"/>
          </p:cNvSpPr>
          <p:nvPr>
            <p:ph type="ftr" sz="quarter" idx="11"/>
          </p:nvPr>
        </p:nvSpPr>
        <p:spPr>
          <a:xfrm>
            <a:off x="4648200" y="6245225"/>
            <a:ext cx="3276600" cy="476250"/>
          </a:xfrm>
          <a:noFill/>
        </p:spPr>
        <p:txBody>
          <a:bodyPr/>
          <a:lstStyle/>
          <a:p>
            <a:r>
              <a:rPr lang="en-US" dirty="0">
                <a:latin typeface="Arial" pitchFamily="34" charset="0"/>
                <a:cs typeface="Arial" pitchFamily="34" charset="0"/>
              </a:rPr>
              <a:t>SKNCOE BE (E &amp; TC) 2022-23</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81200" y="-147345"/>
            <a:ext cx="8229600" cy="1036636"/>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88168" y="492249"/>
            <a:ext cx="9396663" cy="4825709"/>
          </a:xfrm>
        </p:spPr>
        <p:txBody>
          <a:bodyPr>
            <a:normAutofit/>
          </a:bodyPr>
          <a:lstStyle/>
          <a:p>
            <a:pPr marL="0" indent="0" algn="just">
              <a:buClr>
                <a:srgbClr val="002060"/>
              </a:buClr>
              <a:buNone/>
              <a:defRPr/>
            </a:pPr>
            <a:endParaRPr lang="en-US" sz="2400" dirty="0">
              <a:solidFill>
                <a:srgbClr val="C00000"/>
              </a:solidFill>
              <a:latin typeface="Times New Roman" pitchFamily="18" charset="0"/>
              <a:cs typeface="Times New Roman" pitchFamily="18" charset="0"/>
            </a:endParaRPr>
          </a:p>
          <a:p>
            <a:pPr algn="justLow">
              <a:defRPr/>
            </a:pP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To built the project smart electricity meter aims at making the energy billing prepaid.</a:t>
            </a:r>
          </a:p>
          <a:p>
            <a:pPr algn="justLow">
              <a:defRPr/>
            </a:pPr>
            <a:r>
              <a:rPr lang="en-US" dirty="0">
                <a:latin typeface="Times New Roman" pitchFamily="18" charset="0"/>
                <a:cs typeface="Times New Roman" pitchFamily="18" charset="0"/>
              </a:rPr>
              <a:t>To made user more conscious, as the system is prepaid. thereby reducing energy wastage.</a:t>
            </a:r>
          </a:p>
          <a:p>
            <a:pPr algn="justLow">
              <a:defRPr/>
            </a:pPr>
            <a:r>
              <a:rPr lang="en-US" dirty="0">
                <a:latin typeface="Times New Roman" pitchFamily="18" charset="0"/>
                <a:cs typeface="Times New Roman" pitchFamily="18" charset="0"/>
              </a:rPr>
              <a:t> To track and record the use of electricity in customers' homes by smart electric meters.</a:t>
            </a:r>
          </a:p>
          <a:p>
            <a:pPr algn="justLow">
              <a:defRPr/>
            </a:pPr>
            <a:r>
              <a:rPr lang="en-GB" altLang="en-US" dirty="0">
                <a:latin typeface="Times New Roman" panose="02020603050405020304" pitchFamily="18" charset="0"/>
                <a:cs typeface="Times New Roman" pitchFamily="18" charset="0"/>
              </a:rPr>
              <a:t>To</a:t>
            </a:r>
            <a:r>
              <a:rPr lang="en-US" altLang="en-US" dirty="0">
                <a:latin typeface="Times New Roman" panose="02020603050405020304" pitchFamily="18" charset="0"/>
                <a:cs typeface="Times New Roman" pitchFamily="18" charset="0"/>
              </a:rPr>
              <a:t> reduce traditional billing contains wastage of time and resources as well, in auto billing system there is no more need of the manual meter readings and bill slips.</a:t>
            </a:r>
            <a:endParaRPr lang="en-US" dirty="0">
              <a:latin typeface="Times New Roman" panose="02020603050405020304" pitchFamily="18" charset="0"/>
              <a:cs typeface="Times New Roman" pitchFamily="18" charset="0"/>
            </a:endParaRPr>
          </a:p>
        </p:txBody>
      </p:sp>
      <p:sp>
        <p:nvSpPr>
          <p:cNvPr id="4101" name="Footer Placeholder 7"/>
          <p:cNvSpPr>
            <a:spLocks noGrp="1"/>
          </p:cNvSpPr>
          <p:nvPr>
            <p:ph type="ftr" sz="quarter" idx="11"/>
          </p:nvPr>
        </p:nvSpPr>
        <p:spPr>
          <a:xfrm>
            <a:off x="4648200" y="6245225"/>
            <a:ext cx="3276600" cy="476250"/>
          </a:xfrm>
          <a:noFill/>
        </p:spPr>
        <p:txBody>
          <a:bodyPr/>
          <a:lstStyle/>
          <a:p>
            <a:r>
              <a:rPr lang="en-US" dirty="0">
                <a:latin typeface="Arial" pitchFamily="34" charset="0"/>
                <a:cs typeface="Arial" pitchFamily="34" charset="0"/>
              </a:rPr>
              <a:t>SKNCOE BE (E &amp; TC) 2022-23</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0"/>
            <a:ext cx="8229600" cy="940594"/>
          </a:xfrm>
        </p:spPr>
        <p:txBody>
          <a:bodyPr>
            <a:normAutofit/>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1493920" y="1058174"/>
            <a:ext cx="10056395" cy="4525963"/>
          </a:xfrm>
        </p:spPr>
        <p:txBody>
          <a:bodyPr>
            <a:normAutofit fontScale="92500" lnSpcReduction="20000"/>
          </a:bodyPr>
          <a:lstStyle/>
          <a:p>
            <a:pPr algn="justLow">
              <a:buClr>
                <a:srgbClr val="002060"/>
              </a:buClr>
            </a:pPr>
            <a:r>
              <a:rPr lang="en-US" dirty="0">
                <a:latin typeface="Times New Roman" pitchFamily="18" charset="0"/>
                <a:cs typeface="Times New Roman" pitchFamily="18" charset="0"/>
              </a:rPr>
              <a:t> </a:t>
            </a:r>
            <a:r>
              <a:rPr lang="en-US" sz="3000" dirty="0">
                <a:latin typeface="Times New Roman" pitchFamily="18" charset="0"/>
                <a:cs typeface="Times New Roman" pitchFamily="18" charset="0"/>
              </a:rPr>
              <a:t>Most of the energy meters are designed to bill as per the units of energy consumed.</a:t>
            </a:r>
          </a:p>
          <a:p>
            <a:pPr algn="justLow">
              <a:buClr>
                <a:srgbClr val="002060"/>
              </a:buClr>
            </a:pPr>
            <a:r>
              <a:rPr lang="en-US" sz="3000" dirty="0">
                <a:latin typeface="Times New Roman" pitchFamily="18" charset="0"/>
                <a:cs typeface="Times New Roman" pitchFamily="18" charset="0"/>
              </a:rPr>
              <a:t> These meters need to be manually read by people in order to provide monthly bills.</a:t>
            </a:r>
          </a:p>
          <a:p>
            <a:pPr algn="justLow">
              <a:buClr>
                <a:srgbClr val="002060"/>
              </a:buClr>
            </a:pPr>
            <a:r>
              <a:rPr lang="en-US" sz="3000" dirty="0">
                <a:latin typeface="Times New Roman" pitchFamily="18" charset="0"/>
                <a:cs typeface="Times New Roman" pitchFamily="18" charset="0"/>
              </a:rPr>
              <a:t> We here propose a smart electricity meter. The system is designed to allow amount of energy to be used as long as the account has balance pending.</a:t>
            </a:r>
          </a:p>
          <a:p>
            <a:pPr algn="justLow">
              <a:buClr>
                <a:srgbClr val="002060"/>
              </a:buClr>
            </a:pPr>
            <a:r>
              <a:rPr lang="en-US" sz="3000" dirty="0">
                <a:latin typeface="Times New Roman" pitchFamily="18" charset="0"/>
                <a:cs typeface="Times New Roman" pitchFamily="18" charset="0"/>
              </a:rPr>
              <a:t> The system first accepts account recharge and allows to use only limited units of energy as per recharge and then cuts off the supply.</a:t>
            </a:r>
          </a:p>
          <a:p>
            <a:pPr algn="justLow">
              <a:buClr>
                <a:srgbClr val="002060"/>
              </a:buClr>
            </a:pPr>
            <a:r>
              <a:rPr lang="en-US" sz="3000" dirty="0">
                <a:latin typeface="Times New Roman" pitchFamily="18" charset="0"/>
                <a:cs typeface="Times New Roman" pitchFamily="18" charset="0"/>
              </a:rPr>
              <a:t> The prepaid electricity billing meter could be widely used to provide a new more customized electricity billing system, where users may recharge when they intend to use that facility</a:t>
            </a:r>
          </a:p>
          <a:p>
            <a:endParaRPr lang="en-US" dirty="0">
              <a:latin typeface="Times New Roman" pitchFamily="18" charset="0"/>
              <a:cs typeface="Times New Roman" pitchFamily="18" charset="0"/>
            </a:endParaRPr>
          </a:p>
        </p:txBody>
      </p:sp>
      <p:sp>
        <p:nvSpPr>
          <p:cNvPr id="7173" name="Footer Placeholder 7"/>
          <p:cNvSpPr>
            <a:spLocks noGrp="1"/>
          </p:cNvSpPr>
          <p:nvPr>
            <p:ph type="ftr" sz="quarter" idx="11"/>
          </p:nvPr>
        </p:nvSpPr>
        <p:spPr>
          <a:xfrm>
            <a:off x="4648200" y="6245225"/>
            <a:ext cx="3200400" cy="476250"/>
          </a:xfrm>
          <a:noFill/>
        </p:spPr>
        <p:txBody>
          <a:bodyPr/>
          <a:lstStyle/>
          <a:p>
            <a:r>
              <a:rPr lang="en-US" dirty="0">
                <a:latin typeface="Arial" pitchFamily="34" charset="0"/>
                <a:cs typeface="Arial" pitchFamily="34" charset="0"/>
              </a:rPr>
              <a:t>SKNCOE BE (E &amp; TC) 2022-23</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94021" y="136525"/>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1192129" y="986129"/>
            <a:ext cx="10161671" cy="5040230"/>
          </a:xfrm>
        </p:spPr>
        <p:txBody>
          <a:bodyPr>
            <a:normAutofit fontScale="25000" lnSpcReduction="20000"/>
          </a:bodyPr>
          <a:lstStyle/>
          <a:p>
            <a:pPr marL="0" indent="0" algn="justLow">
              <a:buNone/>
            </a:pP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Birendrakumar</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Sahani.al</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[1] are made a practical model of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IoT</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 Based Smart Energy Meter. The proposed model is used to calculate the energy consumption of the household, and even make the energy unit reading to be handy. It reduces the wastage of energy and bring awareness among all.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Mayur</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Rawte.al</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[2] are developed a system to solve many problems such as over usage of electricity, large amount of manpower transparency of usage and wastage of money and resources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etc.This</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 technology allows verified customers to check status of electricity usage by using Device identification number and password in real time. This can be done from web application using Internet.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Nazmat</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 </a:t>
            </a:r>
            <a:r>
              <a:rPr lang="en-US" sz="11200" dirty="0" err="1">
                <a:solidFill>
                  <a:srgbClr val="0D0D0D"/>
                </a:solidFill>
                <a:effectLst/>
                <a:latin typeface="Times New Roman" pitchFamily="18" charset="0"/>
                <a:ea typeface="Times New Roman" panose="02020603050405020304" pitchFamily="18" charset="0"/>
                <a:cs typeface="Times New Roman" pitchFamily="18" charset="0"/>
              </a:rPr>
              <a:t>Toyin.al</a:t>
            </a:r>
            <a:r>
              <a:rPr lang="en-US" sz="11200" dirty="0">
                <a:solidFill>
                  <a:srgbClr val="0D0D0D"/>
                </a:solidFill>
                <a:effectLst/>
                <a:latin typeface="Times New Roman" pitchFamily="18" charset="0"/>
                <a:ea typeface="Times New Roman" panose="02020603050405020304" pitchFamily="18" charset="0"/>
                <a:cs typeface="Times New Roman" pitchFamily="18" charset="0"/>
              </a:rPr>
              <a:t>[3] are designed the system to resort to a local server and database, upon resumption of internet connection, all information are synchronized with the web server. The billing is handled locally by the web server and has not been interfaced with any online payment platform agencies.</a:t>
            </a:r>
          </a:p>
          <a:p>
            <a:pPr marL="0" indent="0" algn="justLow">
              <a:buNone/>
            </a:pPr>
            <a:endParaRPr lang="en-US" sz="7000" dirty="0">
              <a:solidFill>
                <a:srgbClr val="0D0D0D"/>
              </a:solidFill>
              <a:effectLst/>
              <a:latin typeface="Times New Roman" pitchFamily="18" charset="0"/>
              <a:ea typeface="Times New Roman" panose="02020603050405020304" pitchFamily="18" charset="0"/>
              <a:cs typeface="Times New Roman"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
        <p:nvSpPr>
          <p:cNvPr id="9220"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2022-23</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7</a:t>
            </a:fld>
            <a:endParaRPr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8195" name="Content Placeholder 2"/>
          <p:cNvSpPr>
            <a:spLocks noGrp="1"/>
          </p:cNvSpPr>
          <p:nvPr>
            <p:ph idx="1"/>
          </p:nvPr>
        </p:nvSpPr>
        <p:spPr>
          <a:xfrm>
            <a:off x="1367588" y="958517"/>
            <a:ext cx="9496927" cy="4525963"/>
          </a:xfrm>
        </p:spPr>
        <p:txBody>
          <a:bodyPr>
            <a:noAutofit/>
          </a:bodyPr>
          <a:lstStyle/>
          <a:p>
            <a:pPr marL="0" indent="0" algn="justLow">
              <a:buNone/>
            </a:pPr>
            <a:r>
              <a:rPr lang="en-US" dirty="0" err="1">
                <a:solidFill>
                  <a:srgbClr val="000000"/>
                </a:solidFill>
                <a:effectLst/>
                <a:latin typeface="Times New Roman" panose="02020603050405020304" pitchFamily="18" charset="0"/>
                <a:ea typeface="Times New Roman" panose="02020603050405020304" pitchFamily="18" charset="0"/>
              </a:rPr>
              <a:t>Mst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Shahnaj</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Parvin.al</a:t>
            </a:r>
            <a:r>
              <a:rPr lang="en-US" dirty="0">
                <a:solidFill>
                  <a:srgbClr val="000000"/>
                </a:solidFill>
                <a:effectLst/>
                <a:latin typeface="Times New Roman" panose="02020603050405020304" pitchFamily="18" charset="0"/>
                <a:ea typeface="Times New Roman" panose="02020603050405020304" pitchFamily="18" charset="0"/>
              </a:rPr>
              <a:t>[4] are explained the framework and how it will be beneficial in detecting an unauthorized use of electricity. The relative advantages of the proposed system over conventional systems have also been outlined in the paper.
</a:t>
            </a:r>
            <a:r>
              <a:rPr lang="en-US" dirty="0" err="1">
                <a:solidFill>
                  <a:srgbClr val="000000"/>
                </a:solidFill>
                <a:effectLst/>
                <a:latin typeface="Times New Roman" panose="02020603050405020304" pitchFamily="18" charset="0"/>
                <a:ea typeface="Times New Roman" panose="02020603050405020304" pitchFamily="18" charset="0"/>
              </a:rPr>
              <a:t>Azfar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Tufail.al</a:t>
            </a:r>
            <a:r>
              <a:rPr lang="en-US" dirty="0">
                <a:solidFill>
                  <a:srgbClr val="000000"/>
                </a:solidFill>
                <a:effectLst/>
                <a:latin typeface="Times New Roman" panose="02020603050405020304" pitchFamily="18" charset="0"/>
                <a:ea typeface="Times New Roman" panose="02020603050405020304" pitchFamily="18" charset="0"/>
              </a:rPr>
              <a:t> [5] provide some enhancement in the conventional Metering system by smart metering. The term Smart Meter is an advanced energy meter that measures consumption of electrical energy providing additional information compared to a conventional energy meter.
</a:t>
            </a:r>
          </a:p>
          <a:p>
            <a:pPr marL="0" indent="0" algn="justLow">
              <a:buNone/>
            </a:pPr>
            <a:endParaRPr lang="en-US" dirty="0">
              <a:effectLst/>
              <a:latin typeface="Times New Roman" panose="02020603050405020304" pitchFamily="18" charset="0"/>
              <a:ea typeface="Times New Roman" panose="02020603050405020304" pitchFamily="18" charset="0"/>
            </a:endParaRPr>
          </a:p>
          <a:p>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8197" name="Footer Placeholder 7"/>
          <p:cNvSpPr>
            <a:spLocks noGrp="1"/>
          </p:cNvSpPr>
          <p:nvPr>
            <p:ph type="ftr" sz="quarter" idx="11"/>
          </p:nvPr>
        </p:nvSpPr>
        <p:spPr>
          <a:xfrm>
            <a:off x="4648200" y="6245225"/>
            <a:ext cx="3429000" cy="476250"/>
          </a:xfrm>
          <a:noFill/>
        </p:spPr>
        <p:txBody>
          <a:bodyPr/>
          <a:lstStyle/>
          <a:p>
            <a:r>
              <a:rPr lang="en-US" dirty="0">
                <a:latin typeface="Arial" pitchFamily="34" charset="0"/>
                <a:cs typeface="Arial" pitchFamily="34" charset="0"/>
              </a:rPr>
              <a:t>SKNCOE BE (E &amp; TC) 2022-23</a:t>
            </a: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itchFamily="34" charset="0"/>
                <a:cs typeface="Arial" pitchFamily="34" charset="0"/>
              </a:rPr>
              <a:pPr/>
              <a:t>8</a:t>
            </a:fld>
            <a:endParaRPr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0E5B4-4EF1-5608-0277-3B0D2135BF5C}"/>
              </a:ext>
            </a:extLst>
          </p:cNvPr>
          <p:cNvSpPr>
            <a:spLocks noGrp="1"/>
          </p:cNvSpPr>
          <p:nvPr>
            <p:ph idx="1"/>
          </p:nvPr>
        </p:nvSpPr>
        <p:spPr>
          <a:xfrm>
            <a:off x="1752602" y="1161299"/>
            <a:ext cx="8955504" cy="4351338"/>
          </a:xfrm>
        </p:spPr>
        <p:txBody>
          <a:bodyPr/>
          <a:lstStyle/>
          <a:p>
            <a:pPr marL="0" indent="0">
              <a:buNone/>
            </a:pPr>
            <a:r>
              <a:rPr lang="en-US" dirty="0" err="1">
                <a:latin typeface="Times New Roman" panose="02020603050405020304" pitchFamily="18" charset="0"/>
                <a:cs typeface="Times New Roman" panose="02020603050405020304" pitchFamily="18" charset="0"/>
              </a:rPr>
              <a:t>Omijeh.al</a:t>
            </a:r>
            <a:r>
              <a:rPr lang="en-US" dirty="0">
                <a:latin typeface="Times New Roman" panose="02020603050405020304" pitchFamily="18" charset="0"/>
                <a:cs typeface="Times New Roman" panose="02020603050405020304" pitchFamily="18" charset="0"/>
              </a:rPr>
              <a:t>[6], introduced a tamper detect feature for a ESP8266 solution for prepaid energy meter, however this work didn’t provide an interactive interface for real-monitoring, access control as well as a robust database.</a:t>
            </a:r>
          </a:p>
        </p:txBody>
      </p:sp>
      <p:sp>
        <p:nvSpPr>
          <p:cNvPr id="5" name="Title 1">
            <a:extLst>
              <a:ext uri="{FF2B5EF4-FFF2-40B4-BE49-F238E27FC236}">
                <a16:creationId xmlns:a16="http://schemas.microsoft.com/office/drawing/2014/main" id="{53870505-2BD8-2BFB-4D0C-E160BB1A11D2}"/>
              </a:ext>
            </a:extLst>
          </p:cNvPr>
          <p:cNvSpPr txBox="1">
            <a:spLocks noGrp="1"/>
          </p:cNvSpPr>
          <p:nvPr>
            <p:ph type="title"/>
          </p:nvPr>
        </p:nvSpPr>
        <p:spPr>
          <a:xfrm>
            <a:off x="697832" y="-1642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LITERATURE SURVEY</a:t>
            </a:r>
          </a:p>
        </p:txBody>
      </p:sp>
      <p:sp>
        <p:nvSpPr>
          <p:cNvPr id="7" name="Footer Placeholder 7">
            <a:extLst>
              <a:ext uri="{FF2B5EF4-FFF2-40B4-BE49-F238E27FC236}">
                <a16:creationId xmlns:a16="http://schemas.microsoft.com/office/drawing/2014/main" id="{06BB0590-111D-CF72-A23A-AC35DC25F6F8}"/>
              </a:ext>
            </a:extLst>
          </p:cNvPr>
          <p:cNvSpPr>
            <a:spLocks noGrp="1"/>
          </p:cNvSpPr>
          <p:nvPr>
            <p:ph type="ftr" sz="quarter" idx="11"/>
          </p:nvPr>
        </p:nvSpPr>
        <p:spPr>
          <a:xfrm>
            <a:off x="4648200" y="6245225"/>
            <a:ext cx="3276600" cy="476250"/>
          </a:xfrm>
          <a:noFill/>
        </p:spPr>
        <p:txBody>
          <a:bodyPr/>
          <a:lstStyle/>
          <a:p>
            <a:r>
              <a:rPr lang="en-US" dirty="0">
                <a:latin typeface="Arial" pitchFamily="34" charset="0"/>
                <a:cs typeface="Arial" pitchFamily="34" charset="0"/>
              </a:rPr>
              <a:t>SKNCOE BE (E &amp; TC) 2022-23</a:t>
            </a:r>
          </a:p>
        </p:txBody>
      </p:sp>
      <p:sp>
        <p:nvSpPr>
          <p:cNvPr id="9" name="Slide Number Placeholder 6">
            <a:extLst>
              <a:ext uri="{FF2B5EF4-FFF2-40B4-BE49-F238E27FC236}">
                <a16:creationId xmlns:a16="http://schemas.microsoft.com/office/drawing/2014/main" id="{73D90537-F942-ED57-9C38-05DFEF854301}"/>
              </a:ext>
            </a:extLst>
          </p:cNvPr>
          <p:cNvSpPr>
            <a:spLocks noGrp="1"/>
          </p:cNvSpPr>
          <p:nvPr>
            <p:ph type="sldNum" sz="quarter" idx="12"/>
          </p:nvPr>
        </p:nvSpPr>
        <p:spPr>
          <a:xfrm>
            <a:off x="8610600" y="6356350"/>
            <a:ext cx="2743200" cy="365125"/>
          </a:xfrm>
          <a:noFill/>
        </p:spPr>
        <p:txBody>
          <a:bodyPr/>
          <a:lstStyle/>
          <a:p>
            <a:fld id="{FDD9CAB5-9EC5-4BA1-BC5F-7E276E90D4E0}" type="slidenum">
              <a:rPr lang="en-US" smtClean="0">
                <a:latin typeface="Arial" pitchFamily="34" charset="0"/>
                <a:cs typeface="Arial" pitchFamily="34" charset="0"/>
              </a:rPr>
              <a:pPr/>
              <a:t>9</a:t>
            </a:fld>
            <a:endParaRPr lang="en-US">
              <a:latin typeface="Arial" pitchFamily="34" charset="0"/>
              <a:cs typeface="Arial" pitchFamily="34" charset="0"/>
            </a:endParaRPr>
          </a:p>
        </p:txBody>
      </p:sp>
    </p:spTree>
    <p:extLst>
      <p:ext uri="{BB962C8B-B14F-4D97-AF65-F5344CB8AC3E}">
        <p14:creationId xmlns:p14="http://schemas.microsoft.com/office/powerpoint/2010/main" val="2591456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863</Words>
  <Application>Microsoft Office PowerPoint</Application>
  <PresentationFormat>Widescreen</PresentationFormat>
  <Paragraphs>198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CONTENTS</vt:lpstr>
      <vt:lpstr>Aim</vt:lpstr>
      <vt:lpstr>ABSTRACT</vt:lpstr>
      <vt:lpstr>OBJECTIVES</vt:lpstr>
      <vt:lpstr>INTRODUCTION</vt:lpstr>
      <vt:lpstr>LITERATURE SURVEY</vt:lpstr>
      <vt:lpstr>LITERATURE SURVEY</vt:lpstr>
      <vt:lpstr>LITERATURE SURVEY</vt:lpstr>
      <vt:lpstr>BLOCK DIAGRAM</vt:lpstr>
      <vt:lpstr>BLOCK DIAGRAM DESCRIPTION</vt:lpstr>
      <vt:lpstr>BLOCK DIAGRAM DESCRIPTION</vt:lpstr>
      <vt:lpstr>BLOCK DIAGRAM DESCRIPTION</vt:lpstr>
      <vt:lpstr>HARDWARE SPECIFICATIONS </vt:lpstr>
      <vt:lpstr>HARDWARE SPECIFICATIONS </vt:lpstr>
      <vt:lpstr>SOFTWARE SPECIFICATION </vt:lpstr>
      <vt:lpstr>WORKING PRINCIPLE  </vt:lpstr>
      <vt:lpstr>RESULTS</vt:lpstr>
      <vt:lpstr>RESULTS</vt:lpstr>
      <vt:lpstr>ADVANTAGES</vt:lpstr>
      <vt:lpstr>LIMITATIONS  </vt:lpstr>
      <vt:lpstr>APPLICATION </vt:lpstr>
      <vt:lpstr>CONCLUSIONS</vt:lpstr>
      <vt:lpstr>FUTURE SCOPE</vt:lpstr>
      <vt:lpstr>PHASE WISE PLAN</vt:lpstr>
      <vt:lpstr>PHASE WISE PLAN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Parmeshwar Kokare</dc:creator>
  <cp:lastModifiedBy>Rushabh Chikane</cp:lastModifiedBy>
  <cp:revision>21</cp:revision>
  <dcterms:created xsi:type="dcterms:W3CDTF">2022-10-14T11:28:06Z</dcterms:created>
  <dcterms:modified xsi:type="dcterms:W3CDTF">2023-05-17T16:09:13Z</dcterms:modified>
</cp:coreProperties>
</file>