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689EC7-0810-4ED4-AE4C-EA8A5500498E}"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354469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689EC7-0810-4ED4-AE4C-EA8A5500498E}"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144730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689EC7-0810-4ED4-AE4C-EA8A5500498E}"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60463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689EC7-0810-4ED4-AE4C-EA8A5500498E}"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235647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689EC7-0810-4ED4-AE4C-EA8A5500498E}"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161039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689EC7-0810-4ED4-AE4C-EA8A5500498E}"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195823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689EC7-0810-4ED4-AE4C-EA8A5500498E}"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8740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689EC7-0810-4ED4-AE4C-EA8A5500498E}"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111707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89EC7-0810-4ED4-AE4C-EA8A5500498E}"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402768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89EC7-0810-4ED4-AE4C-EA8A5500498E}"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232130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689EC7-0810-4ED4-AE4C-EA8A5500498E}"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1CCA38-9005-4F04-A672-6FCD608F04B4}" type="slidenum">
              <a:rPr lang="en-IN" smtClean="0"/>
              <a:t>‹#›</a:t>
            </a:fld>
            <a:endParaRPr lang="en-IN"/>
          </a:p>
        </p:txBody>
      </p:sp>
    </p:spTree>
    <p:extLst>
      <p:ext uri="{BB962C8B-B14F-4D97-AF65-F5344CB8AC3E}">
        <p14:creationId xmlns:p14="http://schemas.microsoft.com/office/powerpoint/2010/main" val="370491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89EC7-0810-4ED4-AE4C-EA8A5500498E}" type="datetimeFigureOut">
              <a:rPr lang="en-IN" smtClean="0"/>
              <a:t>27-01-2022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CCA38-9005-4F04-A672-6FCD608F04B4}" type="slidenum">
              <a:rPr lang="en-IN" smtClean="0"/>
              <a:t>‹#›</a:t>
            </a:fld>
            <a:endParaRPr lang="en-IN"/>
          </a:p>
        </p:txBody>
      </p:sp>
    </p:spTree>
    <p:extLst>
      <p:ext uri="{BB962C8B-B14F-4D97-AF65-F5344CB8AC3E}">
        <p14:creationId xmlns:p14="http://schemas.microsoft.com/office/powerpoint/2010/main" val="870781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331" y="268923"/>
            <a:ext cx="9144000" cy="2387600"/>
          </a:xfrm>
        </p:spPr>
        <p:txBody>
          <a:bodyPr>
            <a:normAutofit/>
          </a:bodyPr>
          <a:lstStyle/>
          <a:p>
            <a:r>
              <a:rPr lang="en-US" sz="6600" i="1" dirty="0">
                <a:solidFill>
                  <a:srgbClr val="7030A0"/>
                </a:solidFill>
                <a:latin typeface="Bodoni MT Black" panose="02070A03080606020203" pitchFamily="18" charset="0"/>
              </a:rPr>
              <a:t>Capstone Project-1</a:t>
            </a:r>
            <a:endParaRPr lang="en-IN" sz="6600" i="1" dirty="0">
              <a:solidFill>
                <a:srgbClr val="7030A0"/>
              </a:solidFill>
              <a:latin typeface="Bodoni MT Black" panose="02070A03080606020203" pitchFamily="18" charset="0"/>
            </a:endParaRPr>
          </a:p>
        </p:txBody>
      </p:sp>
      <p:sp>
        <p:nvSpPr>
          <p:cNvPr id="3" name="Subtitle 2"/>
          <p:cNvSpPr>
            <a:spLocks noGrp="1"/>
          </p:cNvSpPr>
          <p:nvPr>
            <p:ph type="subTitle" idx="1"/>
          </p:nvPr>
        </p:nvSpPr>
        <p:spPr>
          <a:xfrm>
            <a:off x="1558834" y="3149192"/>
            <a:ext cx="9144000" cy="1655762"/>
          </a:xfrm>
        </p:spPr>
        <p:txBody>
          <a:bodyPr>
            <a:normAutofit fontScale="62500" lnSpcReduction="20000"/>
          </a:bodyPr>
          <a:lstStyle/>
          <a:p>
            <a:r>
              <a:rPr lang="en-US" sz="6300" b="1" u="sng" dirty="0">
                <a:latin typeface="Bodoni MT Black" panose="02070A03080606020203" pitchFamily="18" charset="0"/>
              </a:rPr>
              <a:t>Play Store App Review Analysis </a:t>
            </a:r>
          </a:p>
          <a:p>
            <a:endParaRPr lang="en-US" b="1" dirty="0">
              <a:solidFill>
                <a:srgbClr val="FF0000"/>
              </a:solidFill>
            </a:endParaRPr>
          </a:p>
          <a:p>
            <a:r>
              <a:rPr lang="en-US" sz="4200" dirty="0">
                <a:solidFill>
                  <a:srgbClr val="00B0F0"/>
                </a:solidFill>
                <a:latin typeface="Algerian" panose="04020705040A02060702" pitchFamily="82" charset="0"/>
              </a:rPr>
              <a:t>BY:</a:t>
            </a:r>
          </a:p>
          <a:p>
            <a:r>
              <a:rPr lang="en-US" sz="4300" u="sng" dirty="0" err="1">
                <a:solidFill>
                  <a:srgbClr val="00B0F0"/>
                </a:solidFill>
                <a:effectLst>
                  <a:outerShdw blurRad="38100" dist="38100" dir="2700000" algn="tl">
                    <a:srgbClr val="000000">
                      <a:alpha val="43137"/>
                    </a:srgbClr>
                  </a:outerShdw>
                </a:effectLst>
                <a:latin typeface="Algerian" panose="04020705040A02060702" pitchFamily="82" charset="0"/>
              </a:rPr>
              <a:t>Rushabh</a:t>
            </a:r>
            <a:r>
              <a:rPr lang="en-US" sz="4300" u="sng" dirty="0">
                <a:solidFill>
                  <a:srgbClr val="00B0F0"/>
                </a:solidFill>
                <a:effectLst>
                  <a:outerShdw blurRad="38100" dist="38100" dir="2700000" algn="tl">
                    <a:srgbClr val="000000">
                      <a:alpha val="43137"/>
                    </a:srgbClr>
                  </a:outerShdw>
                </a:effectLst>
                <a:latin typeface="Algerian" panose="04020705040A02060702" pitchFamily="82" charset="0"/>
              </a:rPr>
              <a:t> </a:t>
            </a:r>
            <a:r>
              <a:rPr lang="en-US" sz="4300" u="sng" dirty="0" err="1">
                <a:solidFill>
                  <a:srgbClr val="00B0F0"/>
                </a:solidFill>
                <a:effectLst>
                  <a:outerShdw blurRad="38100" dist="38100" dir="2700000" algn="tl">
                    <a:srgbClr val="000000">
                      <a:alpha val="43137"/>
                    </a:srgbClr>
                  </a:outerShdw>
                </a:effectLst>
                <a:latin typeface="Algerian" panose="04020705040A02060702" pitchFamily="82" charset="0"/>
              </a:rPr>
              <a:t>Tikale</a:t>
            </a:r>
            <a:r>
              <a:rPr lang="en-US" sz="4300" u="sng" dirty="0">
                <a:solidFill>
                  <a:srgbClr val="00B0F0"/>
                </a:solidFill>
                <a:effectLst>
                  <a:outerShdw blurRad="38100" dist="38100" dir="2700000" algn="tl">
                    <a:srgbClr val="000000">
                      <a:alpha val="43137"/>
                    </a:srgbClr>
                  </a:outerShdw>
                </a:effectLst>
                <a:latin typeface="Algerian" panose="04020705040A02060702" pitchFamily="82" charset="0"/>
              </a:rPr>
              <a:t>                                                       </a:t>
            </a:r>
            <a:endParaRPr lang="en-IN" sz="4300" u="sng" dirty="0">
              <a:solidFill>
                <a:srgbClr val="00B0F0"/>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124512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    Apps For Each Category:</a:t>
            </a:r>
            <a:endParaRPr lang="en-US" dirty="0">
              <a:solidFill>
                <a:srgbClr val="FF0000"/>
              </a:solidFill>
              <a:latin typeface="Bodoni MT Black" panose="02070A03080606020203"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6149" y="1825625"/>
            <a:ext cx="62530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59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         Reviews Per Category</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816" y="1690688"/>
            <a:ext cx="6740435" cy="4623026"/>
          </a:xfrm>
        </p:spPr>
      </p:pic>
    </p:spTree>
    <p:extLst>
      <p:ext uri="{BB962C8B-B14F-4D97-AF65-F5344CB8AC3E}">
        <p14:creationId xmlns:p14="http://schemas.microsoft.com/office/powerpoint/2010/main" val="152775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Arial Black" panose="020B0A04020102020204" pitchFamily="34" charset="0"/>
              </a:rPr>
              <a:t> </a:t>
            </a:r>
            <a:r>
              <a:rPr lang="en-US" dirty="0" smtClean="0">
                <a:solidFill>
                  <a:srgbClr val="FF0000"/>
                </a:solidFill>
                <a:latin typeface="Bodoni MT Black" panose="02070A03080606020203" pitchFamily="18" charset="0"/>
              </a:rPr>
              <a:t>Installs Per Category:</a:t>
            </a:r>
            <a:endParaRPr lang="en-US"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731" y="1619794"/>
            <a:ext cx="6469226" cy="4557169"/>
          </a:xfrm>
        </p:spPr>
      </p:pic>
    </p:spTree>
    <p:extLst>
      <p:ext uri="{BB962C8B-B14F-4D97-AF65-F5344CB8AC3E}">
        <p14:creationId xmlns:p14="http://schemas.microsoft.com/office/powerpoint/2010/main" val="417158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4194" y="365125"/>
            <a:ext cx="8819606" cy="1325563"/>
          </a:xfrm>
        </p:spPr>
        <p:txBody>
          <a:bodyPr/>
          <a:lstStyle/>
          <a:p>
            <a:pPr algn="ctr"/>
            <a:r>
              <a:rPr lang="en-US" dirty="0" smtClean="0">
                <a:solidFill>
                  <a:srgbClr val="FF0000"/>
                </a:solidFill>
                <a:latin typeface="Bodoni MT Black" panose="02070A03080606020203" pitchFamily="18" charset="0"/>
              </a:rPr>
              <a:t>Average Rating Of Apps:</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1499" y="1790791"/>
            <a:ext cx="7728863" cy="4351338"/>
          </a:xfrm>
        </p:spPr>
      </p:pic>
    </p:spTree>
    <p:extLst>
      <p:ext uri="{BB962C8B-B14F-4D97-AF65-F5344CB8AC3E}">
        <p14:creationId xmlns:p14="http://schemas.microsoft.com/office/powerpoint/2010/main" val="173623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754" y="95794"/>
            <a:ext cx="10515600" cy="1325563"/>
          </a:xfrm>
        </p:spPr>
        <p:txBody>
          <a:bodyPr/>
          <a:lstStyle/>
          <a:p>
            <a:r>
              <a:rPr lang="en-US" dirty="0" smtClean="0"/>
              <a:t>              </a:t>
            </a:r>
            <a:r>
              <a:rPr lang="en-US" dirty="0" smtClean="0">
                <a:solidFill>
                  <a:srgbClr val="FF0000"/>
                </a:solidFill>
                <a:latin typeface="Bodoni MT Black" panose="02070A03080606020203" pitchFamily="18" charset="0"/>
              </a:rPr>
              <a:t>Size For Each Rating:</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220" y="1342980"/>
            <a:ext cx="8754255" cy="5197157"/>
          </a:xfrm>
        </p:spPr>
      </p:pic>
    </p:spTree>
    <p:extLst>
      <p:ext uri="{BB962C8B-B14F-4D97-AF65-F5344CB8AC3E}">
        <p14:creationId xmlns:p14="http://schemas.microsoft.com/office/powerpoint/2010/main" val="2365805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Installs For Each Rating:</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8643" y="1690688"/>
            <a:ext cx="8334531" cy="4830033"/>
          </a:xfrm>
        </p:spPr>
      </p:pic>
    </p:spTree>
    <p:extLst>
      <p:ext uri="{BB962C8B-B14F-4D97-AF65-F5344CB8AC3E}">
        <p14:creationId xmlns:p14="http://schemas.microsoft.com/office/powerpoint/2010/main" val="304411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Price For Each Rating:</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831" y="1978703"/>
            <a:ext cx="7809874" cy="4407108"/>
          </a:xfrm>
        </p:spPr>
      </p:pic>
    </p:spTree>
    <p:extLst>
      <p:ext uri="{BB962C8B-B14F-4D97-AF65-F5344CB8AC3E}">
        <p14:creationId xmlns:p14="http://schemas.microsoft.com/office/powerpoint/2010/main" val="55636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dirty="0" smtClean="0">
                <a:solidFill>
                  <a:srgbClr val="FF0000"/>
                </a:solidFill>
                <a:latin typeface="Bodoni MT Black" panose="02070A03080606020203" pitchFamily="18" charset="0"/>
              </a:rPr>
              <a:t>Preferred Apps For Users :</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005" y="2076805"/>
            <a:ext cx="6541990" cy="3848977"/>
          </a:xfrm>
        </p:spPr>
      </p:pic>
    </p:spTree>
    <p:extLst>
      <p:ext uri="{BB962C8B-B14F-4D97-AF65-F5344CB8AC3E}">
        <p14:creationId xmlns:p14="http://schemas.microsoft.com/office/powerpoint/2010/main" val="2940729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Impact Of Size On Installs</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668" y="1489166"/>
            <a:ext cx="8733697" cy="4885509"/>
          </a:xfrm>
        </p:spPr>
      </p:pic>
    </p:spTree>
    <p:extLst>
      <p:ext uri="{BB962C8B-B14F-4D97-AF65-F5344CB8AC3E}">
        <p14:creationId xmlns:p14="http://schemas.microsoft.com/office/powerpoint/2010/main" val="118727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pPr algn="ctr"/>
            <a:r>
              <a:rPr lang="en-US" dirty="0" smtClean="0">
                <a:solidFill>
                  <a:srgbClr val="FF0000"/>
                </a:solidFill>
                <a:latin typeface="Bodoni MT Black" panose="02070A03080606020203" pitchFamily="18" charset="0"/>
              </a:rPr>
              <a:t>EDA On Relation :</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234" y="1384663"/>
            <a:ext cx="10711543" cy="5094514"/>
          </a:xfrm>
        </p:spPr>
      </p:pic>
    </p:spTree>
    <p:extLst>
      <p:ext uri="{BB962C8B-B14F-4D97-AF65-F5344CB8AC3E}">
        <p14:creationId xmlns:p14="http://schemas.microsoft.com/office/powerpoint/2010/main" val="72525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Let’s Deep Into Play Store: </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p:txBody>
          <a:bodyPr>
            <a:normAutofit/>
          </a:bodyPr>
          <a:lstStyle/>
          <a:p>
            <a:pPr marL="385763" indent="-385763">
              <a:buAutoNum type="arabicPeriod"/>
            </a:pPr>
            <a:r>
              <a:rPr lang="en-US" sz="3600" dirty="0" smtClean="0">
                <a:solidFill>
                  <a:srgbClr val="002060"/>
                </a:solidFill>
                <a:latin typeface="Bodoni MT Black" panose="02070A03080606020203" pitchFamily="18" charset="0"/>
              </a:rPr>
              <a:t>Checking null values </a:t>
            </a:r>
          </a:p>
          <a:p>
            <a:pPr marL="0" indent="0">
              <a:buNone/>
            </a:pPr>
            <a:r>
              <a:rPr lang="en-US" sz="3600" dirty="0" smtClean="0">
                <a:solidFill>
                  <a:srgbClr val="002060"/>
                </a:solidFill>
                <a:latin typeface="Bodoni MT Black" panose="02070A03080606020203" pitchFamily="18" charset="0"/>
              </a:rPr>
              <a:t>   in data.</a:t>
            </a:r>
          </a:p>
          <a:p>
            <a:pPr marL="0" indent="0">
              <a:buNone/>
            </a:pPr>
            <a:r>
              <a:rPr lang="en-US" sz="3600" dirty="0" smtClean="0">
                <a:solidFill>
                  <a:srgbClr val="002060"/>
                </a:solidFill>
                <a:latin typeface="Bodoni MT Black" panose="02070A03080606020203" pitchFamily="18" charset="0"/>
              </a:rPr>
              <a:t>2.Checking duplicates.</a:t>
            </a:r>
          </a:p>
          <a:p>
            <a:pPr marL="0" indent="0">
              <a:buNone/>
            </a:pPr>
            <a:r>
              <a:rPr lang="en-US" sz="3600" dirty="0" smtClean="0">
                <a:solidFill>
                  <a:srgbClr val="002060"/>
                </a:solidFill>
                <a:latin typeface="Bodoni MT Black" panose="02070A03080606020203" pitchFamily="18" charset="0"/>
              </a:rPr>
              <a:t>3.Clean data.</a:t>
            </a:r>
          </a:p>
          <a:p>
            <a:pPr marL="0" indent="0">
              <a:buNone/>
            </a:pPr>
            <a:r>
              <a:rPr lang="en-US" sz="3600" dirty="0" smtClean="0">
                <a:solidFill>
                  <a:srgbClr val="002060"/>
                </a:solidFill>
                <a:latin typeface="Bodoni MT Black" panose="02070A03080606020203" pitchFamily="18" charset="0"/>
              </a:rPr>
              <a:t>4.EDA on data.</a:t>
            </a:r>
          </a:p>
          <a:p>
            <a:pPr marL="0" indent="0">
              <a:buNone/>
            </a:pPr>
            <a:r>
              <a:rPr lang="en-US" sz="3600" dirty="0" smtClean="0">
                <a:solidFill>
                  <a:srgbClr val="002060"/>
                </a:solidFill>
                <a:latin typeface="Bodoni MT Black" panose="02070A03080606020203" pitchFamily="18" charset="0"/>
              </a:rPr>
              <a:t>5.Conclusion</a:t>
            </a:r>
            <a:r>
              <a:rPr lang="en-US" sz="3600" dirty="0" smtClean="0">
                <a:solidFill>
                  <a:srgbClr val="002060"/>
                </a:solidFill>
              </a:rPr>
              <a:t>.</a:t>
            </a:r>
          </a:p>
          <a:p>
            <a:pPr marL="385763" indent="-385763">
              <a:buAutoNum type="arabicPeriod"/>
            </a:pPr>
            <a:endParaRPr lang="en-IN"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698" y="1690688"/>
            <a:ext cx="5766302" cy="4157244"/>
          </a:xfrm>
          <a:prstGeom prst="rect">
            <a:avLst/>
          </a:prstGeom>
        </p:spPr>
      </p:pic>
    </p:spTree>
    <p:extLst>
      <p:ext uri="{BB962C8B-B14F-4D97-AF65-F5344CB8AC3E}">
        <p14:creationId xmlns:p14="http://schemas.microsoft.com/office/powerpoint/2010/main" val="242718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solidFill>
                  <a:srgbClr val="FF0000"/>
                </a:solidFill>
                <a:latin typeface="Bodoni MT Black" panose="02070A03080606020203" pitchFamily="18" charset="0"/>
              </a:rPr>
              <a:t>Working On Reviews Of Data :</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838200" y="1843042"/>
            <a:ext cx="6999514" cy="4627426"/>
          </a:xfrm>
        </p:spPr>
        <p:txBody>
          <a:bodyPr>
            <a:normAutofit fontScale="92500" lnSpcReduction="20000"/>
          </a:bodyPr>
          <a:lstStyle/>
          <a:p>
            <a:r>
              <a:rPr lang="en-US" b="1" dirty="0" smtClean="0">
                <a:solidFill>
                  <a:schemeClr val="accent1">
                    <a:lumMod val="75000"/>
                  </a:schemeClr>
                </a:solidFill>
              </a:rPr>
              <a:t>Why review is important ? </a:t>
            </a:r>
          </a:p>
          <a:p>
            <a:r>
              <a:rPr lang="en-US" dirty="0"/>
              <a:t> </a:t>
            </a:r>
            <a:r>
              <a:rPr lang="en-US" dirty="0">
                <a:solidFill>
                  <a:srgbClr val="002060"/>
                </a:solidFill>
              </a:rPr>
              <a:t>The most obvious reason, why your app’s rating in mobile stores matter is that </a:t>
            </a:r>
            <a:r>
              <a:rPr lang="en-US" b="1" dirty="0">
                <a:solidFill>
                  <a:srgbClr val="002060"/>
                </a:solidFill>
              </a:rPr>
              <a:t>a great rating and a bunch of positive reviews impresses potential users</a:t>
            </a:r>
            <a:r>
              <a:rPr lang="en-US" dirty="0">
                <a:solidFill>
                  <a:srgbClr val="002060"/>
                </a:solidFill>
              </a:rPr>
              <a:t>. And to be honest, who doesn’t want to be honored for great work? In fact, app store reviews and ratings can give your app an competitive edge.</a:t>
            </a:r>
          </a:p>
          <a:p>
            <a:r>
              <a:rPr lang="en-US" dirty="0">
                <a:solidFill>
                  <a:srgbClr val="002060"/>
                </a:solidFill>
              </a:rPr>
              <a:t>Let’s take a look at this </a:t>
            </a:r>
            <a:r>
              <a:rPr lang="en-US" sz="3500" dirty="0">
                <a:solidFill>
                  <a:srgbClr val="0070C0"/>
                </a:solidFill>
              </a:rPr>
              <a:t>example</a:t>
            </a:r>
            <a:r>
              <a:rPr lang="en-US" dirty="0">
                <a:solidFill>
                  <a:srgbClr val="002060"/>
                </a:solidFill>
              </a:rPr>
              <a:t>. There are tons apps ranking for the search term “QR Code Scanner”. Thus, you should not only </a:t>
            </a:r>
            <a:r>
              <a:rPr lang="en-US" u="sng" dirty="0" smtClean="0">
                <a:solidFill>
                  <a:srgbClr val="002060"/>
                </a:solidFill>
              </a:rPr>
              <a:t>optimize </a:t>
            </a:r>
            <a:r>
              <a:rPr lang="en-US" u="sng" dirty="0">
                <a:solidFill>
                  <a:srgbClr val="002060"/>
                </a:solidFill>
              </a:rPr>
              <a:t>your keyword </a:t>
            </a:r>
            <a:r>
              <a:rPr lang="en-US" u="sng" dirty="0" smtClean="0">
                <a:solidFill>
                  <a:srgbClr val="002060"/>
                </a:solidFill>
              </a:rPr>
              <a:t>strategy</a:t>
            </a:r>
            <a:r>
              <a:rPr lang="en-US" dirty="0" smtClean="0">
                <a:solidFill>
                  <a:srgbClr val="002060"/>
                </a:solidFill>
              </a:rPr>
              <a:t>, </a:t>
            </a:r>
            <a:r>
              <a:rPr lang="en-US" dirty="0">
                <a:solidFill>
                  <a:srgbClr val="002060"/>
                </a:solidFill>
              </a:rPr>
              <a:t>but achieve a good rating through a presentable number of user feedbacks.</a:t>
            </a:r>
          </a:p>
        </p:txBody>
      </p:sp>
      <p:pic>
        <p:nvPicPr>
          <p:cNvPr id="1026" name="Picture 2" descr="Image result for Review of apps why it is impor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635" y="1825625"/>
            <a:ext cx="4033974" cy="4087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709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9" y="148534"/>
            <a:ext cx="10515600" cy="1010829"/>
          </a:xfrm>
        </p:spPr>
        <p:txBody>
          <a:bodyPr/>
          <a:lstStyle/>
          <a:p>
            <a:pPr algn="ctr"/>
            <a:r>
              <a:rPr lang="en-US" dirty="0" smtClean="0">
                <a:solidFill>
                  <a:srgbClr val="FF0000"/>
                </a:solidFill>
                <a:latin typeface="Bodoni MT Black" panose="02070A03080606020203" pitchFamily="18" charset="0"/>
              </a:rPr>
              <a:t>Sentiment Of  Reviews:</a:t>
            </a:r>
            <a:endParaRPr lang="en-IN" dirty="0">
              <a:solidFill>
                <a:srgbClr val="FF0000"/>
              </a:solidFill>
              <a:latin typeface="Bodoni MT Black" panose="02070A030806060202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423" y="1028735"/>
            <a:ext cx="7303726" cy="6071983"/>
          </a:xfrm>
          <a:prstGeom prst="rect">
            <a:avLst/>
          </a:prstGeom>
        </p:spPr>
      </p:pic>
    </p:spTree>
    <p:extLst>
      <p:ext uri="{BB962C8B-B14F-4D97-AF65-F5344CB8AC3E}">
        <p14:creationId xmlns:p14="http://schemas.microsoft.com/office/powerpoint/2010/main" val="125110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7" y="207146"/>
            <a:ext cx="10515600" cy="1212351"/>
          </a:xfrm>
        </p:spPr>
        <p:txBody>
          <a:bodyPr/>
          <a:lstStyle/>
          <a:p>
            <a:r>
              <a:rPr lang="en-US" dirty="0" smtClean="0">
                <a:solidFill>
                  <a:srgbClr val="FF0000"/>
                </a:solidFill>
                <a:latin typeface="Bodoni MT Black" panose="02070A03080606020203" pitchFamily="18" charset="0"/>
              </a:rPr>
              <a:t>Relation On Sentiment Of Reviews:</a:t>
            </a:r>
            <a:endParaRPr lang="en-IN" dirty="0">
              <a:solidFill>
                <a:srgbClr val="FF0000"/>
              </a:solidFill>
              <a:latin typeface="Bodoni MT Black" panose="02070A030806060202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1497875"/>
            <a:ext cx="9440091" cy="4824548"/>
          </a:xfrm>
        </p:spPr>
      </p:pic>
    </p:spTree>
    <p:extLst>
      <p:ext uri="{BB962C8B-B14F-4D97-AF65-F5344CB8AC3E}">
        <p14:creationId xmlns:p14="http://schemas.microsoft.com/office/powerpoint/2010/main" val="2398769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Conclusion</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p:txBody>
          <a:bodyPr>
            <a:normAutofit lnSpcReduction="10000"/>
          </a:bodyPr>
          <a:lstStyle/>
          <a:p>
            <a:r>
              <a:rPr lang="en-US" dirty="0">
                <a:solidFill>
                  <a:srgbClr val="002060"/>
                </a:solidFill>
              </a:rPr>
              <a:t>That's it! We reached the end of our exercise</a:t>
            </a:r>
            <a:r>
              <a:rPr lang="en-US" dirty="0" smtClean="0">
                <a:solidFill>
                  <a:srgbClr val="002060"/>
                </a:solidFill>
              </a:rPr>
              <a:t>.</a:t>
            </a:r>
          </a:p>
          <a:p>
            <a:pPr marL="0" indent="0">
              <a:buNone/>
            </a:pPr>
            <a:r>
              <a:rPr lang="en-US" dirty="0" smtClean="0">
                <a:solidFill>
                  <a:srgbClr val="002060"/>
                </a:solidFill>
              </a:rPr>
              <a:t>We worked with different aspects ,our first approach was on which point we have to explained this was our major outcomes.</a:t>
            </a:r>
          </a:p>
          <a:p>
            <a:pPr marL="0" indent="0">
              <a:buNone/>
            </a:pPr>
            <a:r>
              <a:rPr lang="en-US" dirty="0" smtClean="0">
                <a:solidFill>
                  <a:srgbClr val="002060"/>
                </a:solidFill>
              </a:rPr>
              <a:t>Then we move with motive of our data in which we learn what factors is essential to download the apps from play store , we get clear inclusion from there.</a:t>
            </a:r>
          </a:p>
          <a:p>
            <a:pPr marL="0" indent="0">
              <a:buNone/>
            </a:pPr>
            <a:r>
              <a:rPr lang="en-US" dirty="0" smtClean="0">
                <a:solidFill>
                  <a:srgbClr val="002060"/>
                </a:solidFill>
              </a:rPr>
              <a:t>The next part of our project is we done fetching of data which gives us a idea of what type of data in which we have to work on it.</a:t>
            </a:r>
          </a:p>
          <a:p>
            <a:pPr marL="0" indent="0">
              <a:buNone/>
            </a:pPr>
            <a:r>
              <a:rPr lang="en-US" dirty="0" smtClean="0">
                <a:solidFill>
                  <a:srgbClr val="002060"/>
                </a:solidFill>
              </a:rPr>
              <a:t>Data Summary is the next part of our project ,we basically </a:t>
            </a:r>
            <a:r>
              <a:rPr lang="en-US" dirty="0" smtClean="0">
                <a:solidFill>
                  <a:srgbClr val="002060"/>
                </a:solidFill>
              </a:rPr>
              <a:t>summarize </a:t>
            </a:r>
            <a:r>
              <a:rPr lang="en-US" dirty="0" smtClean="0">
                <a:solidFill>
                  <a:srgbClr val="002060"/>
                </a:solidFill>
              </a:rPr>
              <a:t>the numerical features which helps to work on EDA.</a:t>
            </a:r>
          </a:p>
          <a:p>
            <a:pPr marL="0" indent="0">
              <a:buNone/>
            </a:pPr>
            <a:endParaRPr lang="en-US" dirty="0">
              <a:solidFill>
                <a:srgbClr val="002060"/>
              </a:solidFill>
            </a:endParaRPr>
          </a:p>
          <a:p>
            <a:pPr marL="0" indent="0">
              <a:buNone/>
            </a:pPr>
            <a:endParaRPr lang="en-US" dirty="0" smtClean="0">
              <a:solidFill>
                <a:srgbClr val="002060"/>
              </a:solidFill>
            </a:endParaRPr>
          </a:p>
          <a:p>
            <a:pPr marL="0" indent="0">
              <a:buNone/>
            </a:pPr>
            <a:endParaRPr lang="en-US" dirty="0">
              <a:solidFill>
                <a:srgbClr val="002060"/>
              </a:solidFill>
            </a:endParaRPr>
          </a:p>
          <a:p>
            <a:pPr marL="0" indent="0">
              <a:buNone/>
            </a:pPr>
            <a:endParaRPr lang="en-US" dirty="0" smtClean="0">
              <a:solidFill>
                <a:srgbClr val="002060"/>
              </a:solidFill>
            </a:endParaRPr>
          </a:p>
          <a:p>
            <a:pPr marL="0" indent="0">
              <a:buNone/>
            </a:pPr>
            <a:endParaRPr lang="en-IN" dirty="0">
              <a:solidFill>
                <a:srgbClr val="002060"/>
              </a:solidFill>
            </a:endParaRPr>
          </a:p>
        </p:txBody>
      </p:sp>
    </p:spTree>
    <p:extLst>
      <p:ext uri="{BB962C8B-B14F-4D97-AF65-F5344CB8AC3E}">
        <p14:creationId xmlns:p14="http://schemas.microsoft.com/office/powerpoint/2010/main" val="1922337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Conclusion </a:t>
            </a:r>
            <a:r>
              <a:rPr lang="en-US" dirty="0" smtClean="0">
                <a:solidFill>
                  <a:srgbClr val="002060"/>
                </a:solidFill>
                <a:latin typeface="Bodoni MT Black" panose="02070A03080606020203" pitchFamily="18" charset="0"/>
              </a:rPr>
              <a:t>(Continued)</a:t>
            </a:r>
            <a:endParaRPr lang="en-IN" dirty="0">
              <a:solidFill>
                <a:srgbClr val="002060"/>
              </a:solidFill>
              <a:latin typeface="Bodoni MT Black" panose="02070A03080606020203" pitchFamily="18" charset="0"/>
            </a:endParaRPr>
          </a:p>
        </p:txBody>
      </p:sp>
      <p:sp>
        <p:nvSpPr>
          <p:cNvPr id="3" name="Content Placeholder 2"/>
          <p:cNvSpPr>
            <a:spLocks noGrp="1"/>
          </p:cNvSpPr>
          <p:nvPr>
            <p:ph idx="1"/>
          </p:nvPr>
        </p:nvSpPr>
        <p:spPr>
          <a:xfrm>
            <a:off x="838201" y="1825625"/>
            <a:ext cx="7252062" cy="4351338"/>
          </a:xfrm>
        </p:spPr>
        <p:txBody>
          <a:bodyPr>
            <a:normAutofit fontScale="92500" lnSpcReduction="10000"/>
          </a:bodyPr>
          <a:lstStyle/>
          <a:p>
            <a:pPr marL="0" indent="0">
              <a:buNone/>
            </a:pPr>
            <a:r>
              <a:rPr lang="en-US" dirty="0" smtClean="0">
                <a:solidFill>
                  <a:srgbClr val="002060"/>
                </a:solidFill>
              </a:rPr>
              <a:t>We must to know what is data cleaning? so we just giving edge to our concept that every  one should know data cleaning .</a:t>
            </a:r>
          </a:p>
          <a:p>
            <a:pPr marL="0" indent="0">
              <a:buNone/>
            </a:pPr>
            <a:r>
              <a:rPr lang="en-US" dirty="0" smtClean="0">
                <a:solidFill>
                  <a:srgbClr val="002060"/>
                </a:solidFill>
              </a:rPr>
              <a:t>Then we move with EDA which was contained of different type of </a:t>
            </a:r>
            <a:r>
              <a:rPr lang="en-US" dirty="0" smtClean="0">
                <a:solidFill>
                  <a:srgbClr val="002060"/>
                </a:solidFill>
              </a:rPr>
              <a:t>analysis </a:t>
            </a:r>
            <a:r>
              <a:rPr lang="en-US" dirty="0" smtClean="0">
                <a:solidFill>
                  <a:srgbClr val="002060"/>
                </a:solidFill>
              </a:rPr>
              <a:t>,we look individually on  category for apps .</a:t>
            </a:r>
          </a:p>
          <a:p>
            <a:pPr marL="0" indent="0">
              <a:buNone/>
            </a:pPr>
            <a:r>
              <a:rPr lang="en-US" dirty="0" smtClean="0">
                <a:solidFill>
                  <a:srgbClr val="002060"/>
                </a:solidFill>
              </a:rPr>
              <a:t>Now the last but not least we come with the reviews features of our dataset which helps us to learn the development of our </a:t>
            </a:r>
            <a:r>
              <a:rPr lang="en-US" dirty="0" smtClean="0">
                <a:solidFill>
                  <a:srgbClr val="002060"/>
                </a:solidFill>
              </a:rPr>
              <a:t>apps.</a:t>
            </a:r>
          </a:p>
          <a:p>
            <a:pPr marL="0" indent="0">
              <a:buNone/>
            </a:pPr>
            <a:r>
              <a:rPr lang="en-US" dirty="0" smtClean="0">
                <a:solidFill>
                  <a:srgbClr val="002060"/>
                </a:solidFill>
              </a:rPr>
              <a:t>considering </a:t>
            </a:r>
            <a:r>
              <a:rPr lang="en-US" dirty="0" smtClean="0">
                <a:solidFill>
                  <a:srgbClr val="002060"/>
                </a:solidFill>
              </a:rPr>
              <a:t>reviews of </a:t>
            </a:r>
            <a:r>
              <a:rPr lang="en-US" dirty="0" smtClean="0">
                <a:solidFill>
                  <a:srgbClr val="002060"/>
                </a:solidFill>
              </a:rPr>
              <a:t>customer Sentiment  </a:t>
            </a:r>
            <a:r>
              <a:rPr lang="en-US" dirty="0" smtClean="0">
                <a:solidFill>
                  <a:srgbClr val="002060"/>
                </a:solidFill>
              </a:rPr>
              <a:t>are of positive ,negative and neutral of customer. </a:t>
            </a:r>
            <a:endParaRPr lang="en-IN"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9121" y="1550126"/>
            <a:ext cx="3810000" cy="3810000"/>
          </a:xfrm>
          <a:prstGeom prst="rect">
            <a:avLst/>
          </a:prstGeom>
        </p:spPr>
      </p:pic>
    </p:spTree>
    <p:extLst>
      <p:ext uri="{BB962C8B-B14F-4D97-AF65-F5344CB8AC3E}">
        <p14:creationId xmlns:p14="http://schemas.microsoft.com/office/powerpoint/2010/main" val="137259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Challenges</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838200" y="1825625"/>
            <a:ext cx="7173686" cy="4351338"/>
          </a:xfrm>
        </p:spPr>
        <p:txBody>
          <a:bodyPr>
            <a:normAutofit lnSpcReduction="10000"/>
          </a:bodyPr>
          <a:lstStyle/>
          <a:p>
            <a:r>
              <a:rPr lang="en-US" dirty="0" smtClean="0">
                <a:solidFill>
                  <a:srgbClr val="002060"/>
                </a:solidFill>
              </a:rPr>
              <a:t>The data has a lot of chunk features everyone not be missing so handle with care to our dataset.</a:t>
            </a:r>
          </a:p>
          <a:p>
            <a:pPr marL="0" indent="0">
              <a:buNone/>
            </a:pPr>
            <a:endParaRPr lang="en-US" dirty="0" smtClean="0">
              <a:solidFill>
                <a:srgbClr val="002060"/>
              </a:solidFill>
            </a:endParaRPr>
          </a:p>
          <a:p>
            <a:r>
              <a:rPr lang="en-US" dirty="0" smtClean="0">
                <a:solidFill>
                  <a:srgbClr val="002060"/>
                </a:solidFill>
              </a:rPr>
              <a:t>The data must be clean, a single string can make our total data irrelevant for analysis.</a:t>
            </a:r>
          </a:p>
          <a:p>
            <a:pPr marL="0" indent="0">
              <a:buNone/>
            </a:pPr>
            <a:endParaRPr lang="en-US" dirty="0" smtClean="0">
              <a:solidFill>
                <a:srgbClr val="002060"/>
              </a:solidFill>
            </a:endParaRPr>
          </a:p>
          <a:p>
            <a:r>
              <a:rPr lang="en-US" dirty="0" smtClean="0">
                <a:solidFill>
                  <a:srgbClr val="002060"/>
                </a:solidFill>
              </a:rPr>
              <a:t>User reviews and play store are of two types data which have to work simultaneously is considering a bit time consuming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635" y="566182"/>
            <a:ext cx="2868250" cy="3248172"/>
          </a:xfrm>
          <a:prstGeom prst="rect">
            <a:avLst/>
          </a:prstGeom>
        </p:spPr>
      </p:pic>
    </p:spTree>
    <p:extLst>
      <p:ext uri="{BB962C8B-B14F-4D97-AF65-F5344CB8AC3E}">
        <p14:creationId xmlns:p14="http://schemas.microsoft.com/office/powerpoint/2010/main" val="526844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513" y="795338"/>
            <a:ext cx="10515600" cy="2852737"/>
          </a:xfrm>
        </p:spPr>
        <p:txBody>
          <a:bodyPr/>
          <a:lstStyle/>
          <a:p>
            <a:pPr algn="ctr"/>
            <a:r>
              <a:rPr lang="en-US" dirty="0" smtClean="0">
                <a:solidFill>
                  <a:srgbClr val="FF0000"/>
                </a:solidFill>
                <a:latin typeface="Bodoni MT Black" panose="02070A03080606020203" pitchFamily="18" charset="0"/>
              </a:rPr>
              <a:t>Q &amp; A</a:t>
            </a:r>
            <a:endParaRPr lang="en-IN" dirty="0">
              <a:solidFill>
                <a:srgbClr val="FF0000"/>
              </a:solidFill>
              <a:latin typeface="Bodoni MT Black" panose="02070A03080606020203" pitchFamily="18" charset="0"/>
            </a:endParaRPr>
          </a:p>
        </p:txBody>
      </p:sp>
    </p:spTree>
    <p:extLst>
      <p:ext uri="{BB962C8B-B14F-4D97-AF65-F5344CB8AC3E}">
        <p14:creationId xmlns:p14="http://schemas.microsoft.com/office/powerpoint/2010/main" val="164208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640" y="1131096"/>
            <a:ext cx="8271710" cy="475121"/>
          </a:xfrm>
        </p:spPr>
        <p:txBody>
          <a:bodyPr>
            <a:normAutofit fontScale="90000"/>
          </a:bodyPr>
          <a:lstStyle/>
          <a:p>
            <a:r>
              <a:rPr lang="en-US" dirty="0" smtClean="0"/>
              <a:t>                     </a:t>
            </a:r>
            <a:r>
              <a:rPr lang="en-US" b="1" dirty="0" smtClean="0">
                <a:solidFill>
                  <a:srgbClr val="FF0000"/>
                </a:solidFill>
                <a:latin typeface="Bodoni MT Black" panose="02070A03080606020203" pitchFamily="18" charset="0"/>
              </a:rPr>
              <a:t>The Motive :</a:t>
            </a:r>
            <a:endParaRPr lang="en-IN" dirty="0">
              <a:latin typeface="Bodoni MT Black" panose="02070A03080606020203" pitchFamily="18" charset="0"/>
            </a:endParaRPr>
          </a:p>
        </p:txBody>
      </p:sp>
      <p:sp>
        <p:nvSpPr>
          <p:cNvPr id="3" name="Content Placeholder 2"/>
          <p:cNvSpPr>
            <a:spLocks noGrp="1"/>
          </p:cNvSpPr>
          <p:nvPr>
            <p:ph idx="1"/>
          </p:nvPr>
        </p:nvSpPr>
        <p:spPr>
          <a:xfrm>
            <a:off x="2087847" y="1958143"/>
            <a:ext cx="7856621" cy="460205"/>
          </a:xfrm>
        </p:spPr>
        <p:txBody>
          <a:bodyPr>
            <a:normAutofit fontScale="25000" lnSpcReduction="20000"/>
          </a:bodyPr>
          <a:lstStyle/>
          <a:p>
            <a:pPr marL="0" indent="0">
              <a:buNone/>
            </a:pPr>
            <a:endParaRPr lang="en-US" sz="10800" b="1" u="sng" dirty="0">
              <a:solidFill>
                <a:srgbClr val="CC99FF"/>
              </a:solidFill>
              <a:latin typeface="Bodoni MT Black" panose="02070A03080606020203" pitchFamily="18" charset="0"/>
            </a:endParaRPr>
          </a:p>
          <a:p>
            <a:pPr marL="0" indent="0">
              <a:buNone/>
            </a:pPr>
            <a:r>
              <a:rPr lang="en-US" sz="10800" b="1" u="sng" dirty="0">
                <a:solidFill>
                  <a:srgbClr val="CC99FF"/>
                </a:solidFill>
                <a:latin typeface="Bodoni MT Black" panose="02070A03080606020203" pitchFamily="18" charset="0"/>
              </a:rPr>
              <a:t>Important Factors while Installing Of Apps: </a:t>
            </a:r>
          </a:p>
          <a:p>
            <a:pPr marL="0" indent="0">
              <a:buNone/>
            </a:pPr>
            <a:endParaRPr lang="en-US" sz="3075" b="1" dirty="0">
              <a:solidFill>
                <a:schemeClr val="tx1">
                  <a:lumMod val="75000"/>
                  <a:lumOff val="25000"/>
                </a:schemeClr>
              </a:solidFill>
            </a:endParaRPr>
          </a:p>
          <a:p>
            <a:pPr marL="0" indent="0">
              <a:buNone/>
            </a:pPr>
            <a:r>
              <a:rPr lang="en-US" sz="10800" b="1" dirty="0">
                <a:solidFill>
                  <a:srgbClr val="002060"/>
                </a:solidFill>
              </a:rPr>
              <a:t>Play store had widely network its get trouble for users to install the apps from play store.                                Following are the major roles for user while installing any apps from  play store</a:t>
            </a:r>
            <a:r>
              <a:rPr lang="en-US" sz="12800" dirty="0">
                <a:solidFill>
                  <a:srgbClr val="002060"/>
                </a:solidFill>
              </a:rPr>
              <a:t>.</a:t>
            </a:r>
            <a:r>
              <a:rPr lang="en-US" sz="10800" dirty="0">
                <a:solidFill>
                  <a:srgbClr val="002060"/>
                </a:solidFill>
              </a:rPr>
              <a:t>                                   </a:t>
            </a:r>
          </a:p>
          <a:p>
            <a:pPr marL="0" indent="0">
              <a:buNone/>
            </a:pPr>
            <a:r>
              <a:rPr lang="en-US" sz="2850" dirty="0"/>
              <a:t>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76" y="4284940"/>
            <a:ext cx="7919519" cy="2743390"/>
          </a:xfrm>
          <a:prstGeom prst="rect">
            <a:avLst/>
          </a:prstGeom>
        </p:spPr>
      </p:pic>
      <p:sp>
        <p:nvSpPr>
          <p:cNvPr id="11" name="AutoShape 10" descr="Image result for image of think about it"/>
          <p:cNvSpPr>
            <a:spLocks noChangeAspect="1" noChangeArrowheads="1"/>
          </p:cNvSpPr>
          <p:nvPr/>
        </p:nvSpPr>
        <p:spPr bwMode="auto">
          <a:xfrm>
            <a:off x="1885560" y="2647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0" descr="Image result for image of think about it"/>
          <p:cNvSpPr>
            <a:spLocks noChangeAspect="1" noChangeArrowheads="1"/>
          </p:cNvSpPr>
          <p:nvPr/>
        </p:nvSpPr>
        <p:spPr bwMode="auto">
          <a:xfrm>
            <a:off x="1831975" y="7937"/>
            <a:ext cx="1873108" cy="18731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22" descr="Image result for image of think about it"/>
          <p:cNvSpPr>
            <a:spLocks noChangeAspect="1" noChangeArrowheads="1"/>
          </p:cNvSpPr>
          <p:nvPr/>
        </p:nvSpPr>
        <p:spPr bwMode="auto">
          <a:xfrm>
            <a:off x="1679575" y="-144463"/>
            <a:ext cx="304800" cy="12755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3661" y="264716"/>
            <a:ext cx="1609585" cy="1958142"/>
          </a:xfrm>
          <a:prstGeom prst="rect">
            <a:avLst/>
          </a:prstGeom>
        </p:spPr>
      </p:pic>
    </p:spTree>
    <p:extLst>
      <p:ext uri="{BB962C8B-B14F-4D97-AF65-F5344CB8AC3E}">
        <p14:creationId xmlns:p14="http://schemas.microsoft.com/office/powerpoint/2010/main" val="308203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146" y="387533"/>
            <a:ext cx="8085044" cy="1233489"/>
          </a:xfrm>
        </p:spPr>
        <p:txBody>
          <a:bodyPr/>
          <a:lstStyle/>
          <a:p>
            <a:pPr algn="ctr"/>
            <a:r>
              <a:rPr lang="en-US" dirty="0" smtClean="0">
                <a:solidFill>
                  <a:srgbClr val="FF0000"/>
                </a:solidFill>
                <a:latin typeface="Bodoni MT Black" panose="02070A03080606020203" pitchFamily="18" charset="0"/>
              </a:rPr>
              <a:t>Fetching Data:</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393005" y="1916040"/>
            <a:ext cx="8071725" cy="4351338"/>
          </a:xfrm>
        </p:spPr>
        <p:txBody>
          <a:bodyPr>
            <a:noAutofit/>
          </a:bodyPr>
          <a:lstStyle/>
          <a:p>
            <a:r>
              <a:rPr lang="en-US" sz="2500" dirty="0" smtClean="0">
                <a:latin typeface="Algerian" panose="04020705040A02060702" pitchFamily="82" charset="0"/>
              </a:rPr>
              <a:t>Data Processing-1: </a:t>
            </a:r>
            <a:r>
              <a:rPr lang="en-US" sz="2500" dirty="0" smtClean="0">
                <a:solidFill>
                  <a:srgbClr val="002060"/>
                </a:solidFill>
                <a:ea typeface="Gadugi" panose="020B0502040204020203" pitchFamily="34" charset="0"/>
              </a:rPr>
              <a:t>In this first part we check the present null values in data and trying to remove it.</a:t>
            </a:r>
          </a:p>
          <a:p>
            <a:r>
              <a:rPr lang="en-US" sz="2500" dirty="0" smtClean="0">
                <a:latin typeface="Algerian" panose="04020705040A02060702" pitchFamily="82" charset="0"/>
                <a:ea typeface="Gadugi" panose="020B0502040204020203" pitchFamily="34" charset="0"/>
              </a:rPr>
              <a:t>DATA PROCESSING-2</a:t>
            </a:r>
            <a:r>
              <a:rPr lang="en-US" sz="2500" dirty="0" smtClean="0">
                <a:latin typeface="Gadugi" panose="020B0502040204020203" pitchFamily="34" charset="0"/>
                <a:ea typeface="Gadugi" panose="020B0502040204020203" pitchFamily="34" charset="0"/>
              </a:rPr>
              <a:t>:</a:t>
            </a:r>
            <a:r>
              <a:rPr lang="en-US" sz="2500" dirty="0" smtClean="0">
                <a:solidFill>
                  <a:srgbClr val="002060"/>
                </a:solidFill>
                <a:latin typeface="Gadugi" panose="020B0502040204020203" pitchFamily="34" charset="0"/>
                <a:ea typeface="Gadugi" panose="020B0502040204020203" pitchFamily="34" charset="0"/>
              </a:rPr>
              <a:t> </a:t>
            </a:r>
            <a:r>
              <a:rPr lang="en-US" sz="2500" dirty="0" smtClean="0">
                <a:solidFill>
                  <a:srgbClr val="002060"/>
                </a:solidFill>
                <a:ea typeface="Gadugi" panose="020B0502040204020203" pitchFamily="34" charset="0"/>
              </a:rPr>
              <a:t>In this second part we check the duplicates and remove it.</a:t>
            </a:r>
          </a:p>
          <a:p>
            <a:r>
              <a:rPr lang="en-US" sz="2500" dirty="0" err="1" smtClean="0">
                <a:latin typeface="Algerian" panose="04020705040A02060702" pitchFamily="82" charset="0"/>
                <a:ea typeface="Gadugi" panose="020B0502040204020203" pitchFamily="34" charset="0"/>
              </a:rPr>
              <a:t>ClEAN</a:t>
            </a:r>
            <a:r>
              <a:rPr lang="en-US" sz="2500" dirty="0" smtClean="0">
                <a:latin typeface="Algerian" panose="04020705040A02060702" pitchFamily="82" charset="0"/>
                <a:ea typeface="Gadugi" panose="020B0502040204020203" pitchFamily="34" charset="0"/>
              </a:rPr>
              <a:t> DATA: </a:t>
            </a:r>
            <a:r>
              <a:rPr lang="en-US" sz="2500" dirty="0">
                <a:solidFill>
                  <a:srgbClr val="002060"/>
                </a:solidFill>
                <a:ea typeface="Gadugi" panose="020B0502040204020203" pitchFamily="34" charset="0"/>
              </a:rPr>
              <a:t>I</a:t>
            </a:r>
            <a:r>
              <a:rPr lang="en-US" sz="2500" dirty="0" smtClean="0">
                <a:solidFill>
                  <a:srgbClr val="002060"/>
                </a:solidFill>
                <a:ea typeface="Gadugi" panose="020B0502040204020203" pitchFamily="34" charset="0"/>
              </a:rPr>
              <a:t>n this part we clean data which is very important for further visualization.</a:t>
            </a:r>
          </a:p>
          <a:p>
            <a:r>
              <a:rPr lang="en-US" sz="2500" dirty="0" smtClean="0">
                <a:latin typeface="Algerian" panose="04020705040A02060702" pitchFamily="82" charset="0"/>
                <a:ea typeface="Gadugi" panose="020B0502040204020203" pitchFamily="34" charset="0"/>
              </a:rPr>
              <a:t>EDA:</a:t>
            </a:r>
            <a:r>
              <a:rPr lang="en-US" sz="2500" dirty="0" smtClean="0">
                <a:solidFill>
                  <a:srgbClr val="002060"/>
                </a:solidFill>
                <a:ea typeface="Gadugi" panose="020B0502040204020203" pitchFamily="34" charset="0"/>
              </a:rPr>
              <a:t> In this part we do the visualization on our clean data.</a:t>
            </a:r>
          </a:p>
          <a:p>
            <a:r>
              <a:rPr lang="en-US" sz="2500" dirty="0" smtClean="0">
                <a:latin typeface="Algerian" panose="04020705040A02060702" pitchFamily="82" charset="0"/>
                <a:ea typeface="Gadugi" panose="020B0502040204020203" pitchFamily="34" charset="0"/>
              </a:rPr>
              <a:t>Conclusion: </a:t>
            </a:r>
            <a:r>
              <a:rPr lang="en-US" sz="2500" dirty="0" smtClean="0">
                <a:solidFill>
                  <a:srgbClr val="002060"/>
                </a:solidFill>
                <a:ea typeface="Gadugi" panose="020B0502040204020203" pitchFamily="34" charset="0"/>
              </a:rPr>
              <a:t>This is last but not the least we make a conclusion on our whole process.</a:t>
            </a:r>
            <a:endParaRPr lang="en-US" sz="2500" dirty="0" smtClean="0">
              <a:ea typeface="Gadugi" panose="020B0502040204020203" pitchFamily="34" charset="0"/>
            </a:endParaRPr>
          </a:p>
          <a:p>
            <a:endParaRPr lang="en-US" sz="2500" dirty="0" smtClean="0">
              <a:solidFill>
                <a:srgbClr val="002060"/>
              </a:solidFill>
              <a:latin typeface="Gadugi" panose="020B0502040204020203" pitchFamily="34" charset="0"/>
              <a:ea typeface="Gadugi" panose="020B0502040204020203" pitchFamily="34" charset="0"/>
            </a:endParaRPr>
          </a:p>
          <a:p>
            <a:pPr marL="0" indent="0">
              <a:buNone/>
            </a:pPr>
            <a:r>
              <a:rPr lang="en-US" sz="2500" dirty="0">
                <a:solidFill>
                  <a:srgbClr val="002060"/>
                </a:solidFill>
                <a:latin typeface="Gadugi" panose="020B0502040204020203" pitchFamily="34" charset="0"/>
                <a:ea typeface="Gadugi" panose="020B0502040204020203" pitchFamily="34" charset="0"/>
              </a:rPr>
              <a:t> </a:t>
            </a:r>
            <a:r>
              <a:rPr lang="en-US" sz="2500" dirty="0" smtClean="0">
                <a:solidFill>
                  <a:srgbClr val="002060"/>
                </a:solidFill>
                <a:latin typeface="Gadugi" panose="020B0502040204020203" pitchFamily="34" charset="0"/>
                <a:ea typeface="Gadugi" panose="020B0502040204020203" pitchFamily="34" charset="0"/>
              </a:rPr>
              <a:t>  </a:t>
            </a:r>
            <a:endParaRPr lang="en-IN" sz="2500" dirty="0">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884" y="1916040"/>
            <a:ext cx="3343275" cy="3971109"/>
          </a:xfrm>
          <a:prstGeom prst="rect">
            <a:avLst/>
          </a:prstGeom>
        </p:spPr>
      </p:pic>
    </p:spTree>
    <p:extLst>
      <p:ext uri="{BB962C8B-B14F-4D97-AF65-F5344CB8AC3E}">
        <p14:creationId xmlns:p14="http://schemas.microsoft.com/office/powerpoint/2010/main" val="53983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Data Summary:</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2177143" y="1690689"/>
            <a:ext cx="8325394" cy="4351338"/>
          </a:xfrm>
        </p:spPr>
        <p:txBody>
          <a:bodyPr>
            <a:normAutofit/>
          </a:bodyPr>
          <a:lstStyle/>
          <a:p>
            <a:r>
              <a:rPr lang="en-US" dirty="0" smtClean="0">
                <a:latin typeface="Arial Black" panose="020B0A04020102020204" pitchFamily="34" charset="0"/>
              </a:rPr>
              <a:t>Category: </a:t>
            </a:r>
            <a:r>
              <a:rPr lang="en-US" dirty="0" smtClean="0">
                <a:solidFill>
                  <a:srgbClr val="002060"/>
                </a:solidFill>
              </a:rPr>
              <a:t>The category decides the belonging of different apps from different category. This useful for categorized  the apps for spreading the data in one form.</a:t>
            </a:r>
            <a:endParaRPr lang="en-IN" dirty="0">
              <a:solidFill>
                <a:srgbClr val="002060"/>
              </a:solidFill>
            </a:endParaRPr>
          </a:p>
          <a:p>
            <a:r>
              <a:rPr lang="en-US" dirty="0" smtClean="0">
                <a:latin typeface="Arial Black" panose="020B0A04020102020204" pitchFamily="34" charset="0"/>
              </a:rPr>
              <a:t>Rating: </a:t>
            </a:r>
            <a:r>
              <a:rPr lang="en-US" dirty="0" smtClean="0">
                <a:solidFill>
                  <a:srgbClr val="002060"/>
                </a:solidFill>
              </a:rPr>
              <a:t>The rating is usually decides the rating of different apps .It makes more impact while installing apps .Rating made through the performance of app if the performance is good the rating will good.</a:t>
            </a:r>
          </a:p>
        </p:txBody>
      </p:sp>
    </p:spTree>
    <p:extLst>
      <p:ext uri="{BB962C8B-B14F-4D97-AF65-F5344CB8AC3E}">
        <p14:creationId xmlns:p14="http://schemas.microsoft.com/office/powerpoint/2010/main" val="6981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Data Summary:</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838201" y="1825625"/>
            <a:ext cx="7487194" cy="4351338"/>
          </a:xfrm>
        </p:spPr>
        <p:txBody>
          <a:bodyPr/>
          <a:lstStyle/>
          <a:p>
            <a:r>
              <a:rPr lang="en-US" dirty="0">
                <a:latin typeface="Arial Black" panose="020B0A04020102020204" pitchFamily="34" charset="0"/>
              </a:rPr>
              <a:t>Reviews: </a:t>
            </a:r>
            <a:r>
              <a:rPr lang="en-US" dirty="0">
                <a:solidFill>
                  <a:srgbClr val="002060"/>
                </a:solidFill>
              </a:rPr>
              <a:t>Reviews are also as similar to rating it also made similar impact as rating. In short we can say that this are pretty important for </a:t>
            </a:r>
            <a:r>
              <a:rPr lang="en-US" dirty="0" smtClean="0">
                <a:solidFill>
                  <a:srgbClr val="002060"/>
                </a:solidFill>
              </a:rPr>
              <a:t>deciding </a:t>
            </a:r>
            <a:r>
              <a:rPr lang="en-US" dirty="0">
                <a:solidFill>
                  <a:srgbClr val="002060"/>
                </a:solidFill>
              </a:rPr>
              <a:t>the quality of </a:t>
            </a:r>
            <a:r>
              <a:rPr lang="en-US" dirty="0" smtClean="0">
                <a:solidFill>
                  <a:srgbClr val="002060"/>
                </a:solidFill>
              </a:rPr>
              <a:t>apps .</a:t>
            </a:r>
          </a:p>
          <a:p>
            <a:r>
              <a:rPr lang="en-US" dirty="0" smtClean="0">
                <a:latin typeface="Arial Black" panose="020B0A04020102020204" pitchFamily="34" charset="0"/>
              </a:rPr>
              <a:t>Size </a:t>
            </a:r>
            <a:r>
              <a:rPr lang="en-US" dirty="0" smtClean="0"/>
              <a:t>: </a:t>
            </a:r>
            <a:r>
              <a:rPr lang="en-US" dirty="0" smtClean="0">
                <a:solidFill>
                  <a:srgbClr val="002060"/>
                </a:solidFill>
              </a:rPr>
              <a:t>The size of apps decides the required space in your storage. Mostly user prefer low size of apps for convenient to use and required low data to installs.</a:t>
            </a:r>
          </a:p>
          <a:p>
            <a:r>
              <a:rPr lang="en-US" dirty="0">
                <a:latin typeface="Arial Black" panose="020B0A04020102020204" pitchFamily="34" charset="0"/>
              </a:rPr>
              <a:t>Price : </a:t>
            </a:r>
            <a:r>
              <a:rPr lang="en-US" dirty="0">
                <a:solidFill>
                  <a:srgbClr val="002060"/>
                </a:solidFill>
              </a:rPr>
              <a:t>The price is different for all paid apps . The price of apps affect the installing for users .</a:t>
            </a:r>
          </a:p>
          <a:p>
            <a:pPr marL="0" indent="0">
              <a:buNone/>
            </a:pPr>
            <a:endParaRPr lang="en-US" sz="1100" dirty="0">
              <a:solidFill>
                <a:srgbClr val="002060"/>
              </a:solidFill>
            </a:endParaRPr>
          </a:p>
          <a:p>
            <a:endParaRPr lang="en-US" dirty="0">
              <a:solidFill>
                <a:srgbClr val="002060"/>
              </a:solidFill>
            </a:endParaRPr>
          </a:p>
        </p:txBody>
      </p:sp>
      <p:pic>
        <p:nvPicPr>
          <p:cNvPr id="1026" name="Picture 2" descr="http://www.avondalechoicedata.com/wp-content/uploads/2014/07/DataSummBlo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569" y="1825625"/>
            <a:ext cx="3543300" cy="299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48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Bodoni MT Black" panose="02070A03080606020203" pitchFamily="18" charset="0"/>
              </a:rPr>
              <a:t>Data Summary:</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p:txBody>
          <a:bodyPr>
            <a:normAutofit fontScale="40000" lnSpcReduction="20000"/>
          </a:bodyPr>
          <a:lstStyle/>
          <a:p>
            <a:pPr marL="0" indent="0">
              <a:buNone/>
            </a:pPr>
            <a:r>
              <a:rPr lang="en-US" sz="7000" dirty="0" smtClean="0">
                <a:latin typeface="Arial Black" panose="020B0A04020102020204" pitchFamily="34" charset="0"/>
              </a:rPr>
              <a:t>Installs</a:t>
            </a:r>
            <a:r>
              <a:rPr lang="en-US" sz="7000" dirty="0" smtClean="0"/>
              <a:t> : </a:t>
            </a:r>
            <a:r>
              <a:rPr lang="en-US" sz="8600" dirty="0" smtClean="0">
                <a:solidFill>
                  <a:srgbClr val="002060"/>
                </a:solidFill>
              </a:rPr>
              <a:t>It is numerical data denoting the number of installs of apps. It  is useful for the owner of apps it decides how the app is running in global network.</a:t>
            </a:r>
          </a:p>
          <a:p>
            <a:pPr marL="0" indent="0">
              <a:buNone/>
            </a:pPr>
            <a:r>
              <a:rPr lang="en-US" sz="6200" dirty="0" smtClean="0">
                <a:latin typeface="Arial Black" panose="020B0A04020102020204" pitchFamily="34" charset="0"/>
                <a:cs typeface="Arial" panose="020B0604020202020204" pitchFamily="34" charset="0"/>
              </a:rPr>
              <a:t>Type : </a:t>
            </a:r>
            <a:r>
              <a:rPr lang="en-US" sz="8600" dirty="0" smtClean="0">
                <a:solidFill>
                  <a:srgbClr val="002060"/>
                </a:solidFill>
              </a:rPr>
              <a:t>The app are of usually two category :</a:t>
            </a:r>
          </a:p>
          <a:p>
            <a:pPr marL="0" indent="0">
              <a:buNone/>
            </a:pPr>
            <a:r>
              <a:rPr lang="en-US" sz="8600" dirty="0" smtClean="0">
                <a:solidFill>
                  <a:srgbClr val="C00000"/>
                </a:solidFill>
              </a:rPr>
              <a:t>Paid: </a:t>
            </a:r>
            <a:r>
              <a:rPr lang="en-US" sz="8600" dirty="0" smtClean="0">
                <a:solidFill>
                  <a:srgbClr val="002060"/>
                </a:solidFill>
              </a:rPr>
              <a:t>The charges of app allocated for the apps in play store . The </a:t>
            </a:r>
            <a:r>
              <a:rPr lang="en-US" sz="8600" dirty="0">
                <a:solidFill>
                  <a:srgbClr val="002060"/>
                </a:solidFill>
              </a:rPr>
              <a:t>user always try to use free apps so this will make impact on the installing as the cost of apps increases installing rate will decreases </a:t>
            </a:r>
            <a:endParaRPr lang="en-US" sz="8600" dirty="0" smtClean="0">
              <a:solidFill>
                <a:srgbClr val="002060"/>
              </a:solidFill>
            </a:endParaRPr>
          </a:p>
          <a:p>
            <a:pPr marL="0" indent="0">
              <a:buNone/>
            </a:pPr>
            <a:r>
              <a:rPr lang="en-US" sz="8600" dirty="0" smtClean="0">
                <a:solidFill>
                  <a:srgbClr val="C00000"/>
                </a:solidFill>
              </a:rPr>
              <a:t>Free</a:t>
            </a:r>
            <a:r>
              <a:rPr lang="en-US" sz="8600" dirty="0" smtClean="0">
                <a:solidFill>
                  <a:srgbClr val="002060"/>
                </a:solidFill>
              </a:rPr>
              <a:t> : It Is totally free for all users in worldwide </a:t>
            </a:r>
          </a:p>
          <a:p>
            <a:pPr marL="0" indent="0">
              <a:buNone/>
            </a:pPr>
            <a:r>
              <a:rPr lang="en-US" sz="8600" dirty="0" smtClean="0">
                <a:solidFill>
                  <a:srgbClr val="002060"/>
                </a:solidFill>
              </a:rPr>
              <a:t>area. User mostly afford it. </a:t>
            </a:r>
          </a:p>
          <a:p>
            <a:pPr marL="0" indent="0">
              <a:buNone/>
            </a:pPr>
            <a:endParaRPr lang="en-US" dirty="0" smtClean="0"/>
          </a:p>
          <a:p>
            <a:pPr marL="0" indent="0">
              <a:buNone/>
            </a:pPr>
            <a:endParaRPr lang="en-US" dirty="0" smtClean="0"/>
          </a:p>
          <a:p>
            <a:pPr marL="0" indent="0">
              <a:buNone/>
            </a:pPr>
            <a:endParaRPr lang="en-US" sz="2870" dirty="0"/>
          </a:p>
          <a:p>
            <a:pPr marL="0" indent="0">
              <a:buNone/>
            </a:pPr>
            <a:endParaRPr lang="en-US" b="1" dirty="0" smtClean="0"/>
          </a:p>
        </p:txBody>
      </p:sp>
    </p:spTree>
    <p:extLst>
      <p:ext uri="{BB962C8B-B14F-4D97-AF65-F5344CB8AC3E}">
        <p14:creationId xmlns:p14="http://schemas.microsoft.com/office/powerpoint/2010/main" val="12722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027" y="-1"/>
            <a:ext cx="7886700" cy="1541417"/>
          </a:xfrm>
        </p:spPr>
        <p:txBody>
          <a:bodyPr>
            <a:normAutofit/>
          </a:bodyPr>
          <a:lstStyle/>
          <a:p>
            <a:r>
              <a:rPr lang="en-US" dirty="0" smtClean="0">
                <a:solidFill>
                  <a:srgbClr val="C00000"/>
                </a:solidFill>
                <a:latin typeface="Bodoni MT Black" panose="02070A03080606020203" pitchFamily="18" charset="0"/>
              </a:rPr>
              <a:t>What Is Data Cleaning ?</a:t>
            </a:r>
            <a:endParaRPr lang="en-IN" dirty="0">
              <a:solidFill>
                <a:srgbClr val="C00000"/>
              </a:solidFill>
              <a:latin typeface="Bodoni MT Black" panose="02070A03080606020203" pitchFamily="18" charset="0"/>
            </a:endParaRPr>
          </a:p>
        </p:txBody>
      </p:sp>
      <p:sp>
        <p:nvSpPr>
          <p:cNvPr id="9" name="Content Placeholder 8"/>
          <p:cNvSpPr>
            <a:spLocks noGrp="1"/>
          </p:cNvSpPr>
          <p:nvPr>
            <p:ph idx="1"/>
          </p:nvPr>
        </p:nvSpPr>
        <p:spPr>
          <a:xfrm>
            <a:off x="949234" y="1419497"/>
            <a:ext cx="5721532" cy="5381897"/>
          </a:xfrm>
        </p:spPr>
        <p:txBody>
          <a:bodyPr>
            <a:normAutofit/>
          </a:bodyPr>
          <a:lstStyle/>
          <a:p>
            <a:r>
              <a:rPr lang="en-US" dirty="0" smtClean="0">
                <a:solidFill>
                  <a:srgbClr val="002060"/>
                </a:solidFill>
              </a:rPr>
              <a:t>Data cleaning is the most and most important part in EDA. As we get in the name the total meaning is getting out of from there. But the actual part is raw data which is present on any of  data . </a:t>
            </a:r>
            <a:endParaRPr lang="en-US" dirty="0">
              <a:solidFill>
                <a:srgbClr val="002060"/>
              </a:solidFill>
            </a:endParaRPr>
          </a:p>
          <a:p>
            <a:r>
              <a:rPr lang="en-US" dirty="0" smtClean="0">
                <a:solidFill>
                  <a:srgbClr val="002060"/>
                </a:solidFill>
              </a:rPr>
              <a:t>So most important to remove unnecessary data . If  any raw data is present it will affect our visualization. Now we can say cleaning is most useful to built the future model.</a:t>
            </a:r>
          </a:p>
          <a:p>
            <a:endParaRPr lang="en-US" dirty="0">
              <a:solidFill>
                <a:srgbClr val="002060"/>
              </a:solidFill>
            </a:endParaRPr>
          </a:p>
          <a:p>
            <a:endParaRPr lang="en-US" dirty="0" smtClean="0">
              <a:latin typeface="Arial Black" panose="020B0A04020102020204" pitchFamily="34" charset="0"/>
            </a:endParaRPr>
          </a:p>
        </p:txBody>
      </p:sp>
      <p:pic>
        <p:nvPicPr>
          <p:cNvPr id="10"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45235" y="2177143"/>
            <a:ext cx="4796790" cy="321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anose="02070A03080606020203" pitchFamily="18" charset="0"/>
              </a:rPr>
              <a:t>Moving To EDA:</a:t>
            </a:r>
            <a:endParaRPr lang="en-IN" dirty="0">
              <a:solidFill>
                <a:srgbClr val="FF0000"/>
              </a:solidFill>
              <a:latin typeface="Bodoni MT Black" panose="02070A03080606020203" pitchFamily="18" charset="0"/>
            </a:endParaRPr>
          </a:p>
        </p:txBody>
      </p:sp>
      <p:sp>
        <p:nvSpPr>
          <p:cNvPr id="3" name="Content Placeholder 2"/>
          <p:cNvSpPr>
            <a:spLocks noGrp="1"/>
          </p:cNvSpPr>
          <p:nvPr>
            <p:ph idx="1"/>
          </p:nvPr>
        </p:nvSpPr>
        <p:spPr>
          <a:xfrm>
            <a:off x="722811" y="1428206"/>
            <a:ext cx="6148251" cy="4310743"/>
          </a:xfrm>
        </p:spPr>
        <p:txBody>
          <a:bodyPr>
            <a:normAutofit lnSpcReduction="10000"/>
          </a:bodyPr>
          <a:lstStyle/>
          <a:p>
            <a:r>
              <a:rPr lang="en-US" dirty="0" smtClean="0"/>
              <a:t>EDA(Exploratory Data Analysis) is the major source to get to know what actually data want to say . In data science the data is having large number of column and rows  unable to read for users </a:t>
            </a:r>
          </a:p>
          <a:p>
            <a:r>
              <a:rPr lang="en-US" dirty="0" smtClean="0"/>
              <a:t>So EDA helps us to learn data which </a:t>
            </a:r>
            <a:r>
              <a:rPr lang="en-US" dirty="0"/>
              <a:t>is </a:t>
            </a:r>
            <a:r>
              <a:rPr lang="en-US" dirty="0" smtClean="0"/>
              <a:t>more complicated  and try to make more readable as compared normal data , </a:t>
            </a:r>
            <a:r>
              <a:rPr lang="en-US" dirty="0"/>
              <a:t>i</a:t>
            </a:r>
            <a:r>
              <a:rPr lang="en-US" dirty="0" smtClean="0"/>
              <a:t>t is widely used in data science and in ML also .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1989" y="1210490"/>
            <a:ext cx="4589417" cy="4153989"/>
          </a:xfrm>
          <a:prstGeom prst="rect">
            <a:avLst/>
          </a:prstGeom>
        </p:spPr>
      </p:pic>
      <p:sp>
        <p:nvSpPr>
          <p:cNvPr id="6" name="Right Arrow 5"/>
          <p:cNvSpPr/>
          <p:nvPr/>
        </p:nvSpPr>
        <p:spPr>
          <a:xfrm>
            <a:off x="2586446" y="5529943"/>
            <a:ext cx="2055223" cy="106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07318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2768</TotalTime>
  <Words>949</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Arial Black</vt:lpstr>
      <vt:lpstr>Bodoni MT Black</vt:lpstr>
      <vt:lpstr>Calibri</vt:lpstr>
      <vt:lpstr>Calibri Light</vt:lpstr>
      <vt:lpstr>Gadugi</vt:lpstr>
      <vt:lpstr>Office Theme</vt:lpstr>
      <vt:lpstr>Capstone Project-1</vt:lpstr>
      <vt:lpstr>Let’s Deep Into Play Store: </vt:lpstr>
      <vt:lpstr>                     The Motive :</vt:lpstr>
      <vt:lpstr>Fetching Data:</vt:lpstr>
      <vt:lpstr>Data Summary:</vt:lpstr>
      <vt:lpstr>Data Summary:</vt:lpstr>
      <vt:lpstr>Data Summary:</vt:lpstr>
      <vt:lpstr>What Is Data Cleaning ?</vt:lpstr>
      <vt:lpstr>Moving To EDA:</vt:lpstr>
      <vt:lpstr>    Apps For Each Category:</vt:lpstr>
      <vt:lpstr>         Reviews Per Category</vt:lpstr>
      <vt:lpstr> Installs Per Category:</vt:lpstr>
      <vt:lpstr>Average Rating Of Apps:</vt:lpstr>
      <vt:lpstr>              Size For Each Rating:</vt:lpstr>
      <vt:lpstr>Installs For Each Rating:</vt:lpstr>
      <vt:lpstr>Price For Each Rating:</vt:lpstr>
      <vt:lpstr>    Preferred Apps For Users :</vt:lpstr>
      <vt:lpstr>Impact Of Size On Installs</vt:lpstr>
      <vt:lpstr>EDA On Relation :</vt:lpstr>
      <vt:lpstr>Working On Reviews Of Data :</vt:lpstr>
      <vt:lpstr>Sentiment Of  Reviews:</vt:lpstr>
      <vt:lpstr>Relation On Sentiment Of Reviews:</vt:lpstr>
      <vt:lpstr>Conclusion</vt:lpstr>
      <vt:lpstr>Conclusion (Continued)</vt:lpstr>
      <vt:lpstr>Challenges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DELL</dc:creator>
  <cp:lastModifiedBy>DELL</cp:lastModifiedBy>
  <cp:revision>65</cp:revision>
  <dcterms:created xsi:type="dcterms:W3CDTF">2022-01-17T19:33:50Z</dcterms:created>
  <dcterms:modified xsi:type="dcterms:W3CDTF">2022-01-26T21:20:28Z</dcterms:modified>
</cp:coreProperties>
</file>