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0"/>
  </p:notesMasterIdLst>
  <p:sldIdLst>
    <p:sldId id="256" r:id="rId2"/>
    <p:sldId id="257" r:id="rId3"/>
    <p:sldId id="258" r:id="rId4"/>
    <p:sldId id="259" r:id="rId5"/>
    <p:sldId id="260" r:id="rId6"/>
    <p:sldId id="261" r:id="rId7"/>
    <p:sldId id="263" r:id="rId8"/>
    <p:sldId id="264" r:id="rId9"/>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2637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4630400"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724205" y="924560"/>
            <a:ext cx="12938760" cy="4023360"/>
          </a:xfrm>
        </p:spPr>
        <p:txBody>
          <a:bodyPr anchor="b">
            <a:noAutofit/>
          </a:bodyPr>
          <a:lstStyle>
            <a:lvl1pPr algn="l">
              <a:lnSpc>
                <a:spcPct val="80000"/>
              </a:lnSpc>
              <a:defRPr sz="10560" spc="-144"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801015" y="5048251"/>
            <a:ext cx="11073841" cy="1975104"/>
          </a:xfrm>
        </p:spPr>
        <p:txBody>
          <a:bodyPr>
            <a:normAutofit/>
          </a:bodyPr>
          <a:lstStyle>
            <a:lvl1pPr marL="0" indent="0" algn="l">
              <a:buNone/>
              <a:defRPr sz="3840">
                <a:solidFill>
                  <a:schemeClr val="bg1"/>
                </a:solidFill>
                <a:latin typeface="+mj-lt"/>
              </a:defRPr>
            </a:lvl1pPr>
            <a:lvl2pPr marL="548640" indent="0" algn="ctr">
              <a:buNone/>
              <a:defRPr sz="3360"/>
            </a:lvl2pPr>
            <a:lvl3pPr marL="1097280" indent="0" algn="ctr">
              <a:buNone/>
              <a:defRPr sz="288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B61BEF0D-F0BB-DE4B-95CE-6DB70DBA9567}" type="datetimeFigureOut">
              <a:rPr lang="en-US" smtClean="0"/>
              <a:pPr/>
              <a:t>12-May-24</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635845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12-May-24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548385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92740" y="834390"/>
            <a:ext cx="3154680" cy="576072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25830" y="857251"/>
            <a:ext cx="9281160" cy="64808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12-May-24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186209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1054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12-May-24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069922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4205" y="920903"/>
            <a:ext cx="12936931" cy="4027018"/>
          </a:xfrm>
        </p:spPr>
        <p:txBody>
          <a:bodyPr anchor="b">
            <a:normAutofit/>
          </a:bodyPr>
          <a:lstStyle>
            <a:lvl1pPr>
              <a:lnSpc>
                <a:spcPct val="80000"/>
              </a:lnSpc>
              <a:defRPr sz="1056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01015" y="5045051"/>
            <a:ext cx="11071555" cy="1975104"/>
          </a:xfrm>
        </p:spPr>
        <p:txBody>
          <a:bodyPr anchor="t">
            <a:normAutofit/>
          </a:bodyPr>
          <a:lstStyle>
            <a:lvl1pPr marL="0" indent="0">
              <a:buNone/>
              <a:defRPr sz="3840">
                <a:solidFill>
                  <a:schemeClr val="tx1"/>
                </a:solidFill>
                <a:latin typeface="+mj-lt"/>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12-May-24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765349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1987" y="2397761"/>
            <a:ext cx="5596128" cy="4520794"/>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213596" y="2397761"/>
            <a:ext cx="5596128" cy="4520794"/>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12-May-24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623574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11987" y="2448560"/>
            <a:ext cx="5596128" cy="868080"/>
          </a:xfrm>
        </p:spPr>
        <p:txBody>
          <a:bodyPr anchor="ctr">
            <a:normAutofit/>
          </a:bodyPr>
          <a:lstStyle>
            <a:lvl1pPr marL="0" indent="0">
              <a:buNone/>
              <a:defRPr sz="2640" b="0" cap="all" baseline="0">
                <a:solidFill>
                  <a:schemeClr val="tx1">
                    <a:lumMod val="85000"/>
                    <a:lumOff val="15000"/>
                  </a:schemeClr>
                </a:solidFill>
                <a:latin typeface="+mj-lt"/>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811987" y="3303701"/>
            <a:ext cx="5596128" cy="3840480"/>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209130" y="2446122"/>
            <a:ext cx="5596128" cy="866851"/>
          </a:xfrm>
        </p:spPr>
        <p:txBody>
          <a:bodyPr anchor="ctr">
            <a:normAutofit/>
          </a:bodyPr>
          <a:lstStyle>
            <a:lvl1pPr marL="0" indent="0">
              <a:buNone/>
              <a:defRPr sz="2640" b="0" cap="all" baseline="0">
                <a:solidFill>
                  <a:schemeClr val="tx1">
                    <a:lumMod val="85000"/>
                    <a:lumOff val="15000"/>
                  </a:schemeClr>
                </a:solidFill>
                <a:latin typeface="+mj-lt"/>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209130" y="3301188"/>
            <a:ext cx="5596128" cy="3840480"/>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12-May-24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480829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12-May-24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844377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12-May-24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347206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9144000" y="0"/>
            <a:ext cx="5486400"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9913685" y="650738"/>
            <a:ext cx="4059936" cy="2304288"/>
          </a:xfrm>
        </p:spPr>
        <p:txBody>
          <a:bodyPr anchor="b">
            <a:noAutofit/>
          </a:bodyPr>
          <a:lstStyle>
            <a:lvl1pPr>
              <a:lnSpc>
                <a:spcPct val="85000"/>
              </a:lnSpc>
              <a:defRPr sz="48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914400" y="914400"/>
            <a:ext cx="7315200" cy="548640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931178" y="3014176"/>
            <a:ext cx="4078224" cy="3752384"/>
          </a:xfrm>
        </p:spPr>
        <p:txBody>
          <a:bodyPr>
            <a:normAutofit/>
          </a:bodyPr>
          <a:lstStyle>
            <a:lvl1pPr marL="0" marR="0" indent="0" algn="l" defTabSz="1097280" rtl="0" eaLnBrk="1" fontAlgn="auto" latinLnBrk="0" hangingPunct="1">
              <a:lnSpc>
                <a:spcPct val="100000"/>
              </a:lnSpc>
              <a:spcBef>
                <a:spcPts val="1440"/>
              </a:spcBef>
              <a:spcAft>
                <a:spcPts val="0"/>
              </a:spcAft>
              <a:buClrTx/>
              <a:buSzTx/>
              <a:buFontTx/>
              <a:buNone/>
              <a:tabLst/>
              <a:defRPr sz="2160">
                <a:solidFill>
                  <a:srgbClr val="262626"/>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marL="0" marR="0" lvl="0" indent="0" algn="l" defTabSz="1097280" rtl="0" eaLnBrk="1" fontAlgn="auto" latinLnBrk="0" hangingPunct="1">
              <a:lnSpc>
                <a:spcPct val="100000"/>
              </a:lnSpc>
              <a:spcBef>
                <a:spcPts val="168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12-May-24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99492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79069" y="6502401"/>
            <a:ext cx="12936931" cy="735940"/>
          </a:xfrm>
        </p:spPr>
        <p:txBody>
          <a:bodyPr anchor="b">
            <a:normAutofit/>
          </a:bodyPr>
          <a:lstStyle>
            <a:lvl1pPr>
              <a:defRPr sz="384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4630400" cy="6397142"/>
          </a:xfrm>
          <a:solidFill>
            <a:schemeClr val="accent1">
              <a:lumMod val="40000"/>
              <a:lumOff val="60000"/>
            </a:schemeClr>
          </a:solidFill>
        </p:spPr>
        <p:txBody>
          <a:bodyPr anchor="t"/>
          <a:lstStyle>
            <a:lvl1pPr marL="0" indent="0" algn="ctr">
              <a:spcBef>
                <a:spcPts val="960"/>
              </a:spcBef>
              <a:buNone/>
              <a:defRPr sz="3840">
                <a:solidFill>
                  <a:schemeClr val="tx1">
                    <a:lumMod val="75000"/>
                    <a:lumOff val="25000"/>
                  </a:schemeClr>
                </a:solidFill>
              </a:defRPr>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811987" y="7091682"/>
            <a:ext cx="11075213" cy="640080"/>
          </a:xfrm>
        </p:spPr>
        <p:txBody>
          <a:bodyPr>
            <a:normAutofit/>
          </a:bodyPr>
          <a:lstStyle>
            <a:lvl1pPr marL="0" indent="0">
              <a:lnSpc>
                <a:spcPct val="90000"/>
              </a:lnSpc>
              <a:buNone/>
              <a:defRPr sz="1680">
                <a:solidFill>
                  <a:srgbClr val="262626"/>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B61BEF0D-F0BB-DE4B-95CE-6DB70DBA9567}" type="datetimeFigureOut">
              <a:rPr lang="en-US" smtClean="0"/>
              <a:pPr/>
              <a:t>12-May-24</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8055108"/>
      </p:ext>
    </p:extLst>
  </p:cSld>
  <p:clrMapOvr>
    <a:overrideClrMapping bg1="lt1" tx1="dk1" bg2="lt2" tx2="dk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88669" y="599439"/>
            <a:ext cx="12927330" cy="19898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1988" y="2414017"/>
            <a:ext cx="12904470" cy="4519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0" y="7694936"/>
            <a:ext cx="4937760" cy="274320"/>
          </a:xfrm>
          <a:prstGeom prst="rect">
            <a:avLst/>
          </a:prstGeom>
        </p:spPr>
        <p:txBody>
          <a:bodyPr vert="horz" lIns="91440" tIns="45720" rIns="91440" bIns="45720" rtlCol="0" anchor="ctr"/>
          <a:lstStyle>
            <a:lvl1pPr algn="l">
              <a:defRPr sz="1140">
                <a:solidFill>
                  <a:schemeClr val="tx1">
                    <a:alpha val="80000"/>
                  </a:schemeClr>
                </a:solidFill>
              </a:defRPr>
            </a:lvl1pPr>
          </a:lstStyle>
          <a:p>
            <a:fld id="{B61BEF0D-F0BB-DE4B-95CE-6DB70DBA9567}" type="datetimeFigureOut">
              <a:rPr lang="en-US" smtClean="0"/>
              <a:pPr/>
              <a:t>12-May-24</a:t>
            </a:fld>
            <a:endParaRPr lang="en-US" dirty="0"/>
          </a:p>
        </p:txBody>
      </p:sp>
      <p:sp>
        <p:nvSpPr>
          <p:cNvPr id="5" name="Footer Placeholder 4"/>
          <p:cNvSpPr>
            <a:spLocks noGrp="1"/>
          </p:cNvSpPr>
          <p:nvPr>
            <p:ph type="ftr" sz="quarter" idx="3"/>
          </p:nvPr>
        </p:nvSpPr>
        <p:spPr>
          <a:xfrm>
            <a:off x="822960" y="7865636"/>
            <a:ext cx="6035040" cy="274320"/>
          </a:xfrm>
          <a:prstGeom prst="rect">
            <a:avLst/>
          </a:prstGeom>
        </p:spPr>
        <p:txBody>
          <a:bodyPr vert="horz" lIns="91440" tIns="45720" rIns="91440" bIns="45720" rtlCol="0" anchor="ctr"/>
          <a:lstStyle>
            <a:lvl1pPr algn="l">
              <a:defRPr sz="114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10516711" y="7051695"/>
            <a:ext cx="3511296" cy="1676447"/>
          </a:xfrm>
          <a:prstGeom prst="rect">
            <a:avLst/>
          </a:prstGeom>
        </p:spPr>
        <p:txBody>
          <a:bodyPr vert="horz" lIns="91440" tIns="45720" rIns="91440" bIns="45720" rtlCol="0" anchor="b"/>
          <a:lstStyle>
            <a:lvl1pPr algn="r">
              <a:defRPr sz="12360" b="0">
                <a:ln>
                  <a:noFill/>
                </a:ln>
                <a:solidFill>
                  <a:schemeClr val="accent1">
                    <a:alpha val="25000"/>
                  </a:schemeClr>
                </a:solidFill>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5731551"/>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Lst>
  <p:hf sldNum="0" hdr="0" ftr="0" dt="0"/>
  <p:txStyles>
    <p:titleStyle>
      <a:lvl1pPr algn="l" defTabSz="1097280" rtl="0" eaLnBrk="1" latinLnBrk="0" hangingPunct="1">
        <a:lnSpc>
          <a:spcPct val="85000"/>
        </a:lnSpc>
        <a:spcBef>
          <a:spcPct val="0"/>
        </a:spcBef>
        <a:buNone/>
        <a:defRPr sz="6480" kern="1200" spc="-144" baseline="0">
          <a:solidFill>
            <a:schemeClr val="accent1"/>
          </a:solidFill>
          <a:latin typeface="+mj-lt"/>
          <a:ea typeface="+mj-ea"/>
          <a:cs typeface="+mj-cs"/>
        </a:defRPr>
      </a:lvl1pPr>
    </p:titleStyle>
    <p:bodyStyle>
      <a:lvl1pPr marL="109728" indent="-109728" algn="l" defTabSz="1097280" rtl="0" eaLnBrk="1" latinLnBrk="0" hangingPunct="1">
        <a:lnSpc>
          <a:spcPct val="85000"/>
        </a:lnSpc>
        <a:spcBef>
          <a:spcPts val="1560"/>
        </a:spcBef>
        <a:buFont typeface="Arial" pitchFamily="34" charset="0"/>
        <a:buChar char=" "/>
        <a:defRPr sz="2880" kern="1200">
          <a:solidFill>
            <a:schemeClr val="tx1">
              <a:lumMod val="85000"/>
              <a:lumOff val="15000"/>
            </a:schemeClr>
          </a:solidFill>
          <a:latin typeface="+mn-lt"/>
          <a:ea typeface="+mn-ea"/>
          <a:cs typeface="+mn-cs"/>
        </a:defRPr>
      </a:lvl1pPr>
      <a:lvl2pPr marL="416966" indent="-411480" algn="l" defTabSz="1097280" rtl="0" eaLnBrk="1" latinLnBrk="0" hangingPunct="1">
        <a:lnSpc>
          <a:spcPct val="85000"/>
        </a:lnSpc>
        <a:spcBef>
          <a:spcPts val="720"/>
        </a:spcBef>
        <a:buFont typeface="Arial" pitchFamily="34" charset="0"/>
        <a:buChar char=" "/>
        <a:defRPr sz="2880" kern="1200">
          <a:solidFill>
            <a:schemeClr val="tx1">
              <a:lumMod val="85000"/>
              <a:lumOff val="15000"/>
            </a:schemeClr>
          </a:solidFill>
          <a:latin typeface="+mn-lt"/>
          <a:ea typeface="+mn-ea"/>
          <a:cs typeface="+mn-cs"/>
        </a:defRPr>
      </a:lvl2pPr>
      <a:lvl3pPr marL="658368" indent="-658368" algn="l" defTabSz="1097280" rtl="0" eaLnBrk="1" latinLnBrk="0" hangingPunct="1">
        <a:lnSpc>
          <a:spcPct val="85000"/>
        </a:lnSpc>
        <a:spcBef>
          <a:spcPts val="720"/>
        </a:spcBef>
        <a:buFont typeface="Arial" pitchFamily="34" charset="0"/>
        <a:buChar char=" "/>
        <a:defRPr sz="2400" i="1" kern="1200">
          <a:solidFill>
            <a:schemeClr val="tx1">
              <a:lumMod val="85000"/>
              <a:lumOff val="15000"/>
            </a:schemeClr>
          </a:solidFill>
          <a:latin typeface="+mn-lt"/>
          <a:ea typeface="+mn-ea"/>
          <a:cs typeface="+mn-cs"/>
        </a:defRPr>
      </a:lvl3pPr>
      <a:lvl4pPr marL="987552" indent="-987552" algn="l" defTabSz="1097280" rtl="0" eaLnBrk="1" latinLnBrk="0" hangingPunct="1">
        <a:lnSpc>
          <a:spcPct val="85000"/>
        </a:lnSpc>
        <a:spcBef>
          <a:spcPts val="720"/>
        </a:spcBef>
        <a:buFont typeface="Arial" pitchFamily="34" charset="0"/>
        <a:buChar char=" "/>
        <a:defRPr sz="2160" kern="1200">
          <a:solidFill>
            <a:schemeClr val="tx1">
              <a:lumMod val="85000"/>
              <a:lumOff val="15000"/>
            </a:schemeClr>
          </a:solidFill>
          <a:latin typeface="+mn-lt"/>
          <a:ea typeface="+mn-ea"/>
          <a:cs typeface="+mn-cs"/>
        </a:defRPr>
      </a:lvl4pPr>
      <a:lvl5pPr marL="1316736" indent="-1316736" algn="l" defTabSz="1097280" rtl="0" eaLnBrk="1" latinLnBrk="0" hangingPunct="1">
        <a:lnSpc>
          <a:spcPct val="85000"/>
        </a:lnSpc>
        <a:spcBef>
          <a:spcPts val="720"/>
        </a:spcBef>
        <a:buFont typeface="Arial" pitchFamily="34" charset="0"/>
        <a:buChar char=" "/>
        <a:defRPr sz="2160" kern="1200">
          <a:solidFill>
            <a:schemeClr val="tx1">
              <a:lumMod val="85000"/>
              <a:lumOff val="15000"/>
            </a:schemeClr>
          </a:solidFill>
          <a:latin typeface="+mn-lt"/>
          <a:ea typeface="+mn-ea"/>
          <a:cs typeface="+mn-cs"/>
        </a:defRPr>
      </a:lvl5pPr>
      <a:lvl6pPr marL="1440000" indent="-274320" algn="l" defTabSz="1097280" rtl="0" eaLnBrk="1" latinLnBrk="0" hangingPunct="1">
        <a:lnSpc>
          <a:spcPct val="85000"/>
        </a:lnSpc>
        <a:spcBef>
          <a:spcPts val="720"/>
        </a:spcBef>
        <a:buFont typeface="Arial" pitchFamily="34" charset="0"/>
        <a:buChar char=" "/>
        <a:defRPr sz="2160" kern="1200">
          <a:solidFill>
            <a:schemeClr val="tx1">
              <a:lumMod val="85000"/>
              <a:lumOff val="15000"/>
            </a:schemeClr>
          </a:solidFill>
          <a:latin typeface="+mn-lt"/>
          <a:ea typeface="+mn-ea"/>
          <a:cs typeface="+mn-cs"/>
        </a:defRPr>
      </a:lvl6pPr>
      <a:lvl7pPr marL="1680000" indent="-274320" algn="l" defTabSz="1097280" rtl="0" eaLnBrk="1" latinLnBrk="0" hangingPunct="1">
        <a:lnSpc>
          <a:spcPct val="85000"/>
        </a:lnSpc>
        <a:spcBef>
          <a:spcPts val="720"/>
        </a:spcBef>
        <a:buFont typeface="Arial" pitchFamily="34" charset="0"/>
        <a:buChar char=" "/>
        <a:defRPr sz="2160" kern="1200">
          <a:solidFill>
            <a:schemeClr val="tx1">
              <a:lumMod val="85000"/>
              <a:lumOff val="15000"/>
            </a:schemeClr>
          </a:solidFill>
          <a:latin typeface="+mn-lt"/>
          <a:ea typeface="+mn-ea"/>
          <a:cs typeface="+mn-cs"/>
        </a:defRPr>
      </a:lvl7pPr>
      <a:lvl8pPr marL="1920000" indent="-274320" algn="l" defTabSz="1097280" rtl="0" eaLnBrk="1" latinLnBrk="0" hangingPunct="1">
        <a:lnSpc>
          <a:spcPct val="85000"/>
        </a:lnSpc>
        <a:spcBef>
          <a:spcPts val="720"/>
        </a:spcBef>
        <a:buFont typeface="Arial" pitchFamily="34" charset="0"/>
        <a:buChar char=" "/>
        <a:defRPr sz="2160" kern="1200">
          <a:solidFill>
            <a:schemeClr val="tx1">
              <a:lumMod val="85000"/>
              <a:lumOff val="15000"/>
            </a:schemeClr>
          </a:solidFill>
          <a:latin typeface="+mn-lt"/>
          <a:ea typeface="+mn-ea"/>
          <a:cs typeface="+mn-cs"/>
        </a:defRPr>
      </a:lvl8pPr>
      <a:lvl9pPr marL="2160000" indent="-274320" algn="l" defTabSz="1097280" rtl="0" eaLnBrk="1" latinLnBrk="0" hangingPunct="1">
        <a:lnSpc>
          <a:spcPct val="85000"/>
        </a:lnSpc>
        <a:spcBef>
          <a:spcPts val="720"/>
        </a:spcBef>
        <a:buFont typeface="Arial" pitchFamily="34" charset="0"/>
        <a:buChar char=" "/>
        <a:defRPr sz="2160" kern="1200">
          <a:solidFill>
            <a:schemeClr val="tx1">
              <a:lumMod val="85000"/>
              <a:lumOff val="15000"/>
            </a:schemeClr>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89210" y="105806"/>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7620" y="0"/>
            <a:ext cx="5486400" cy="8229600"/>
          </a:xfrm>
          <a:prstGeom prst="rect">
            <a:avLst/>
          </a:prstGeom>
        </p:spPr>
      </p:pic>
      <p:sp>
        <p:nvSpPr>
          <p:cNvPr id="5" name="Text 1"/>
          <p:cNvSpPr/>
          <p:nvPr/>
        </p:nvSpPr>
        <p:spPr>
          <a:xfrm>
            <a:off x="6319599" y="1959769"/>
            <a:ext cx="7477601" cy="1916430"/>
          </a:xfrm>
          <a:prstGeom prst="rect">
            <a:avLst/>
          </a:prstGeom>
          <a:noFill/>
          <a:ln/>
        </p:spPr>
        <p:txBody>
          <a:bodyPr wrap="square" rtlCol="0" anchor="t"/>
          <a:lstStyle/>
          <a:p>
            <a:pPr marL="0" indent="0">
              <a:lnSpc>
                <a:spcPts val="7545"/>
              </a:lnSpc>
              <a:buNone/>
            </a:pPr>
            <a:r>
              <a:rPr lang="en-US" sz="6036" b="1" dirty="0">
                <a:solidFill>
                  <a:srgbClr val="000000"/>
                </a:solidFill>
                <a:latin typeface="p22-mackinac-pro" pitchFamily="34" charset="0"/>
                <a:ea typeface="p22-mackinac-pro" pitchFamily="34" charset="-122"/>
                <a:cs typeface="p22-mackinac-pro" pitchFamily="34" charset="-120"/>
              </a:rPr>
              <a:t>Introduction to SQL</a:t>
            </a:r>
            <a:endParaRPr lang="en-US" sz="6036" dirty="0"/>
          </a:p>
        </p:txBody>
      </p:sp>
      <p:sp>
        <p:nvSpPr>
          <p:cNvPr id="6" name="Text 2"/>
          <p:cNvSpPr/>
          <p:nvPr/>
        </p:nvSpPr>
        <p:spPr>
          <a:xfrm>
            <a:off x="6319599" y="4209455"/>
            <a:ext cx="7477601" cy="1421606"/>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 SQL, or Structured Query Language, is the foundation for managing and manipulating relational databases. It allows users to create, modify and query data with efficiency and precision, making it an essential tool for data-driven decision making.</a:t>
            </a:r>
            <a:endParaRPr lang="en-US" sz="1750" dirty="0"/>
          </a:p>
        </p:txBody>
      </p:sp>
      <p:sp>
        <p:nvSpPr>
          <p:cNvPr id="7" name="Shape 3"/>
          <p:cNvSpPr/>
          <p:nvPr/>
        </p:nvSpPr>
        <p:spPr>
          <a:xfrm>
            <a:off x="6319599" y="5897642"/>
            <a:ext cx="355402" cy="355402"/>
          </a:xfrm>
          <a:prstGeom prst="roundRect">
            <a:avLst>
              <a:gd name="adj" fmla="val 25726039"/>
            </a:avLst>
          </a:prstGeom>
          <a:noFill/>
          <a:ln w="7620">
            <a:solidFill>
              <a:srgbClr val="FFFFFF"/>
            </a:solidFill>
            <a:prstDash val="solid"/>
          </a:ln>
        </p:spPr>
      </p:sp>
      <p:sp>
        <p:nvSpPr>
          <p:cNvPr id="9" name="Text 4"/>
          <p:cNvSpPr/>
          <p:nvPr/>
        </p:nvSpPr>
        <p:spPr>
          <a:xfrm>
            <a:off x="9819218" y="6776212"/>
            <a:ext cx="2097167" cy="388858"/>
          </a:xfrm>
          <a:prstGeom prst="rect">
            <a:avLst/>
          </a:prstGeom>
          <a:noFill/>
          <a:ln/>
        </p:spPr>
        <p:txBody>
          <a:bodyPr wrap="none" rtlCol="0" anchor="t"/>
          <a:lstStyle/>
          <a:p>
            <a:pPr marL="0" indent="0" algn="l">
              <a:lnSpc>
                <a:spcPts val="3062"/>
              </a:lnSpc>
              <a:buNone/>
            </a:pPr>
            <a:r>
              <a:rPr lang="en-US" sz="2800" b="1" dirty="0">
                <a:solidFill>
                  <a:srgbClr val="272525"/>
                </a:solidFill>
                <a:latin typeface="Eudoxus Sans" pitchFamily="34" charset="0"/>
                <a:ea typeface="Eudoxus Sans" pitchFamily="34" charset="-122"/>
                <a:cs typeface="Eudoxus Sans" pitchFamily="34" charset="-120"/>
              </a:rPr>
              <a:t>Presented By: Rushali Setia</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1861304"/>
            <a:ext cx="8344257"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SQL Syntax and Fundamentals</a:t>
            </a:r>
            <a:endParaRPr lang="en-US" sz="4374" dirty="0"/>
          </a:p>
        </p:txBody>
      </p:sp>
      <p:sp>
        <p:nvSpPr>
          <p:cNvPr id="5" name="Text 2"/>
          <p:cNvSpPr/>
          <p:nvPr/>
        </p:nvSpPr>
        <p:spPr>
          <a:xfrm>
            <a:off x="2037993" y="3111103"/>
            <a:ext cx="2777490" cy="347186"/>
          </a:xfrm>
          <a:prstGeom prst="rect">
            <a:avLst/>
          </a:prstGeom>
          <a:noFill/>
          <a:ln/>
        </p:spPr>
        <p:txBody>
          <a:bodyPr wrap="none" rtlCol="0" anchor="t"/>
          <a:lstStyle/>
          <a:p>
            <a:pPr marL="0" indent="0">
              <a:lnSpc>
                <a:spcPts val="2734"/>
              </a:lnSpc>
              <a:buNone/>
            </a:pPr>
            <a:r>
              <a:rPr lang="en-US" sz="2187" b="1" dirty="0">
                <a:solidFill>
                  <a:srgbClr val="000000"/>
                </a:solidFill>
                <a:latin typeface="p22-mackinac-pro" pitchFamily="34" charset="0"/>
                <a:ea typeface="p22-mackinac-pro" pitchFamily="34" charset="-122"/>
                <a:cs typeface="p22-mackinac-pro" pitchFamily="34" charset="-120"/>
              </a:rPr>
              <a:t>Key Concepts</a:t>
            </a:r>
            <a:endParaRPr lang="en-US" sz="2187" dirty="0"/>
          </a:p>
        </p:txBody>
      </p:sp>
      <p:sp>
        <p:nvSpPr>
          <p:cNvPr id="6" name="Text 3"/>
          <p:cNvSpPr/>
          <p:nvPr/>
        </p:nvSpPr>
        <p:spPr>
          <a:xfrm>
            <a:off x="2037993" y="3680460"/>
            <a:ext cx="3156347" cy="2487811"/>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SQL consists of a set of commands, clauses, and keywords that allow you to perform a wide range of database operations, from simple data retrieval to complex data manipulation.</a:t>
            </a:r>
            <a:endParaRPr lang="en-US" sz="1750" dirty="0"/>
          </a:p>
        </p:txBody>
      </p:sp>
      <p:sp>
        <p:nvSpPr>
          <p:cNvPr id="7" name="Text 4"/>
          <p:cNvSpPr/>
          <p:nvPr/>
        </p:nvSpPr>
        <p:spPr>
          <a:xfrm>
            <a:off x="5743932" y="3111103"/>
            <a:ext cx="2777490" cy="347186"/>
          </a:xfrm>
          <a:prstGeom prst="rect">
            <a:avLst/>
          </a:prstGeom>
          <a:noFill/>
          <a:ln/>
        </p:spPr>
        <p:txBody>
          <a:bodyPr wrap="none" rtlCol="0" anchor="t"/>
          <a:lstStyle/>
          <a:p>
            <a:pPr marL="0" indent="0">
              <a:lnSpc>
                <a:spcPts val="2734"/>
              </a:lnSpc>
              <a:buNone/>
            </a:pPr>
            <a:r>
              <a:rPr lang="en-US" sz="2187" b="1" dirty="0">
                <a:solidFill>
                  <a:srgbClr val="000000"/>
                </a:solidFill>
                <a:latin typeface="p22-mackinac-pro" pitchFamily="34" charset="0"/>
                <a:ea typeface="p22-mackinac-pro" pitchFamily="34" charset="-122"/>
                <a:cs typeface="p22-mackinac-pro" pitchFamily="34" charset="-120"/>
              </a:rPr>
              <a:t>Syntax Structure</a:t>
            </a:r>
            <a:endParaRPr lang="en-US" sz="2187" dirty="0"/>
          </a:p>
        </p:txBody>
      </p:sp>
      <p:sp>
        <p:nvSpPr>
          <p:cNvPr id="8" name="Text 5"/>
          <p:cNvSpPr/>
          <p:nvPr/>
        </p:nvSpPr>
        <p:spPr>
          <a:xfrm>
            <a:off x="5743932" y="3680460"/>
            <a:ext cx="3156347" cy="2132409"/>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SQL statements follow a standardized syntax, with clauses like SELECT, FROM, WHERE, and ORDER BY used to construct queries and manage data.</a:t>
            </a:r>
            <a:endParaRPr lang="en-US" sz="1750" dirty="0"/>
          </a:p>
        </p:txBody>
      </p:sp>
      <p:sp>
        <p:nvSpPr>
          <p:cNvPr id="9" name="Text 6"/>
          <p:cNvSpPr/>
          <p:nvPr/>
        </p:nvSpPr>
        <p:spPr>
          <a:xfrm>
            <a:off x="9449872" y="3111103"/>
            <a:ext cx="2777490" cy="347186"/>
          </a:xfrm>
          <a:prstGeom prst="rect">
            <a:avLst/>
          </a:prstGeom>
          <a:noFill/>
          <a:ln/>
        </p:spPr>
        <p:txBody>
          <a:bodyPr wrap="none" rtlCol="0" anchor="t"/>
          <a:lstStyle/>
          <a:p>
            <a:pPr marL="0" indent="0">
              <a:lnSpc>
                <a:spcPts val="2734"/>
              </a:lnSpc>
              <a:buNone/>
            </a:pPr>
            <a:r>
              <a:rPr lang="en-US" sz="2187" b="1" dirty="0">
                <a:solidFill>
                  <a:srgbClr val="000000"/>
                </a:solidFill>
                <a:latin typeface="p22-mackinac-pro" pitchFamily="34" charset="0"/>
                <a:ea typeface="p22-mackinac-pro" pitchFamily="34" charset="-122"/>
                <a:cs typeface="p22-mackinac-pro" pitchFamily="34" charset="-120"/>
              </a:rPr>
              <a:t>Data Types</a:t>
            </a:r>
            <a:endParaRPr lang="en-US" sz="2187" dirty="0"/>
          </a:p>
        </p:txBody>
      </p:sp>
      <p:sp>
        <p:nvSpPr>
          <p:cNvPr id="10" name="Text 7"/>
          <p:cNvSpPr/>
          <p:nvPr/>
        </p:nvSpPr>
        <p:spPr>
          <a:xfrm>
            <a:off x="9449872" y="3680460"/>
            <a:ext cx="3156347" cy="2132409"/>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SQL supports various data types, such as numeric, text, date/time, and binary, which are crucial for accurately storing and processing different types of information.</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10980420" y="0"/>
            <a:ext cx="3657600" cy="8229600"/>
          </a:xfrm>
          <a:prstGeom prst="rect">
            <a:avLst/>
          </a:prstGeom>
        </p:spPr>
      </p:pic>
      <p:sp>
        <p:nvSpPr>
          <p:cNvPr id="5" name="Text 1"/>
          <p:cNvSpPr/>
          <p:nvPr/>
        </p:nvSpPr>
        <p:spPr>
          <a:xfrm>
            <a:off x="833199" y="1337905"/>
            <a:ext cx="8195905"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SQL Data Types and Operators</a:t>
            </a:r>
            <a:endParaRPr lang="en-US" sz="4374" dirty="0"/>
          </a:p>
        </p:txBody>
      </p:sp>
      <p:sp>
        <p:nvSpPr>
          <p:cNvPr id="6" name="Shape 2"/>
          <p:cNvSpPr/>
          <p:nvPr/>
        </p:nvSpPr>
        <p:spPr>
          <a:xfrm>
            <a:off x="833199" y="2539127"/>
            <a:ext cx="499943" cy="499943"/>
          </a:xfrm>
          <a:prstGeom prst="roundRect">
            <a:avLst>
              <a:gd name="adj" fmla="val 20000"/>
            </a:avLst>
          </a:prstGeom>
          <a:solidFill>
            <a:srgbClr val="CCEEFF"/>
          </a:solidFill>
          <a:ln w="7620">
            <a:solidFill>
              <a:srgbClr val="B2D4E5"/>
            </a:solidFill>
            <a:prstDash val="solid"/>
          </a:ln>
        </p:spPr>
      </p:sp>
      <p:sp>
        <p:nvSpPr>
          <p:cNvPr id="7" name="Text 3"/>
          <p:cNvSpPr/>
          <p:nvPr/>
        </p:nvSpPr>
        <p:spPr>
          <a:xfrm>
            <a:off x="1015484" y="2580799"/>
            <a:ext cx="135374" cy="416481"/>
          </a:xfrm>
          <a:prstGeom prst="rect">
            <a:avLst/>
          </a:prstGeom>
          <a:noFill/>
          <a:ln/>
        </p:spPr>
        <p:txBody>
          <a:bodyPr wrap="none" rtlCol="0" anchor="t"/>
          <a:lstStyle/>
          <a:p>
            <a:pPr marL="0" indent="0" algn="ctr">
              <a:lnSpc>
                <a:spcPts val="3281"/>
              </a:lnSpc>
              <a:buNone/>
            </a:pPr>
            <a:r>
              <a:rPr lang="en-US" sz="2624" b="1" dirty="0">
                <a:solidFill>
                  <a:srgbClr val="272525"/>
                </a:solidFill>
                <a:latin typeface="p22-mackinac-pro" pitchFamily="34" charset="0"/>
                <a:ea typeface="p22-mackinac-pro" pitchFamily="34" charset="-122"/>
                <a:cs typeface="p22-mackinac-pro" pitchFamily="34" charset="-120"/>
              </a:rPr>
              <a:t>1</a:t>
            </a:r>
            <a:endParaRPr lang="en-US" sz="2624" dirty="0"/>
          </a:p>
        </p:txBody>
      </p:sp>
      <p:sp>
        <p:nvSpPr>
          <p:cNvPr id="8" name="Text 4"/>
          <p:cNvSpPr/>
          <p:nvPr/>
        </p:nvSpPr>
        <p:spPr>
          <a:xfrm>
            <a:off x="1555313" y="2615446"/>
            <a:ext cx="2777490"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Numeric Data Types</a:t>
            </a:r>
            <a:endParaRPr lang="en-US" sz="2187" dirty="0"/>
          </a:p>
        </p:txBody>
      </p:sp>
      <p:sp>
        <p:nvSpPr>
          <p:cNvPr id="9" name="Text 5"/>
          <p:cNvSpPr/>
          <p:nvPr/>
        </p:nvSpPr>
        <p:spPr>
          <a:xfrm>
            <a:off x="1555313" y="3095863"/>
            <a:ext cx="3820001" cy="1777008"/>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SQL offers a range of numeric data types, including integers, floating-point numbers, and decimal values, to accommodate different types of numerical data.</a:t>
            </a:r>
            <a:endParaRPr lang="en-US" sz="1750" dirty="0"/>
          </a:p>
        </p:txBody>
      </p:sp>
      <p:sp>
        <p:nvSpPr>
          <p:cNvPr id="10" name="Shape 6"/>
          <p:cNvSpPr/>
          <p:nvPr/>
        </p:nvSpPr>
        <p:spPr>
          <a:xfrm>
            <a:off x="5597485" y="2539127"/>
            <a:ext cx="499943" cy="499943"/>
          </a:xfrm>
          <a:prstGeom prst="roundRect">
            <a:avLst>
              <a:gd name="adj" fmla="val 20000"/>
            </a:avLst>
          </a:prstGeom>
          <a:solidFill>
            <a:srgbClr val="CCEEFF"/>
          </a:solidFill>
          <a:ln w="7620">
            <a:solidFill>
              <a:srgbClr val="B2D4E5"/>
            </a:solidFill>
            <a:prstDash val="solid"/>
          </a:ln>
        </p:spPr>
      </p:sp>
      <p:sp>
        <p:nvSpPr>
          <p:cNvPr id="11" name="Text 7"/>
          <p:cNvSpPr/>
          <p:nvPr/>
        </p:nvSpPr>
        <p:spPr>
          <a:xfrm>
            <a:off x="5750362" y="2580799"/>
            <a:ext cx="194072" cy="416481"/>
          </a:xfrm>
          <a:prstGeom prst="rect">
            <a:avLst/>
          </a:prstGeom>
          <a:noFill/>
          <a:ln/>
        </p:spPr>
        <p:txBody>
          <a:bodyPr wrap="none" rtlCol="0" anchor="t"/>
          <a:lstStyle/>
          <a:p>
            <a:pPr marL="0" indent="0" algn="ctr">
              <a:lnSpc>
                <a:spcPts val="3281"/>
              </a:lnSpc>
              <a:buNone/>
            </a:pPr>
            <a:r>
              <a:rPr lang="en-US" sz="2624" b="1" dirty="0">
                <a:solidFill>
                  <a:srgbClr val="272525"/>
                </a:solidFill>
                <a:latin typeface="p22-mackinac-pro" pitchFamily="34" charset="0"/>
                <a:ea typeface="p22-mackinac-pro" pitchFamily="34" charset="-122"/>
                <a:cs typeface="p22-mackinac-pro" pitchFamily="34" charset="-120"/>
              </a:rPr>
              <a:t>2</a:t>
            </a:r>
            <a:endParaRPr lang="en-US" sz="2624" dirty="0"/>
          </a:p>
        </p:txBody>
      </p:sp>
      <p:sp>
        <p:nvSpPr>
          <p:cNvPr id="12" name="Text 8"/>
          <p:cNvSpPr/>
          <p:nvPr/>
        </p:nvSpPr>
        <p:spPr>
          <a:xfrm>
            <a:off x="6319599" y="2615446"/>
            <a:ext cx="2777490"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Text Data Types</a:t>
            </a:r>
            <a:endParaRPr lang="en-US" sz="2187" dirty="0"/>
          </a:p>
        </p:txBody>
      </p:sp>
      <p:sp>
        <p:nvSpPr>
          <p:cNvPr id="13" name="Text 9"/>
          <p:cNvSpPr/>
          <p:nvPr/>
        </p:nvSpPr>
        <p:spPr>
          <a:xfrm>
            <a:off x="6319599" y="3095863"/>
            <a:ext cx="3820001" cy="2132409"/>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SQL provides text-based data types, such as CHAR, VARCHAR, and TEXT, to store and manipulate character-based information, including names, addresses, and descriptions.</a:t>
            </a:r>
            <a:endParaRPr lang="en-US" sz="1750" dirty="0"/>
          </a:p>
        </p:txBody>
      </p:sp>
      <p:sp>
        <p:nvSpPr>
          <p:cNvPr id="14" name="Shape 10"/>
          <p:cNvSpPr/>
          <p:nvPr/>
        </p:nvSpPr>
        <p:spPr>
          <a:xfrm>
            <a:off x="833199" y="5624036"/>
            <a:ext cx="499943" cy="499943"/>
          </a:xfrm>
          <a:prstGeom prst="roundRect">
            <a:avLst>
              <a:gd name="adj" fmla="val 20000"/>
            </a:avLst>
          </a:prstGeom>
          <a:solidFill>
            <a:srgbClr val="CCEEFF"/>
          </a:solidFill>
          <a:ln w="7620">
            <a:solidFill>
              <a:srgbClr val="B2D4E5"/>
            </a:solidFill>
            <a:prstDash val="solid"/>
          </a:ln>
        </p:spPr>
      </p:sp>
      <p:sp>
        <p:nvSpPr>
          <p:cNvPr id="15" name="Text 11"/>
          <p:cNvSpPr/>
          <p:nvPr/>
        </p:nvSpPr>
        <p:spPr>
          <a:xfrm>
            <a:off x="983337" y="5665708"/>
            <a:ext cx="199668" cy="416481"/>
          </a:xfrm>
          <a:prstGeom prst="rect">
            <a:avLst/>
          </a:prstGeom>
          <a:noFill/>
          <a:ln/>
        </p:spPr>
        <p:txBody>
          <a:bodyPr wrap="none" rtlCol="0" anchor="t"/>
          <a:lstStyle/>
          <a:p>
            <a:pPr marL="0" indent="0" algn="ctr">
              <a:lnSpc>
                <a:spcPts val="3281"/>
              </a:lnSpc>
              <a:buNone/>
            </a:pPr>
            <a:r>
              <a:rPr lang="en-US" sz="2624" b="1" dirty="0">
                <a:solidFill>
                  <a:srgbClr val="272525"/>
                </a:solidFill>
                <a:latin typeface="p22-mackinac-pro" pitchFamily="34" charset="0"/>
                <a:ea typeface="p22-mackinac-pro" pitchFamily="34" charset="-122"/>
                <a:cs typeface="p22-mackinac-pro" pitchFamily="34" charset="-120"/>
              </a:rPr>
              <a:t>3</a:t>
            </a:r>
            <a:endParaRPr lang="en-US" sz="2624" dirty="0"/>
          </a:p>
        </p:txBody>
      </p:sp>
      <p:sp>
        <p:nvSpPr>
          <p:cNvPr id="16" name="Text 12"/>
          <p:cNvSpPr/>
          <p:nvPr/>
        </p:nvSpPr>
        <p:spPr>
          <a:xfrm>
            <a:off x="1555313" y="5700355"/>
            <a:ext cx="2777490"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Logical Operators</a:t>
            </a:r>
            <a:endParaRPr lang="en-US" sz="2187" dirty="0"/>
          </a:p>
        </p:txBody>
      </p:sp>
      <p:sp>
        <p:nvSpPr>
          <p:cNvPr id="17" name="Text 13"/>
          <p:cNvSpPr/>
          <p:nvPr/>
        </p:nvSpPr>
        <p:spPr>
          <a:xfrm>
            <a:off x="1555313" y="6180773"/>
            <a:ext cx="8584287" cy="710803"/>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SQL's logical operators, like AND, OR, and NOT, allow you to combine multiple conditions in your queries, enabling more complex and precise data filtering.</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55755"/>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10980420" y="0"/>
            <a:ext cx="3657600" cy="8229600"/>
          </a:xfrm>
          <a:prstGeom prst="rect">
            <a:avLst/>
          </a:prstGeom>
        </p:spPr>
      </p:pic>
      <p:sp>
        <p:nvSpPr>
          <p:cNvPr id="5" name="Text 1"/>
          <p:cNvSpPr/>
          <p:nvPr/>
        </p:nvSpPr>
        <p:spPr>
          <a:xfrm>
            <a:off x="826294" y="607576"/>
            <a:ext cx="9320213" cy="1377077"/>
          </a:xfrm>
          <a:prstGeom prst="rect">
            <a:avLst/>
          </a:prstGeom>
          <a:noFill/>
          <a:ln/>
        </p:spPr>
        <p:txBody>
          <a:bodyPr wrap="square" rtlCol="0" anchor="t"/>
          <a:lstStyle/>
          <a:p>
            <a:pPr marL="0" indent="0">
              <a:lnSpc>
                <a:spcPts val="5422"/>
              </a:lnSpc>
              <a:buNone/>
            </a:pPr>
            <a:r>
              <a:rPr lang="en-US" sz="4338" b="1" dirty="0">
                <a:solidFill>
                  <a:srgbClr val="000000"/>
                </a:solidFill>
                <a:latin typeface="p22-mackinac-pro" pitchFamily="34" charset="0"/>
                <a:ea typeface="p22-mackinac-pro" pitchFamily="34" charset="-122"/>
                <a:cs typeface="p22-mackinac-pro" pitchFamily="34" charset="-120"/>
              </a:rPr>
              <a:t>SQL Statements: SELECT, FROM, WHERE</a:t>
            </a:r>
            <a:endParaRPr lang="en-US" sz="4338" dirty="0"/>
          </a:p>
        </p:txBody>
      </p:sp>
      <p:sp>
        <p:nvSpPr>
          <p:cNvPr id="6" name="Shape 2"/>
          <p:cNvSpPr/>
          <p:nvPr/>
        </p:nvSpPr>
        <p:spPr>
          <a:xfrm>
            <a:off x="1134785" y="2315170"/>
            <a:ext cx="44053" cy="5306854"/>
          </a:xfrm>
          <a:prstGeom prst="roundRect">
            <a:avLst>
              <a:gd name="adj" fmla="val 225099"/>
            </a:avLst>
          </a:prstGeom>
          <a:solidFill>
            <a:srgbClr val="B2D4E5"/>
          </a:solidFill>
          <a:ln/>
        </p:spPr>
      </p:sp>
      <p:sp>
        <p:nvSpPr>
          <p:cNvPr id="7" name="Shape 3"/>
          <p:cNvSpPr/>
          <p:nvPr/>
        </p:nvSpPr>
        <p:spPr>
          <a:xfrm>
            <a:off x="1404699" y="2713077"/>
            <a:ext cx="771168" cy="44053"/>
          </a:xfrm>
          <a:prstGeom prst="roundRect">
            <a:avLst>
              <a:gd name="adj" fmla="val 225099"/>
            </a:avLst>
          </a:prstGeom>
          <a:solidFill>
            <a:srgbClr val="B2D4E5"/>
          </a:solidFill>
          <a:ln/>
        </p:spPr>
      </p:sp>
      <p:sp>
        <p:nvSpPr>
          <p:cNvPr id="8" name="Shape 4"/>
          <p:cNvSpPr/>
          <p:nvPr/>
        </p:nvSpPr>
        <p:spPr>
          <a:xfrm>
            <a:off x="908923" y="2487335"/>
            <a:ext cx="495776" cy="495776"/>
          </a:xfrm>
          <a:prstGeom prst="roundRect">
            <a:avLst>
              <a:gd name="adj" fmla="val 20002"/>
            </a:avLst>
          </a:prstGeom>
          <a:solidFill>
            <a:srgbClr val="CCEEFF"/>
          </a:solidFill>
          <a:ln w="7620">
            <a:solidFill>
              <a:srgbClr val="B2D4E5"/>
            </a:solidFill>
            <a:prstDash val="solid"/>
          </a:ln>
        </p:spPr>
      </p:sp>
      <p:sp>
        <p:nvSpPr>
          <p:cNvPr id="9" name="Text 5"/>
          <p:cNvSpPr/>
          <p:nvPr/>
        </p:nvSpPr>
        <p:spPr>
          <a:xfrm>
            <a:off x="1089660" y="2528649"/>
            <a:ext cx="134183" cy="413147"/>
          </a:xfrm>
          <a:prstGeom prst="rect">
            <a:avLst/>
          </a:prstGeom>
          <a:noFill/>
          <a:ln/>
        </p:spPr>
        <p:txBody>
          <a:bodyPr wrap="none" rtlCol="0" anchor="t"/>
          <a:lstStyle/>
          <a:p>
            <a:pPr marL="0" indent="0" algn="ctr">
              <a:lnSpc>
                <a:spcPts val="3253"/>
              </a:lnSpc>
              <a:buNone/>
            </a:pPr>
            <a:r>
              <a:rPr lang="en-US" sz="2603" b="1" dirty="0">
                <a:solidFill>
                  <a:srgbClr val="272525"/>
                </a:solidFill>
                <a:latin typeface="p22-mackinac-pro" pitchFamily="34" charset="0"/>
                <a:ea typeface="p22-mackinac-pro" pitchFamily="34" charset="-122"/>
                <a:cs typeface="p22-mackinac-pro" pitchFamily="34" charset="-120"/>
              </a:rPr>
              <a:t>1</a:t>
            </a:r>
            <a:endParaRPr lang="en-US" sz="2603" dirty="0"/>
          </a:p>
        </p:txBody>
      </p:sp>
      <p:sp>
        <p:nvSpPr>
          <p:cNvPr id="10" name="Text 6"/>
          <p:cNvSpPr/>
          <p:nvPr/>
        </p:nvSpPr>
        <p:spPr>
          <a:xfrm>
            <a:off x="2238612" y="2517834"/>
            <a:ext cx="2754511" cy="344329"/>
          </a:xfrm>
          <a:prstGeom prst="rect">
            <a:avLst/>
          </a:prstGeom>
          <a:noFill/>
          <a:ln/>
        </p:spPr>
        <p:txBody>
          <a:bodyPr wrap="none" rtlCol="0" anchor="t"/>
          <a:lstStyle/>
          <a:p>
            <a:pPr marL="0" indent="0" algn="l">
              <a:lnSpc>
                <a:spcPts val="2711"/>
              </a:lnSpc>
              <a:buNone/>
            </a:pPr>
            <a:r>
              <a:rPr lang="en-US" sz="2169" b="1" dirty="0">
                <a:solidFill>
                  <a:srgbClr val="272525"/>
                </a:solidFill>
                <a:latin typeface="p22-mackinac-pro" pitchFamily="34" charset="0"/>
                <a:ea typeface="p22-mackinac-pro" pitchFamily="34" charset="-122"/>
                <a:cs typeface="p22-mackinac-pro" pitchFamily="34" charset="-120"/>
              </a:rPr>
              <a:t>SELECT</a:t>
            </a:r>
            <a:endParaRPr lang="en-US" sz="2169" dirty="0"/>
          </a:p>
        </p:txBody>
      </p:sp>
      <p:sp>
        <p:nvSpPr>
          <p:cNvPr id="11" name="Text 7"/>
          <p:cNvSpPr/>
          <p:nvPr/>
        </p:nvSpPr>
        <p:spPr>
          <a:xfrm>
            <a:off x="2368748" y="3011924"/>
            <a:ext cx="7777758" cy="705088"/>
          </a:xfrm>
          <a:prstGeom prst="rect">
            <a:avLst/>
          </a:prstGeom>
          <a:noFill/>
          <a:ln/>
        </p:spPr>
        <p:txBody>
          <a:bodyPr wrap="square" rtlCol="0" anchor="t"/>
          <a:lstStyle/>
          <a:p>
            <a:pPr marL="0" indent="0" algn="l">
              <a:lnSpc>
                <a:spcPts val="2776"/>
              </a:lnSpc>
              <a:buNone/>
            </a:pPr>
            <a:r>
              <a:rPr lang="en-US" sz="1735" dirty="0">
                <a:solidFill>
                  <a:srgbClr val="272525"/>
                </a:solidFill>
                <a:latin typeface="Eudoxus Sans" pitchFamily="34" charset="0"/>
                <a:ea typeface="Eudoxus Sans" pitchFamily="34" charset="-122"/>
                <a:cs typeface="Eudoxus Sans" pitchFamily="34" charset="-120"/>
              </a:rPr>
              <a:t>The SELECT statement is used to retrieve data from a database, allowing you to specify the columns you want to include in the result set.</a:t>
            </a:r>
            <a:endParaRPr lang="en-US" sz="1735" dirty="0"/>
          </a:p>
        </p:txBody>
      </p:sp>
      <p:sp>
        <p:nvSpPr>
          <p:cNvPr id="12" name="Shape 8"/>
          <p:cNvSpPr/>
          <p:nvPr/>
        </p:nvSpPr>
        <p:spPr>
          <a:xfrm>
            <a:off x="1404699" y="4555450"/>
            <a:ext cx="771168" cy="44053"/>
          </a:xfrm>
          <a:prstGeom prst="roundRect">
            <a:avLst>
              <a:gd name="adj" fmla="val 225099"/>
            </a:avLst>
          </a:prstGeom>
          <a:solidFill>
            <a:srgbClr val="B2D4E5"/>
          </a:solidFill>
          <a:ln/>
        </p:spPr>
      </p:sp>
      <p:sp>
        <p:nvSpPr>
          <p:cNvPr id="13" name="Shape 9"/>
          <p:cNvSpPr/>
          <p:nvPr/>
        </p:nvSpPr>
        <p:spPr>
          <a:xfrm>
            <a:off x="908923" y="4329708"/>
            <a:ext cx="495776" cy="495776"/>
          </a:xfrm>
          <a:prstGeom prst="roundRect">
            <a:avLst>
              <a:gd name="adj" fmla="val 20002"/>
            </a:avLst>
          </a:prstGeom>
          <a:solidFill>
            <a:srgbClr val="CCEEFF"/>
          </a:solidFill>
          <a:ln w="7620">
            <a:solidFill>
              <a:srgbClr val="B2D4E5"/>
            </a:solidFill>
            <a:prstDash val="solid"/>
          </a:ln>
        </p:spPr>
      </p:sp>
      <p:sp>
        <p:nvSpPr>
          <p:cNvPr id="14" name="Text 10"/>
          <p:cNvSpPr/>
          <p:nvPr/>
        </p:nvSpPr>
        <p:spPr>
          <a:xfrm>
            <a:off x="1060609" y="4371023"/>
            <a:ext cx="192405" cy="413147"/>
          </a:xfrm>
          <a:prstGeom prst="rect">
            <a:avLst/>
          </a:prstGeom>
          <a:noFill/>
          <a:ln/>
        </p:spPr>
        <p:txBody>
          <a:bodyPr wrap="none" rtlCol="0" anchor="t"/>
          <a:lstStyle/>
          <a:p>
            <a:pPr marL="0" indent="0" algn="ctr">
              <a:lnSpc>
                <a:spcPts val="3253"/>
              </a:lnSpc>
              <a:buNone/>
            </a:pPr>
            <a:r>
              <a:rPr lang="en-US" sz="2603" b="1" dirty="0">
                <a:solidFill>
                  <a:srgbClr val="272525"/>
                </a:solidFill>
                <a:latin typeface="p22-mackinac-pro" pitchFamily="34" charset="0"/>
                <a:ea typeface="p22-mackinac-pro" pitchFamily="34" charset="-122"/>
                <a:cs typeface="p22-mackinac-pro" pitchFamily="34" charset="-120"/>
              </a:rPr>
              <a:t>2</a:t>
            </a:r>
            <a:endParaRPr lang="en-US" sz="2603" dirty="0"/>
          </a:p>
        </p:txBody>
      </p:sp>
      <p:sp>
        <p:nvSpPr>
          <p:cNvPr id="15" name="Text 11"/>
          <p:cNvSpPr/>
          <p:nvPr/>
        </p:nvSpPr>
        <p:spPr>
          <a:xfrm>
            <a:off x="2368748" y="4377809"/>
            <a:ext cx="2754511" cy="344329"/>
          </a:xfrm>
          <a:prstGeom prst="rect">
            <a:avLst/>
          </a:prstGeom>
          <a:noFill/>
          <a:ln/>
        </p:spPr>
        <p:txBody>
          <a:bodyPr wrap="none" rtlCol="0" anchor="t"/>
          <a:lstStyle/>
          <a:p>
            <a:pPr marL="0" indent="0" algn="l">
              <a:lnSpc>
                <a:spcPts val="2711"/>
              </a:lnSpc>
              <a:buNone/>
            </a:pPr>
            <a:r>
              <a:rPr lang="en-US" sz="2169" b="1" dirty="0">
                <a:solidFill>
                  <a:srgbClr val="272525"/>
                </a:solidFill>
                <a:latin typeface="p22-mackinac-pro" pitchFamily="34" charset="0"/>
                <a:ea typeface="p22-mackinac-pro" pitchFamily="34" charset="-122"/>
                <a:cs typeface="p22-mackinac-pro" pitchFamily="34" charset="-120"/>
              </a:rPr>
              <a:t>FROM</a:t>
            </a:r>
            <a:endParaRPr lang="en-US" sz="2169" dirty="0"/>
          </a:p>
        </p:txBody>
      </p:sp>
      <p:sp>
        <p:nvSpPr>
          <p:cNvPr id="16" name="Text 12"/>
          <p:cNvSpPr/>
          <p:nvPr/>
        </p:nvSpPr>
        <p:spPr>
          <a:xfrm>
            <a:off x="2368748" y="4854297"/>
            <a:ext cx="7777758" cy="705088"/>
          </a:xfrm>
          <a:prstGeom prst="rect">
            <a:avLst/>
          </a:prstGeom>
          <a:noFill/>
          <a:ln/>
        </p:spPr>
        <p:txBody>
          <a:bodyPr wrap="square" rtlCol="0" anchor="t"/>
          <a:lstStyle/>
          <a:p>
            <a:pPr marL="0" indent="0" algn="l">
              <a:lnSpc>
                <a:spcPts val="2776"/>
              </a:lnSpc>
              <a:buNone/>
            </a:pPr>
            <a:r>
              <a:rPr lang="en-US" sz="1735" dirty="0">
                <a:solidFill>
                  <a:srgbClr val="272525"/>
                </a:solidFill>
                <a:latin typeface="Eudoxus Sans" pitchFamily="34" charset="0"/>
                <a:ea typeface="Eudoxus Sans" pitchFamily="34" charset="-122"/>
                <a:cs typeface="Eudoxus Sans" pitchFamily="34" charset="-120"/>
              </a:rPr>
              <a:t>The FROM clause is used to specify the table(s) from which the data should be retrieved, forming the foundation of your SQL query.</a:t>
            </a:r>
            <a:endParaRPr lang="en-US" sz="1735" dirty="0"/>
          </a:p>
        </p:txBody>
      </p:sp>
      <p:sp>
        <p:nvSpPr>
          <p:cNvPr id="17" name="Shape 13"/>
          <p:cNvSpPr/>
          <p:nvPr/>
        </p:nvSpPr>
        <p:spPr>
          <a:xfrm>
            <a:off x="1404699" y="6397823"/>
            <a:ext cx="771168" cy="44053"/>
          </a:xfrm>
          <a:prstGeom prst="roundRect">
            <a:avLst>
              <a:gd name="adj" fmla="val 225099"/>
            </a:avLst>
          </a:prstGeom>
          <a:solidFill>
            <a:srgbClr val="B2D4E5"/>
          </a:solidFill>
          <a:ln/>
        </p:spPr>
      </p:sp>
      <p:sp>
        <p:nvSpPr>
          <p:cNvPr id="18" name="Shape 14"/>
          <p:cNvSpPr/>
          <p:nvPr/>
        </p:nvSpPr>
        <p:spPr>
          <a:xfrm>
            <a:off x="908923" y="6172081"/>
            <a:ext cx="495776" cy="495776"/>
          </a:xfrm>
          <a:prstGeom prst="roundRect">
            <a:avLst>
              <a:gd name="adj" fmla="val 20002"/>
            </a:avLst>
          </a:prstGeom>
          <a:solidFill>
            <a:srgbClr val="CCEEFF"/>
          </a:solidFill>
          <a:ln w="7620">
            <a:solidFill>
              <a:srgbClr val="B2D4E5"/>
            </a:solidFill>
            <a:prstDash val="solid"/>
          </a:ln>
        </p:spPr>
      </p:sp>
      <p:sp>
        <p:nvSpPr>
          <p:cNvPr id="19" name="Text 15"/>
          <p:cNvSpPr/>
          <p:nvPr/>
        </p:nvSpPr>
        <p:spPr>
          <a:xfrm>
            <a:off x="1057751" y="6213396"/>
            <a:ext cx="198001" cy="413147"/>
          </a:xfrm>
          <a:prstGeom prst="rect">
            <a:avLst/>
          </a:prstGeom>
          <a:noFill/>
          <a:ln/>
        </p:spPr>
        <p:txBody>
          <a:bodyPr wrap="none" rtlCol="0" anchor="t"/>
          <a:lstStyle/>
          <a:p>
            <a:pPr marL="0" indent="0" algn="ctr">
              <a:lnSpc>
                <a:spcPts val="3253"/>
              </a:lnSpc>
              <a:buNone/>
            </a:pPr>
            <a:r>
              <a:rPr lang="en-US" sz="2603" b="1" dirty="0">
                <a:solidFill>
                  <a:srgbClr val="272525"/>
                </a:solidFill>
                <a:latin typeface="p22-mackinac-pro" pitchFamily="34" charset="0"/>
                <a:ea typeface="p22-mackinac-pro" pitchFamily="34" charset="-122"/>
                <a:cs typeface="p22-mackinac-pro" pitchFamily="34" charset="-120"/>
              </a:rPr>
              <a:t>3</a:t>
            </a:r>
            <a:endParaRPr lang="en-US" sz="2603" dirty="0"/>
          </a:p>
        </p:txBody>
      </p:sp>
      <p:sp>
        <p:nvSpPr>
          <p:cNvPr id="20" name="Text 16"/>
          <p:cNvSpPr/>
          <p:nvPr/>
        </p:nvSpPr>
        <p:spPr>
          <a:xfrm>
            <a:off x="2368748" y="6220182"/>
            <a:ext cx="2754511" cy="344329"/>
          </a:xfrm>
          <a:prstGeom prst="rect">
            <a:avLst/>
          </a:prstGeom>
          <a:noFill/>
          <a:ln/>
        </p:spPr>
        <p:txBody>
          <a:bodyPr wrap="none" rtlCol="0" anchor="t"/>
          <a:lstStyle/>
          <a:p>
            <a:pPr marL="0" indent="0" algn="l">
              <a:lnSpc>
                <a:spcPts val="2711"/>
              </a:lnSpc>
              <a:buNone/>
            </a:pPr>
            <a:r>
              <a:rPr lang="en-US" sz="2169" b="1" dirty="0">
                <a:solidFill>
                  <a:srgbClr val="272525"/>
                </a:solidFill>
                <a:latin typeface="p22-mackinac-pro" pitchFamily="34" charset="0"/>
                <a:ea typeface="p22-mackinac-pro" pitchFamily="34" charset="-122"/>
                <a:cs typeface="p22-mackinac-pro" pitchFamily="34" charset="-120"/>
              </a:rPr>
              <a:t>WHERE</a:t>
            </a:r>
            <a:endParaRPr lang="en-US" sz="2169" dirty="0"/>
          </a:p>
        </p:txBody>
      </p:sp>
      <p:sp>
        <p:nvSpPr>
          <p:cNvPr id="21" name="Text 17"/>
          <p:cNvSpPr/>
          <p:nvPr/>
        </p:nvSpPr>
        <p:spPr>
          <a:xfrm>
            <a:off x="2368748" y="6696670"/>
            <a:ext cx="7777758" cy="705088"/>
          </a:xfrm>
          <a:prstGeom prst="rect">
            <a:avLst/>
          </a:prstGeom>
          <a:noFill/>
          <a:ln/>
        </p:spPr>
        <p:txBody>
          <a:bodyPr wrap="square" rtlCol="0" anchor="t"/>
          <a:lstStyle/>
          <a:p>
            <a:pPr marL="0" indent="0" algn="l">
              <a:lnSpc>
                <a:spcPts val="2776"/>
              </a:lnSpc>
              <a:buNone/>
            </a:pPr>
            <a:r>
              <a:rPr lang="en-US" sz="1735" dirty="0">
                <a:solidFill>
                  <a:srgbClr val="272525"/>
                </a:solidFill>
                <a:latin typeface="Eudoxus Sans" pitchFamily="34" charset="0"/>
                <a:ea typeface="Eudoxus Sans" pitchFamily="34" charset="-122"/>
                <a:cs typeface="Eudoxus Sans" pitchFamily="34" charset="-120"/>
              </a:rPr>
              <a:t>The WHERE clause is used to filter the data based on one or more conditions, enabling you to focus on the specific information you need.</a:t>
            </a:r>
            <a:endParaRPr lang="en-US" sz="173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1072753"/>
            <a:ext cx="7659410"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SQL Joins and Relationships</a:t>
            </a:r>
            <a:endParaRPr lang="en-US" sz="4374" dirty="0"/>
          </a:p>
        </p:txBody>
      </p:sp>
      <p:sp>
        <p:nvSpPr>
          <p:cNvPr id="5" name="Shape 2"/>
          <p:cNvSpPr/>
          <p:nvPr/>
        </p:nvSpPr>
        <p:spPr>
          <a:xfrm>
            <a:off x="2037993" y="2211467"/>
            <a:ext cx="5166122" cy="2361605"/>
          </a:xfrm>
          <a:prstGeom prst="roundRect">
            <a:avLst>
              <a:gd name="adj" fmla="val 4234"/>
            </a:avLst>
          </a:prstGeom>
          <a:solidFill>
            <a:srgbClr val="CCEEFF"/>
          </a:solidFill>
          <a:ln w="7620">
            <a:solidFill>
              <a:srgbClr val="B2D4E5"/>
            </a:solidFill>
            <a:prstDash val="solid"/>
          </a:ln>
        </p:spPr>
      </p:sp>
      <p:sp>
        <p:nvSpPr>
          <p:cNvPr id="6" name="Text 3"/>
          <p:cNvSpPr/>
          <p:nvPr/>
        </p:nvSpPr>
        <p:spPr>
          <a:xfrm>
            <a:off x="2267783" y="2441258"/>
            <a:ext cx="2777490"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Inner Join</a:t>
            </a:r>
            <a:endParaRPr lang="en-US" sz="2187" dirty="0"/>
          </a:p>
        </p:txBody>
      </p:sp>
      <p:sp>
        <p:nvSpPr>
          <p:cNvPr id="7" name="Text 4"/>
          <p:cNvSpPr/>
          <p:nvPr/>
        </p:nvSpPr>
        <p:spPr>
          <a:xfrm>
            <a:off x="2267783" y="2921675"/>
            <a:ext cx="4706541" cy="1421606"/>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The INNER JOIN clause is used to combine rows from two or more tables based on a related column between them, returning only the matching records.</a:t>
            </a:r>
            <a:endParaRPr lang="en-US" sz="1750" dirty="0"/>
          </a:p>
        </p:txBody>
      </p:sp>
      <p:sp>
        <p:nvSpPr>
          <p:cNvPr id="8" name="Shape 5"/>
          <p:cNvSpPr/>
          <p:nvPr/>
        </p:nvSpPr>
        <p:spPr>
          <a:xfrm>
            <a:off x="7426285" y="2211467"/>
            <a:ext cx="5166122" cy="2361605"/>
          </a:xfrm>
          <a:prstGeom prst="roundRect">
            <a:avLst>
              <a:gd name="adj" fmla="val 4234"/>
            </a:avLst>
          </a:prstGeom>
          <a:solidFill>
            <a:srgbClr val="CCEEFF"/>
          </a:solidFill>
          <a:ln w="7620">
            <a:solidFill>
              <a:srgbClr val="B2D4E5"/>
            </a:solidFill>
            <a:prstDash val="solid"/>
          </a:ln>
        </p:spPr>
      </p:sp>
      <p:sp>
        <p:nvSpPr>
          <p:cNvPr id="9" name="Text 6"/>
          <p:cNvSpPr/>
          <p:nvPr/>
        </p:nvSpPr>
        <p:spPr>
          <a:xfrm>
            <a:off x="7656076" y="2441258"/>
            <a:ext cx="2777490"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Outer Joins</a:t>
            </a:r>
            <a:endParaRPr lang="en-US" sz="2187" dirty="0"/>
          </a:p>
        </p:txBody>
      </p:sp>
      <p:sp>
        <p:nvSpPr>
          <p:cNvPr id="10" name="Text 7"/>
          <p:cNvSpPr/>
          <p:nvPr/>
        </p:nvSpPr>
        <p:spPr>
          <a:xfrm>
            <a:off x="7656076" y="2921675"/>
            <a:ext cx="4706541" cy="1421606"/>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SQL offers LEFT, RIGHT, and FULL OUTER JOIN options to include all records from one or both tables, even if there are no matching rows.</a:t>
            </a:r>
            <a:endParaRPr lang="en-US" sz="1750" dirty="0"/>
          </a:p>
        </p:txBody>
      </p:sp>
      <p:sp>
        <p:nvSpPr>
          <p:cNvPr id="11" name="Shape 8"/>
          <p:cNvSpPr/>
          <p:nvPr/>
        </p:nvSpPr>
        <p:spPr>
          <a:xfrm>
            <a:off x="2037993" y="4795242"/>
            <a:ext cx="5166122" cy="2361605"/>
          </a:xfrm>
          <a:prstGeom prst="roundRect">
            <a:avLst>
              <a:gd name="adj" fmla="val 4234"/>
            </a:avLst>
          </a:prstGeom>
          <a:solidFill>
            <a:srgbClr val="CCEEFF"/>
          </a:solidFill>
          <a:ln w="7620">
            <a:solidFill>
              <a:srgbClr val="B2D4E5"/>
            </a:solidFill>
            <a:prstDash val="solid"/>
          </a:ln>
        </p:spPr>
      </p:sp>
      <p:sp>
        <p:nvSpPr>
          <p:cNvPr id="12" name="Text 9"/>
          <p:cNvSpPr/>
          <p:nvPr/>
        </p:nvSpPr>
        <p:spPr>
          <a:xfrm>
            <a:off x="2267783" y="5025033"/>
            <a:ext cx="2777490"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Self-Joins</a:t>
            </a:r>
            <a:endParaRPr lang="en-US" sz="2187" dirty="0"/>
          </a:p>
        </p:txBody>
      </p:sp>
      <p:sp>
        <p:nvSpPr>
          <p:cNvPr id="13" name="Text 10"/>
          <p:cNvSpPr/>
          <p:nvPr/>
        </p:nvSpPr>
        <p:spPr>
          <a:xfrm>
            <a:off x="2267783" y="5505450"/>
            <a:ext cx="4706541" cy="1066205"/>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A self-join is a special type of join where a table is joined with itself, allowing you to compare data within the same table.</a:t>
            </a:r>
            <a:endParaRPr lang="en-US" sz="1750" dirty="0"/>
          </a:p>
        </p:txBody>
      </p:sp>
      <p:sp>
        <p:nvSpPr>
          <p:cNvPr id="14" name="Shape 11"/>
          <p:cNvSpPr/>
          <p:nvPr/>
        </p:nvSpPr>
        <p:spPr>
          <a:xfrm>
            <a:off x="7426285" y="4795242"/>
            <a:ext cx="5166122" cy="2361605"/>
          </a:xfrm>
          <a:prstGeom prst="roundRect">
            <a:avLst>
              <a:gd name="adj" fmla="val 4234"/>
            </a:avLst>
          </a:prstGeom>
          <a:solidFill>
            <a:srgbClr val="CCEEFF"/>
          </a:solidFill>
          <a:ln w="7620">
            <a:solidFill>
              <a:srgbClr val="B2D4E5"/>
            </a:solidFill>
            <a:prstDash val="solid"/>
          </a:ln>
        </p:spPr>
      </p:sp>
      <p:sp>
        <p:nvSpPr>
          <p:cNvPr id="15" name="Text 12"/>
          <p:cNvSpPr/>
          <p:nvPr/>
        </p:nvSpPr>
        <p:spPr>
          <a:xfrm>
            <a:off x="7656076" y="5025033"/>
            <a:ext cx="2777490"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Relationship Types</a:t>
            </a:r>
            <a:endParaRPr lang="en-US" sz="2187" dirty="0"/>
          </a:p>
        </p:txBody>
      </p:sp>
      <p:sp>
        <p:nvSpPr>
          <p:cNvPr id="16" name="Text 13"/>
          <p:cNvSpPr/>
          <p:nvPr/>
        </p:nvSpPr>
        <p:spPr>
          <a:xfrm>
            <a:off x="7656076" y="5505450"/>
            <a:ext cx="4706541" cy="1421606"/>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SQL supports one-to-one, one-to-many, and many-to-many relationships between tables, which are crucial for modeling real-world data structures.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2383274"/>
            <a:ext cx="8375928"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SQL Aggregation and Grouping</a:t>
            </a:r>
            <a:endParaRPr lang="en-US" sz="4374" dirty="0"/>
          </a:p>
        </p:txBody>
      </p:sp>
      <p:pic>
        <p:nvPicPr>
          <p:cNvPr id="5" name="Image 1" descr="preencoded.png"/>
          <p:cNvPicPr>
            <a:picLocks noChangeAspect="1"/>
          </p:cNvPicPr>
          <p:nvPr/>
        </p:nvPicPr>
        <p:blipFill>
          <a:blip r:embed="rId4"/>
          <a:stretch>
            <a:fillRect/>
          </a:stretch>
        </p:blipFill>
        <p:spPr>
          <a:xfrm>
            <a:off x="2037993" y="3521988"/>
            <a:ext cx="555427" cy="555427"/>
          </a:xfrm>
          <a:prstGeom prst="rect">
            <a:avLst/>
          </a:prstGeom>
        </p:spPr>
      </p:pic>
      <p:sp>
        <p:nvSpPr>
          <p:cNvPr id="6" name="Text 2"/>
          <p:cNvSpPr/>
          <p:nvPr/>
        </p:nvSpPr>
        <p:spPr>
          <a:xfrm>
            <a:off x="2037993" y="4299585"/>
            <a:ext cx="2388632" cy="347186"/>
          </a:xfrm>
          <a:prstGeom prst="rect">
            <a:avLst/>
          </a:prstGeom>
          <a:noFill/>
          <a:ln/>
        </p:spPr>
        <p:txBody>
          <a:bodyPr wrap="none" rtlCol="0" anchor="t"/>
          <a:lstStyle/>
          <a:p>
            <a:pPr marL="0" indent="0" algn="l">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SUM</a:t>
            </a:r>
            <a:endParaRPr lang="en-US" sz="2187" dirty="0"/>
          </a:p>
        </p:txBody>
      </p:sp>
      <p:sp>
        <p:nvSpPr>
          <p:cNvPr id="7" name="Text 3"/>
          <p:cNvSpPr/>
          <p:nvPr/>
        </p:nvSpPr>
        <p:spPr>
          <a:xfrm>
            <a:off x="2037993" y="4780002"/>
            <a:ext cx="2388632" cy="710803"/>
          </a:xfrm>
          <a:prstGeom prst="rect">
            <a:avLst/>
          </a:prstGeom>
          <a:noFill/>
          <a:ln/>
        </p:spPr>
        <p:txBody>
          <a:bodyPr wrap="square" rtlCol="0" anchor="t"/>
          <a:lstStyle/>
          <a:p>
            <a:pPr marL="0" indent="0" algn="l">
              <a:lnSpc>
                <a:spcPts val="2799"/>
              </a:lnSpc>
              <a:buNone/>
            </a:pPr>
            <a:r>
              <a:rPr lang="en-US" sz="1750" dirty="0">
                <a:solidFill>
                  <a:srgbClr val="272525"/>
                </a:solidFill>
                <a:latin typeface="Eudoxus Sans" pitchFamily="34" charset="0"/>
                <a:ea typeface="Eudoxus Sans" pitchFamily="34" charset="-122"/>
                <a:cs typeface="Eudoxus Sans" pitchFamily="34" charset="-120"/>
              </a:rPr>
              <a:t>Calculates the total of a numeric column.</a:t>
            </a:r>
            <a:endParaRPr lang="en-US" sz="1750" dirty="0"/>
          </a:p>
        </p:txBody>
      </p:sp>
      <p:pic>
        <p:nvPicPr>
          <p:cNvPr id="8" name="Image 2" descr="preencoded.png"/>
          <p:cNvPicPr>
            <a:picLocks noChangeAspect="1"/>
          </p:cNvPicPr>
          <p:nvPr/>
        </p:nvPicPr>
        <p:blipFill>
          <a:blip r:embed="rId5"/>
          <a:stretch>
            <a:fillRect/>
          </a:stretch>
        </p:blipFill>
        <p:spPr>
          <a:xfrm>
            <a:off x="4759881" y="3521988"/>
            <a:ext cx="555427" cy="555427"/>
          </a:xfrm>
          <a:prstGeom prst="rect">
            <a:avLst/>
          </a:prstGeom>
        </p:spPr>
      </p:pic>
      <p:sp>
        <p:nvSpPr>
          <p:cNvPr id="9" name="Text 4"/>
          <p:cNvSpPr/>
          <p:nvPr/>
        </p:nvSpPr>
        <p:spPr>
          <a:xfrm>
            <a:off x="4759881" y="4299585"/>
            <a:ext cx="2388632" cy="347186"/>
          </a:xfrm>
          <a:prstGeom prst="rect">
            <a:avLst/>
          </a:prstGeom>
          <a:noFill/>
          <a:ln/>
        </p:spPr>
        <p:txBody>
          <a:bodyPr wrap="none" rtlCol="0" anchor="t"/>
          <a:lstStyle/>
          <a:p>
            <a:pPr marL="0" indent="0" algn="l">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AVG</a:t>
            </a:r>
            <a:endParaRPr lang="en-US" sz="2187" dirty="0"/>
          </a:p>
        </p:txBody>
      </p:sp>
      <p:sp>
        <p:nvSpPr>
          <p:cNvPr id="10" name="Text 5"/>
          <p:cNvSpPr/>
          <p:nvPr/>
        </p:nvSpPr>
        <p:spPr>
          <a:xfrm>
            <a:off x="4759881" y="4780002"/>
            <a:ext cx="2388632" cy="1066205"/>
          </a:xfrm>
          <a:prstGeom prst="rect">
            <a:avLst/>
          </a:prstGeom>
          <a:noFill/>
          <a:ln/>
        </p:spPr>
        <p:txBody>
          <a:bodyPr wrap="square" rtlCol="0" anchor="t"/>
          <a:lstStyle/>
          <a:p>
            <a:pPr marL="0" indent="0" algn="l">
              <a:lnSpc>
                <a:spcPts val="2799"/>
              </a:lnSpc>
              <a:buNone/>
            </a:pPr>
            <a:r>
              <a:rPr lang="en-US" sz="1750" dirty="0">
                <a:solidFill>
                  <a:srgbClr val="272525"/>
                </a:solidFill>
                <a:latin typeface="Eudoxus Sans" pitchFamily="34" charset="0"/>
                <a:ea typeface="Eudoxus Sans" pitchFamily="34" charset="-122"/>
                <a:cs typeface="Eudoxus Sans" pitchFamily="34" charset="-120"/>
              </a:rPr>
              <a:t>Calculates the average value of a numeric column.</a:t>
            </a:r>
            <a:endParaRPr lang="en-US" sz="1750" dirty="0"/>
          </a:p>
        </p:txBody>
      </p:sp>
      <p:pic>
        <p:nvPicPr>
          <p:cNvPr id="11" name="Image 3" descr="preencoded.png"/>
          <p:cNvPicPr>
            <a:picLocks noChangeAspect="1"/>
          </p:cNvPicPr>
          <p:nvPr/>
        </p:nvPicPr>
        <p:blipFill>
          <a:blip r:embed="rId6"/>
          <a:stretch>
            <a:fillRect/>
          </a:stretch>
        </p:blipFill>
        <p:spPr>
          <a:xfrm>
            <a:off x="7481768" y="3521988"/>
            <a:ext cx="555427" cy="555427"/>
          </a:xfrm>
          <a:prstGeom prst="rect">
            <a:avLst/>
          </a:prstGeom>
        </p:spPr>
      </p:pic>
      <p:sp>
        <p:nvSpPr>
          <p:cNvPr id="12" name="Text 6"/>
          <p:cNvSpPr/>
          <p:nvPr/>
        </p:nvSpPr>
        <p:spPr>
          <a:xfrm>
            <a:off x="7481768" y="4299585"/>
            <a:ext cx="2388632" cy="347186"/>
          </a:xfrm>
          <a:prstGeom prst="rect">
            <a:avLst/>
          </a:prstGeom>
          <a:noFill/>
          <a:ln/>
        </p:spPr>
        <p:txBody>
          <a:bodyPr wrap="none" rtlCol="0" anchor="t"/>
          <a:lstStyle/>
          <a:p>
            <a:pPr marL="0" indent="0" algn="l">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MAX</a:t>
            </a:r>
            <a:endParaRPr lang="en-US" sz="2187" dirty="0"/>
          </a:p>
        </p:txBody>
      </p:sp>
      <p:sp>
        <p:nvSpPr>
          <p:cNvPr id="13" name="Text 7"/>
          <p:cNvSpPr/>
          <p:nvPr/>
        </p:nvSpPr>
        <p:spPr>
          <a:xfrm>
            <a:off x="7481768" y="4780002"/>
            <a:ext cx="2388632" cy="1066205"/>
          </a:xfrm>
          <a:prstGeom prst="rect">
            <a:avLst/>
          </a:prstGeom>
          <a:noFill/>
          <a:ln/>
        </p:spPr>
        <p:txBody>
          <a:bodyPr wrap="square" rtlCol="0" anchor="t"/>
          <a:lstStyle/>
          <a:p>
            <a:pPr marL="0" indent="0" algn="l">
              <a:lnSpc>
                <a:spcPts val="2799"/>
              </a:lnSpc>
              <a:buNone/>
            </a:pPr>
            <a:r>
              <a:rPr lang="en-US" sz="1750" dirty="0">
                <a:solidFill>
                  <a:srgbClr val="272525"/>
                </a:solidFill>
                <a:latin typeface="Eudoxus Sans" pitchFamily="34" charset="0"/>
                <a:ea typeface="Eudoxus Sans" pitchFamily="34" charset="-122"/>
                <a:cs typeface="Eudoxus Sans" pitchFamily="34" charset="-120"/>
              </a:rPr>
              <a:t>Returns the maximum value in a numeric column.</a:t>
            </a:r>
            <a:endParaRPr lang="en-US" sz="1750" dirty="0"/>
          </a:p>
        </p:txBody>
      </p:sp>
      <p:pic>
        <p:nvPicPr>
          <p:cNvPr id="14" name="Image 4" descr="preencoded.png"/>
          <p:cNvPicPr>
            <a:picLocks noChangeAspect="1"/>
          </p:cNvPicPr>
          <p:nvPr/>
        </p:nvPicPr>
        <p:blipFill>
          <a:blip r:embed="rId7"/>
          <a:stretch>
            <a:fillRect/>
          </a:stretch>
        </p:blipFill>
        <p:spPr>
          <a:xfrm>
            <a:off x="10203656" y="3521988"/>
            <a:ext cx="555427" cy="555427"/>
          </a:xfrm>
          <a:prstGeom prst="rect">
            <a:avLst/>
          </a:prstGeom>
        </p:spPr>
      </p:pic>
      <p:sp>
        <p:nvSpPr>
          <p:cNvPr id="15" name="Text 8"/>
          <p:cNvSpPr/>
          <p:nvPr/>
        </p:nvSpPr>
        <p:spPr>
          <a:xfrm>
            <a:off x="10203656" y="4299585"/>
            <a:ext cx="2388751" cy="347186"/>
          </a:xfrm>
          <a:prstGeom prst="rect">
            <a:avLst/>
          </a:prstGeom>
          <a:noFill/>
          <a:ln/>
        </p:spPr>
        <p:txBody>
          <a:bodyPr wrap="none" rtlCol="0" anchor="t"/>
          <a:lstStyle/>
          <a:p>
            <a:pPr marL="0" indent="0" algn="l">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MIN</a:t>
            </a:r>
            <a:endParaRPr lang="en-US" sz="2187" dirty="0"/>
          </a:p>
        </p:txBody>
      </p:sp>
      <p:sp>
        <p:nvSpPr>
          <p:cNvPr id="16" name="Text 9"/>
          <p:cNvSpPr/>
          <p:nvPr/>
        </p:nvSpPr>
        <p:spPr>
          <a:xfrm>
            <a:off x="10203656" y="4780002"/>
            <a:ext cx="2388751" cy="1066205"/>
          </a:xfrm>
          <a:prstGeom prst="rect">
            <a:avLst/>
          </a:prstGeom>
          <a:noFill/>
          <a:ln/>
        </p:spPr>
        <p:txBody>
          <a:bodyPr wrap="square" rtlCol="0" anchor="t"/>
          <a:lstStyle/>
          <a:p>
            <a:pPr marL="0" indent="0" algn="l">
              <a:lnSpc>
                <a:spcPts val="2799"/>
              </a:lnSpc>
              <a:buNone/>
            </a:pPr>
            <a:r>
              <a:rPr lang="en-US" sz="1750" dirty="0">
                <a:solidFill>
                  <a:srgbClr val="272525"/>
                </a:solidFill>
                <a:latin typeface="Eudoxus Sans" pitchFamily="34" charset="0"/>
                <a:ea typeface="Eudoxus Sans" pitchFamily="34" charset="-122"/>
                <a:cs typeface="Eudoxus Sans" pitchFamily="34" charset="-120"/>
              </a:rPr>
              <a:t>Returns the minimum value in a numeric column.</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1019651"/>
            <a:ext cx="9942195"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SQL Best Practices and Optimization</a:t>
            </a:r>
            <a:endParaRPr lang="en-US" sz="4374" dirty="0"/>
          </a:p>
        </p:txBody>
      </p:sp>
      <p:sp>
        <p:nvSpPr>
          <p:cNvPr id="5" name="Shape 2"/>
          <p:cNvSpPr/>
          <p:nvPr/>
        </p:nvSpPr>
        <p:spPr>
          <a:xfrm>
            <a:off x="2037993" y="2158365"/>
            <a:ext cx="10554414" cy="5051465"/>
          </a:xfrm>
          <a:prstGeom prst="roundRect">
            <a:avLst>
              <a:gd name="adj" fmla="val 1979"/>
            </a:avLst>
          </a:prstGeom>
          <a:noFill/>
          <a:ln w="7620">
            <a:solidFill>
              <a:srgbClr val="000000">
                <a:alpha val="8000"/>
              </a:srgbClr>
            </a:solidFill>
            <a:prstDash val="solid"/>
          </a:ln>
        </p:spPr>
      </p:sp>
      <p:sp>
        <p:nvSpPr>
          <p:cNvPr id="6" name="Shape 3"/>
          <p:cNvSpPr/>
          <p:nvPr/>
        </p:nvSpPr>
        <p:spPr>
          <a:xfrm>
            <a:off x="2045613" y="2165985"/>
            <a:ext cx="10539174" cy="992505"/>
          </a:xfrm>
          <a:prstGeom prst="rect">
            <a:avLst/>
          </a:prstGeom>
          <a:solidFill>
            <a:srgbClr val="FFFFFF">
              <a:alpha val="4000"/>
            </a:srgbClr>
          </a:solidFill>
          <a:ln/>
        </p:spPr>
      </p:sp>
      <p:sp>
        <p:nvSpPr>
          <p:cNvPr id="7" name="Text 4"/>
          <p:cNvSpPr/>
          <p:nvPr/>
        </p:nvSpPr>
        <p:spPr>
          <a:xfrm>
            <a:off x="2267783" y="2306836"/>
            <a:ext cx="4821436" cy="355402"/>
          </a:xfrm>
          <a:prstGeom prst="rect">
            <a:avLst/>
          </a:prstGeom>
          <a:noFill/>
          <a:ln/>
        </p:spPr>
        <p:txBody>
          <a:bodyPr wrap="non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Use Meaningful Names</a:t>
            </a:r>
            <a:endParaRPr lang="en-US" sz="1750" dirty="0"/>
          </a:p>
        </p:txBody>
      </p:sp>
      <p:sp>
        <p:nvSpPr>
          <p:cNvPr id="8" name="Text 5"/>
          <p:cNvSpPr/>
          <p:nvPr/>
        </p:nvSpPr>
        <p:spPr>
          <a:xfrm>
            <a:off x="7541181" y="2306836"/>
            <a:ext cx="4821436" cy="710803"/>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Clearly name tables, columns, and aliases to improve code readability and maintainability.</a:t>
            </a:r>
            <a:endParaRPr lang="en-US" sz="1750" dirty="0"/>
          </a:p>
        </p:txBody>
      </p:sp>
      <p:sp>
        <p:nvSpPr>
          <p:cNvPr id="9" name="Shape 6"/>
          <p:cNvSpPr/>
          <p:nvPr/>
        </p:nvSpPr>
        <p:spPr>
          <a:xfrm>
            <a:off x="2045613" y="3158490"/>
            <a:ext cx="10539174" cy="1347907"/>
          </a:xfrm>
          <a:prstGeom prst="rect">
            <a:avLst/>
          </a:prstGeom>
          <a:solidFill>
            <a:srgbClr val="000000">
              <a:alpha val="4000"/>
            </a:srgbClr>
          </a:solidFill>
          <a:ln/>
        </p:spPr>
      </p:sp>
      <p:sp>
        <p:nvSpPr>
          <p:cNvPr id="10" name="Text 7"/>
          <p:cNvSpPr/>
          <p:nvPr/>
        </p:nvSpPr>
        <p:spPr>
          <a:xfrm>
            <a:off x="2267783" y="3299341"/>
            <a:ext cx="4821436" cy="355402"/>
          </a:xfrm>
          <a:prstGeom prst="rect">
            <a:avLst/>
          </a:prstGeom>
          <a:noFill/>
          <a:ln/>
        </p:spPr>
        <p:txBody>
          <a:bodyPr wrap="non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Minimize Data Returned</a:t>
            </a:r>
            <a:endParaRPr lang="en-US" sz="1750" dirty="0"/>
          </a:p>
        </p:txBody>
      </p:sp>
      <p:sp>
        <p:nvSpPr>
          <p:cNvPr id="11" name="Text 8"/>
          <p:cNvSpPr/>
          <p:nvPr/>
        </p:nvSpPr>
        <p:spPr>
          <a:xfrm>
            <a:off x="7541181" y="3299341"/>
            <a:ext cx="4821436" cy="1066205"/>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Only select the columns you need, and use filters and subqueries to limit the amount of data retrieved.</a:t>
            </a:r>
            <a:endParaRPr lang="en-US" sz="1750" dirty="0"/>
          </a:p>
        </p:txBody>
      </p:sp>
      <p:sp>
        <p:nvSpPr>
          <p:cNvPr id="12" name="Shape 9"/>
          <p:cNvSpPr/>
          <p:nvPr/>
        </p:nvSpPr>
        <p:spPr>
          <a:xfrm>
            <a:off x="2045613" y="4506397"/>
            <a:ext cx="10539174" cy="1347907"/>
          </a:xfrm>
          <a:prstGeom prst="rect">
            <a:avLst/>
          </a:prstGeom>
          <a:solidFill>
            <a:srgbClr val="FFFFFF">
              <a:alpha val="4000"/>
            </a:srgbClr>
          </a:solidFill>
          <a:ln/>
        </p:spPr>
      </p:sp>
      <p:sp>
        <p:nvSpPr>
          <p:cNvPr id="13" name="Text 10"/>
          <p:cNvSpPr/>
          <p:nvPr/>
        </p:nvSpPr>
        <p:spPr>
          <a:xfrm>
            <a:off x="2267783" y="4647248"/>
            <a:ext cx="4821436" cy="355402"/>
          </a:xfrm>
          <a:prstGeom prst="rect">
            <a:avLst/>
          </a:prstGeom>
          <a:noFill/>
          <a:ln/>
        </p:spPr>
        <p:txBody>
          <a:bodyPr wrap="non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Index Strategically</a:t>
            </a:r>
            <a:endParaRPr lang="en-US" sz="1750" dirty="0"/>
          </a:p>
        </p:txBody>
      </p:sp>
      <p:sp>
        <p:nvSpPr>
          <p:cNvPr id="14" name="Text 11"/>
          <p:cNvSpPr/>
          <p:nvPr/>
        </p:nvSpPr>
        <p:spPr>
          <a:xfrm>
            <a:off x="7541181" y="4647248"/>
            <a:ext cx="4821436" cy="1066205"/>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Create indexes on columns used in JOIN, WHERE, and ORDER BY clauses to speed up query execution.</a:t>
            </a:r>
            <a:endParaRPr lang="en-US" sz="1750" dirty="0"/>
          </a:p>
        </p:txBody>
      </p:sp>
      <p:sp>
        <p:nvSpPr>
          <p:cNvPr id="15" name="Shape 12"/>
          <p:cNvSpPr/>
          <p:nvPr/>
        </p:nvSpPr>
        <p:spPr>
          <a:xfrm>
            <a:off x="2045613" y="5854303"/>
            <a:ext cx="10539174" cy="1347907"/>
          </a:xfrm>
          <a:prstGeom prst="rect">
            <a:avLst/>
          </a:prstGeom>
          <a:solidFill>
            <a:srgbClr val="000000">
              <a:alpha val="4000"/>
            </a:srgbClr>
          </a:solidFill>
          <a:ln/>
        </p:spPr>
      </p:sp>
      <p:sp>
        <p:nvSpPr>
          <p:cNvPr id="16" name="Text 13"/>
          <p:cNvSpPr/>
          <p:nvPr/>
        </p:nvSpPr>
        <p:spPr>
          <a:xfrm>
            <a:off x="2267783" y="5995154"/>
            <a:ext cx="4821436" cy="355402"/>
          </a:xfrm>
          <a:prstGeom prst="rect">
            <a:avLst/>
          </a:prstGeom>
          <a:noFill/>
          <a:ln/>
        </p:spPr>
        <p:txBody>
          <a:bodyPr wrap="non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Monitor and Tune</a:t>
            </a:r>
            <a:endParaRPr lang="en-US" sz="1750" dirty="0"/>
          </a:p>
        </p:txBody>
      </p:sp>
      <p:sp>
        <p:nvSpPr>
          <p:cNvPr id="17" name="Text 14"/>
          <p:cNvSpPr/>
          <p:nvPr/>
        </p:nvSpPr>
        <p:spPr>
          <a:xfrm>
            <a:off x="7541181" y="5995154"/>
            <a:ext cx="4821436" cy="1066205"/>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Regularly review query performance and make adjustments to improve efficiency, especially for critical or frequently run queries.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0CF88D2-143E-476A-B0CC-0704C514BFA9}"/>
              </a:ext>
            </a:extLst>
          </p:cNvPr>
          <p:cNvSpPr/>
          <p:nvPr/>
        </p:nvSpPr>
        <p:spPr>
          <a:xfrm>
            <a:off x="724829" y="613316"/>
            <a:ext cx="13905571" cy="7616284"/>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4C0E012-9DF4-481F-A6D5-52E43B77A8D4}"/>
              </a:ext>
            </a:extLst>
          </p:cNvPr>
          <p:cNvSpPr/>
          <p:nvPr/>
        </p:nvSpPr>
        <p:spPr>
          <a:xfrm>
            <a:off x="3914078" y="1913544"/>
            <a:ext cx="7025268" cy="5201424"/>
          </a:xfrm>
          <a:prstGeom prst="rect">
            <a:avLst/>
          </a:prstGeom>
          <a:noFill/>
        </p:spPr>
        <p:txBody>
          <a:bodyPr wrap="square" lIns="91440" tIns="45720" rIns="91440" bIns="45720">
            <a:spAutoFit/>
          </a:bodyPr>
          <a:lstStyle/>
          <a:p>
            <a:pPr algn="ctr"/>
            <a:r>
              <a:rPr lang="en-US" sz="13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rPr>
              <a:t>THANK</a:t>
            </a:r>
            <a:r>
              <a:rPr lang="en-US" sz="16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rPr>
              <a:t> YOU</a:t>
            </a:r>
          </a:p>
        </p:txBody>
      </p:sp>
    </p:spTree>
    <p:extLst>
      <p:ext uri="{BB962C8B-B14F-4D97-AF65-F5344CB8AC3E}">
        <p14:creationId xmlns:p14="http://schemas.microsoft.com/office/powerpoint/2010/main" val="2794260023"/>
      </p:ext>
    </p:extLst>
  </p:cSld>
  <p:clrMapOvr>
    <a:masterClrMapping/>
  </p:clrMapOvr>
</p:sld>
</file>

<file path=ppt/theme/theme1.xml><?xml version="1.0" encoding="utf-8"?>
<a:theme xmlns:a="http://schemas.openxmlformats.org/drawingml/2006/main" name="Metropolitan">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25</TotalTime>
  <Words>609</Words>
  <Application>Microsoft Office PowerPoint</Application>
  <PresentationFormat>Custom</PresentationFormat>
  <Paragraphs>65</Paragraphs>
  <Slides>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Algerian</vt:lpstr>
      <vt:lpstr>Arial</vt:lpstr>
      <vt:lpstr>Calibri</vt:lpstr>
      <vt:lpstr>Calibri Light</vt:lpstr>
      <vt:lpstr>Eudoxus Sans</vt:lpstr>
      <vt:lpstr>p22-mackinac-pro</vt:lpstr>
      <vt:lpstr>Metropolitan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Rushali Setia</cp:lastModifiedBy>
  <cp:revision>4</cp:revision>
  <dcterms:created xsi:type="dcterms:W3CDTF">2024-05-12T07:44:30Z</dcterms:created>
  <dcterms:modified xsi:type="dcterms:W3CDTF">2024-05-12T08:11:58Z</dcterms:modified>
</cp:coreProperties>
</file>