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8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776532"/>
            <a:ext cx="7477601" cy="1916430"/>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Introduction to Power BI</a:t>
            </a:r>
            <a:endParaRPr lang="en-US" sz="6036" dirty="0"/>
          </a:p>
        </p:txBody>
      </p:sp>
      <p:sp>
        <p:nvSpPr>
          <p:cNvPr id="6" name="Text 3"/>
          <p:cNvSpPr/>
          <p:nvPr/>
        </p:nvSpPr>
        <p:spPr>
          <a:xfrm>
            <a:off x="6319599" y="4026218"/>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 is a powerful business intelligence and data visualization tool that allows users to connect to a variety of data sources, transform and model the data, and create interactive dashboards and reports. It empowers organizations to gain valuable insights and make data-driven decisions.</a:t>
            </a:r>
            <a:endParaRPr lang="en-US" sz="1750" dirty="0"/>
          </a:p>
        </p:txBody>
      </p:sp>
      <p:sp>
        <p:nvSpPr>
          <p:cNvPr id="7" name="Shape 4"/>
          <p:cNvSpPr/>
          <p:nvPr/>
        </p:nvSpPr>
        <p:spPr>
          <a:xfrm>
            <a:off x="6319599" y="6053138"/>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6327219" y="6060758"/>
            <a:ext cx="340162" cy="340162"/>
          </a:xfrm>
          <a:prstGeom prst="rect">
            <a:avLst/>
          </a:prstGeom>
        </p:spPr>
      </p:pic>
      <p:sp>
        <p:nvSpPr>
          <p:cNvPr id="9" name="Text 5"/>
          <p:cNvSpPr/>
          <p:nvPr/>
        </p:nvSpPr>
        <p:spPr>
          <a:xfrm>
            <a:off x="6786086" y="6058614"/>
            <a:ext cx="208037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Rushali Setia</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505903"/>
            <a:ext cx="944403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Visualization and Dashboarding</a:t>
            </a:r>
            <a:endParaRPr lang="en-US" sz="4374" dirty="0"/>
          </a:p>
        </p:txBody>
      </p:sp>
      <p:sp>
        <p:nvSpPr>
          <p:cNvPr id="5" name="Text 3"/>
          <p:cNvSpPr/>
          <p:nvPr/>
        </p:nvSpPr>
        <p:spPr>
          <a:xfrm>
            <a:off x="2037993" y="2755702"/>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Visualizations</a:t>
            </a:r>
            <a:endParaRPr lang="en-US" sz="2187" dirty="0"/>
          </a:p>
        </p:txBody>
      </p:sp>
      <p:sp>
        <p:nvSpPr>
          <p:cNvPr id="6" name="Text 4"/>
          <p:cNvSpPr/>
          <p:nvPr/>
        </p:nvSpPr>
        <p:spPr>
          <a:xfrm>
            <a:off x="2037993" y="3325058"/>
            <a:ext cx="315634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 offers a wide range of visuals, from basic charts and graphs to more advanced visualizations like maps, gauges, and treemaps. Users can choose the most appropriate visuals to effectively communicate their data insights.</a:t>
            </a:r>
            <a:endParaRPr lang="en-US" sz="1750" dirty="0"/>
          </a:p>
        </p:txBody>
      </p:sp>
      <p:sp>
        <p:nvSpPr>
          <p:cNvPr id="7" name="Text 5"/>
          <p:cNvSpPr/>
          <p:nvPr/>
        </p:nvSpPr>
        <p:spPr>
          <a:xfrm>
            <a:off x="5743932" y="2755702"/>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Dashboarding</a:t>
            </a:r>
            <a:endParaRPr lang="en-US" sz="2187" dirty="0"/>
          </a:p>
        </p:txBody>
      </p:sp>
      <p:sp>
        <p:nvSpPr>
          <p:cNvPr id="8" name="Text 6"/>
          <p:cNvSpPr/>
          <p:nvPr/>
        </p:nvSpPr>
        <p:spPr>
          <a:xfrm>
            <a:off x="5743932" y="3325058"/>
            <a:ext cx="315634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BI's dashboarding capabilities allow users to create interactive, customizable dashboards that provide a unified view of key metrics and KPIs. Dashboards can be shared across the organization for collaborative decision-making.</a:t>
            </a:r>
            <a:endParaRPr lang="en-US" sz="1750" dirty="0"/>
          </a:p>
        </p:txBody>
      </p:sp>
      <p:sp>
        <p:nvSpPr>
          <p:cNvPr id="9" name="Text 7"/>
          <p:cNvSpPr/>
          <p:nvPr/>
        </p:nvSpPr>
        <p:spPr>
          <a:xfrm>
            <a:off x="9449872" y="2755702"/>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Data Storytelling</a:t>
            </a:r>
            <a:endParaRPr lang="en-US" sz="2187" dirty="0"/>
          </a:p>
        </p:txBody>
      </p:sp>
      <p:sp>
        <p:nvSpPr>
          <p:cNvPr id="10" name="Text 8"/>
          <p:cNvSpPr/>
          <p:nvPr/>
        </p:nvSpPr>
        <p:spPr>
          <a:xfrm>
            <a:off x="9449872" y="3325058"/>
            <a:ext cx="3156347"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BI's report and presentation features enable users to tell compelling data stories, guiding viewers through insights and facilitating better understanding and action.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82346" y="605909"/>
            <a:ext cx="8772644" cy="687348"/>
          </a:xfrm>
          <a:prstGeom prst="rect">
            <a:avLst/>
          </a:prstGeom>
          <a:noFill/>
          <a:ln/>
        </p:spPr>
        <p:txBody>
          <a:bodyPr wrap="none" rtlCol="0" anchor="t"/>
          <a:lstStyle/>
          <a:p>
            <a:pPr marL="0" indent="0">
              <a:lnSpc>
                <a:spcPts val="5412"/>
              </a:lnSpc>
              <a:buNone/>
            </a:pPr>
            <a:r>
              <a:rPr lang="en-US" sz="4330" b="1" kern="0" spc="-130" dirty="0">
                <a:solidFill>
                  <a:srgbClr val="000000"/>
                </a:solidFill>
                <a:latin typeface="Inter" pitchFamily="34" charset="0"/>
                <a:ea typeface="Inter" pitchFamily="34" charset="-122"/>
                <a:cs typeface="Inter" pitchFamily="34" charset="-120"/>
              </a:rPr>
              <a:t>Data Modeling and Transformation</a:t>
            </a:r>
            <a:endParaRPr lang="en-US" sz="4330" dirty="0"/>
          </a:p>
        </p:txBody>
      </p:sp>
      <p:sp>
        <p:nvSpPr>
          <p:cNvPr id="6" name="Shape 3"/>
          <p:cNvSpPr/>
          <p:nvPr/>
        </p:nvSpPr>
        <p:spPr>
          <a:xfrm>
            <a:off x="4790361" y="1623179"/>
            <a:ext cx="43934" cy="6000512"/>
          </a:xfrm>
          <a:prstGeom prst="roundRect">
            <a:avLst>
              <a:gd name="adj" fmla="val 225295"/>
            </a:avLst>
          </a:prstGeom>
          <a:solidFill>
            <a:srgbClr val="C0C1D7"/>
          </a:solidFill>
          <a:ln/>
        </p:spPr>
      </p:sp>
      <p:sp>
        <p:nvSpPr>
          <p:cNvPr id="7" name="Shape 4"/>
          <p:cNvSpPr/>
          <p:nvPr/>
        </p:nvSpPr>
        <p:spPr>
          <a:xfrm>
            <a:off x="5059680" y="2020431"/>
            <a:ext cx="769739" cy="43934"/>
          </a:xfrm>
          <a:prstGeom prst="roundRect">
            <a:avLst>
              <a:gd name="adj" fmla="val 225295"/>
            </a:avLst>
          </a:prstGeom>
          <a:solidFill>
            <a:srgbClr val="C0C1D7"/>
          </a:solidFill>
          <a:ln/>
        </p:spPr>
      </p:sp>
      <p:sp>
        <p:nvSpPr>
          <p:cNvPr id="8" name="Shape 5"/>
          <p:cNvSpPr/>
          <p:nvPr/>
        </p:nvSpPr>
        <p:spPr>
          <a:xfrm>
            <a:off x="4564856" y="1794986"/>
            <a:ext cx="494824" cy="494824"/>
          </a:xfrm>
          <a:prstGeom prst="roundRect">
            <a:avLst>
              <a:gd name="adj" fmla="val 20003"/>
            </a:avLst>
          </a:prstGeom>
          <a:solidFill>
            <a:srgbClr val="DADBF1"/>
          </a:solidFill>
          <a:ln w="7620">
            <a:solidFill>
              <a:srgbClr val="C0C1D7"/>
            </a:solidFill>
            <a:prstDash val="solid"/>
          </a:ln>
        </p:spPr>
      </p:sp>
      <p:sp>
        <p:nvSpPr>
          <p:cNvPr id="9" name="Text 6"/>
          <p:cNvSpPr/>
          <p:nvPr/>
        </p:nvSpPr>
        <p:spPr>
          <a:xfrm>
            <a:off x="4736425" y="1836182"/>
            <a:ext cx="151567" cy="412313"/>
          </a:xfrm>
          <a:prstGeom prst="rect">
            <a:avLst/>
          </a:prstGeom>
          <a:noFill/>
          <a:ln/>
        </p:spPr>
        <p:txBody>
          <a:bodyPr wrap="none" rtlCol="0" anchor="t"/>
          <a:lstStyle/>
          <a:p>
            <a:pPr marL="0" indent="0" algn="ctr">
              <a:lnSpc>
                <a:spcPts val="3247"/>
              </a:lnSpc>
              <a:buNone/>
            </a:pPr>
            <a:r>
              <a:rPr lang="en-US" sz="2598" b="1" kern="0" spc="-78" dirty="0">
                <a:solidFill>
                  <a:srgbClr val="272525"/>
                </a:solidFill>
                <a:latin typeface="Inter" pitchFamily="34" charset="0"/>
                <a:ea typeface="Inter" pitchFamily="34" charset="-122"/>
                <a:cs typeface="Inter" pitchFamily="34" charset="-120"/>
              </a:rPr>
              <a:t>1</a:t>
            </a:r>
            <a:endParaRPr lang="en-US" sz="2598" dirty="0"/>
          </a:p>
        </p:txBody>
      </p:sp>
      <p:sp>
        <p:nvSpPr>
          <p:cNvPr id="10" name="Text 7"/>
          <p:cNvSpPr/>
          <p:nvPr/>
        </p:nvSpPr>
        <p:spPr>
          <a:xfrm>
            <a:off x="6021943" y="1843087"/>
            <a:ext cx="2749391" cy="343614"/>
          </a:xfrm>
          <a:prstGeom prst="rect">
            <a:avLst/>
          </a:prstGeom>
          <a:noFill/>
          <a:ln/>
        </p:spPr>
        <p:txBody>
          <a:bodyPr wrap="none" rtlCol="0" anchor="t"/>
          <a:lstStyle/>
          <a:p>
            <a:pPr marL="0" indent="0" algn="l">
              <a:lnSpc>
                <a:spcPts val="2706"/>
              </a:lnSpc>
              <a:buNone/>
            </a:pPr>
            <a:r>
              <a:rPr lang="en-US" sz="2165" b="1" kern="0" spc="-65" dirty="0">
                <a:solidFill>
                  <a:srgbClr val="272525"/>
                </a:solidFill>
                <a:latin typeface="Inter" pitchFamily="34" charset="0"/>
                <a:ea typeface="Inter" pitchFamily="34" charset="-122"/>
                <a:cs typeface="Inter" pitchFamily="34" charset="-120"/>
              </a:rPr>
              <a:t>Data Transformation</a:t>
            </a:r>
            <a:endParaRPr lang="en-US" sz="2165" dirty="0"/>
          </a:p>
        </p:txBody>
      </p:sp>
      <p:sp>
        <p:nvSpPr>
          <p:cNvPr id="11" name="Text 8"/>
          <p:cNvSpPr/>
          <p:nvPr/>
        </p:nvSpPr>
        <p:spPr>
          <a:xfrm>
            <a:off x="6021943" y="2318623"/>
            <a:ext cx="7783711" cy="1055489"/>
          </a:xfrm>
          <a:prstGeom prst="rect">
            <a:avLst/>
          </a:prstGeom>
          <a:noFill/>
          <a:ln/>
        </p:spPr>
        <p:txBody>
          <a:bodyPr wrap="square" rtlCol="0" anchor="t"/>
          <a:lstStyle/>
          <a:p>
            <a:pPr marL="0" indent="0" algn="l">
              <a:lnSpc>
                <a:spcPts val="2771"/>
              </a:lnSpc>
              <a:buNone/>
            </a:pPr>
            <a:r>
              <a:rPr lang="en-US" sz="1732" kern="0" spc="-35" dirty="0">
                <a:solidFill>
                  <a:srgbClr val="272525"/>
                </a:solidFill>
                <a:latin typeface="Inter" pitchFamily="34" charset="0"/>
                <a:ea typeface="Inter" pitchFamily="34" charset="-122"/>
                <a:cs typeface="Inter" pitchFamily="34" charset="-120"/>
              </a:rPr>
              <a:t>Power BI's robust data transformation capabilities allow users to clean, shape, and prepare data from multiple sources, ensuring data quality and consistency.</a:t>
            </a:r>
            <a:endParaRPr lang="en-US" sz="1732" dirty="0"/>
          </a:p>
        </p:txBody>
      </p:sp>
      <p:sp>
        <p:nvSpPr>
          <p:cNvPr id="12" name="Shape 9"/>
          <p:cNvSpPr/>
          <p:nvPr/>
        </p:nvSpPr>
        <p:spPr>
          <a:xfrm>
            <a:off x="5059680" y="4211181"/>
            <a:ext cx="769739" cy="43934"/>
          </a:xfrm>
          <a:prstGeom prst="roundRect">
            <a:avLst>
              <a:gd name="adj" fmla="val 225295"/>
            </a:avLst>
          </a:prstGeom>
          <a:solidFill>
            <a:srgbClr val="C0C1D7"/>
          </a:solidFill>
          <a:ln/>
        </p:spPr>
      </p:sp>
      <p:sp>
        <p:nvSpPr>
          <p:cNvPr id="13" name="Shape 10"/>
          <p:cNvSpPr/>
          <p:nvPr/>
        </p:nvSpPr>
        <p:spPr>
          <a:xfrm>
            <a:off x="4564856" y="3985736"/>
            <a:ext cx="494824" cy="494824"/>
          </a:xfrm>
          <a:prstGeom prst="roundRect">
            <a:avLst>
              <a:gd name="adj" fmla="val 20003"/>
            </a:avLst>
          </a:prstGeom>
          <a:solidFill>
            <a:srgbClr val="DADBF1"/>
          </a:solidFill>
          <a:ln w="7620">
            <a:solidFill>
              <a:srgbClr val="C0C1D7"/>
            </a:solidFill>
            <a:prstDash val="solid"/>
          </a:ln>
        </p:spPr>
      </p:sp>
      <p:sp>
        <p:nvSpPr>
          <p:cNvPr id="14" name="Text 11"/>
          <p:cNvSpPr/>
          <p:nvPr/>
        </p:nvSpPr>
        <p:spPr>
          <a:xfrm>
            <a:off x="4713327" y="4026932"/>
            <a:ext cx="197882" cy="412313"/>
          </a:xfrm>
          <a:prstGeom prst="rect">
            <a:avLst/>
          </a:prstGeom>
          <a:noFill/>
          <a:ln/>
        </p:spPr>
        <p:txBody>
          <a:bodyPr wrap="none" rtlCol="0" anchor="t"/>
          <a:lstStyle/>
          <a:p>
            <a:pPr marL="0" indent="0" algn="ctr">
              <a:lnSpc>
                <a:spcPts val="3247"/>
              </a:lnSpc>
              <a:buNone/>
            </a:pPr>
            <a:r>
              <a:rPr lang="en-US" sz="2598" b="1" kern="0" spc="-78" dirty="0">
                <a:solidFill>
                  <a:srgbClr val="272525"/>
                </a:solidFill>
                <a:latin typeface="Inter" pitchFamily="34" charset="0"/>
                <a:ea typeface="Inter" pitchFamily="34" charset="-122"/>
                <a:cs typeface="Inter" pitchFamily="34" charset="-120"/>
              </a:rPr>
              <a:t>2</a:t>
            </a:r>
            <a:endParaRPr lang="en-US" sz="2598" dirty="0"/>
          </a:p>
        </p:txBody>
      </p:sp>
      <p:sp>
        <p:nvSpPr>
          <p:cNvPr id="15" name="Text 12"/>
          <p:cNvSpPr/>
          <p:nvPr/>
        </p:nvSpPr>
        <p:spPr>
          <a:xfrm>
            <a:off x="6021943" y="4033838"/>
            <a:ext cx="2749391" cy="343614"/>
          </a:xfrm>
          <a:prstGeom prst="rect">
            <a:avLst/>
          </a:prstGeom>
          <a:noFill/>
          <a:ln/>
        </p:spPr>
        <p:txBody>
          <a:bodyPr wrap="none" rtlCol="0" anchor="t"/>
          <a:lstStyle/>
          <a:p>
            <a:pPr marL="0" indent="0" algn="l">
              <a:lnSpc>
                <a:spcPts val="2706"/>
              </a:lnSpc>
              <a:buNone/>
            </a:pPr>
            <a:r>
              <a:rPr lang="en-US" sz="2165" b="1" kern="0" spc="-65" dirty="0">
                <a:solidFill>
                  <a:srgbClr val="272525"/>
                </a:solidFill>
                <a:latin typeface="Inter" pitchFamily="34" charset="0"/>
                <a:ea typeface="Inter" pitchFamily="34" charset="-122"/>
                <a:cs typeface="Inter" pitchFamily="34" charset="-120"/>
              </a:rPr>
              <a:t>Data Modeling</a:t>
            </a:r>
            <a:endParaRPr lang="en-US" sz="2165" dirty="0"/>
          </a:p>
        </p:txBody>
      </p:sp>
      <p:sp>
        <p:nvSpPr>
          <p:cNvPr id="16" name="Text 13"/>
          <p:cNvSpPr/>
          <p:nvPr/>
        </p:nvSpPr>
        <p:spPr>
          <a:xfrm>
            <a:off x="6021943" y="4509373"/>
            <a:ext cx="7783711" cy="1055489"/>
          </a:xfrm>
          <a:prstGeom prst="rect">
            <a:avLst/>
          </a:prstGeom>
          <a:noFill/>
          <a:ln/>
        </p:spPr>
        <p:txBody>
          <a:bodyPr wrap="square" rtlCol="0" anchor="t"/>
          <a:lstStyle/>
          <a:p>
            <a:pPr marL="0" indent="0" algn="l">
              <a:lnSpc>
                <a:spcPts val="2771"/>
              </a:lnSpc>
              <a:buNone/>
            </a:pPr>
            <a:r>
              <a:rPr lang="en-US" sz="1732" kern="0" spc="-35" dirty="0">
                <a:solidFill>
                  <a:srgbClr val="272525"/>
                </a:solidFill>
                <a:latin typeface="Inter" pitchFamily="34" charset="0"/>
                <a:ea typeface="Inter" pitchFamily="34" charset="-122"/>
                <a:cs typeface="Inter" pitchFamily="34" charset="-120"/>
              </a:rPr>
              <a:t>Power BI's data modeling tools enable users to create complex data models, define relationships between tables, and calculate measures and calculated columns for advanced analytics.</a:t>
            </a:r>
            <a:endParaRPr lang="en-US" sz="1732" dirty="0"/>
          </a:p>
        </p:txBody>
      </p:sp>
      <p:sp>
        <p:nvSpPr>
          <p:cNvPr id="17" name="Shape 14"/>
          <p:cNvSpPr/>
          <p:nvPr/>
        </p:nvSpPr>
        <p:spPr>
          <a:xfrm>
            <a:off x="5059680" y="6401931"/>
            <a:ext cx="769739" cy="43934"/>
          </a:xfrm>
          <a:prstGeom prst="roundRect">
            <a:avLst>
              <a:gd name="adj" fmla="val 225295"/>
            </a:avLst>
          </a:prstGeom>
          <a:solidFill>
            <a:srgbClr val="C0C1D7"/>
          </a:solidFill>
          <a:ln/>
        </p:spPr>
      </p:sp>
      <p:sp>
        <p:nvSpPr>
          <p:cNvPr id="18" name="Shape 15"/>
          <p:cNvSpPr/>
          <p:nvPr/>
        </p:nvSpPr>
        <p:spPr>
          <a:xfrm>
            <a:off x="4564856" y="6176486"/>
            <a:ext cx="494824" cy="494824"/>
          </a:xfrm>
          <a:prstGeom prst="roundRect">
            <a:avLst>
              <a:gd name="adj" fmla="val 20003"/>
            </a:avLst>
          </a:prstGeom>
          <a:solidFill>
            <a:srgbClr val="DADBF1"/>
          </a:solidFill>
          <a:ln w="7620">
            <a:solidFill>
              <a:srgbClr val="C0C1D7"/>
            </a:solidFill>
            <a:prstDash val="solid"/>
          </a:ln>
        </p:spPr>
      </p:sp>
      <p:sp>
        <p:nvSpPr>
          <p:cNvPr id="19" name="Text 16"/>
          <p:cNvSpPr/>
          <p:nvPr/>
        </p:nvSpPr>
        <p:spPr>
          <a:xfrm>
            <a:off x="4708446" y="6217682"/>
            <a:ext cx="207645" cy="412313"/>
          </a:xfrm>
          <a:prstGeom prst="rect">
            <a:avLst/>
          </a:prstGeom>
          <a:noFill/>
          <a:ln/>
        </p:spPr>
        <p:txBody>
          <a:bodyPr wrap="none" rtlCol="0" anchor="t"/>
          <a:lstStyle/>
          <a:p>
            <a:pPr marL="0" indent="0" algn="ctr">
              <a:lnSpc>
                <a:spcPts val="3247"/>
              </a:lnSpc>
              <a:buNone/>
            </a:pPr>
            <a:r>
              <a:rPr lang="en-US" sz="2598" b="1" kern="0" spc="-78" dirty="0">
                <a:solidFill>
                  <a:srgbClr val="272525"/>
                </a:solidFill>
                <a:latin typeface="Inter" pitchFamily="34" charset="0"/>
                <a:ea typeface="Inter" pitchFamily="34" charset="-122"/>
                <a:cs typeface="Inter" pitchFamily="34" charset="-120"/>
              </a:rPr>
              <a:t>3</a:t>
            </a:r>
            <a:endParaRPr lang="en-US" sz="2598" dirty="0"/>
          </a:p>
        </p:txBody>
      </p:sp>
      <p:sp>
        <p:nvSpPr>
          <p:cNvPr id="20" name="Text 17"/>
          <p:cNvSpPr/>
          <p:nvPr/>
        </p:nvSpPr>
        <p:spPr>
          <a:xfrm>
            <a:off x="6021943" y="6224588"/>
            <a:ext cx="3026807" cy="343614"/>
          </a:xfrm>
          <a:prstGeom prst="rect">
            <a:avLst/>
          </a:prstGeom>
          <a:noFill/>
          <a:ln/>
        </p:spPr>
        <p:txBody>
          <a:bodyPr wrap="none" rtlCol="0" anchor="t"/>
          <a:lstStyle/>
          <a:p>
            <a:pPr marL="0" indent="0" algn="l">
              <a:lnSpc>
                <a:spcPts val="2706"/>
              </a:lnSpc>
              <a:buNone/>
            </a:pPr>
            <a:r>
              <a:rPr lang="en-US" sz="2165" b="1" kern="0" spc="-65" dirty="0">
                <a:solidFill>
                  <a:srgbClr val="272525"/>
                </a:solidFill>
                <a:latin typeface="Inter" pitchFamily="34" charset="0"/>
                <a:ea typeface="Inter" pitchFamily="34" charset="-122"/>
                <a:cs typeface="Inter" pitchFamily="34" charset="-120"/>
              </a:rPr>
              <a:t>Optimized Performance</a:t>
            </a:r>
            <a:endParaRPr lang="en-US" sz="2165" dirty="0"/>
          </a:p>
        </p:txBody>
      </p:sp>
      <p:sp>
        <p:nvSpPr>
          <p:cNvPr id="21" name="Text 18"/>
          <p:cNvSpPr/>
          <p:nvPr/>
        </p:nvSpPr>
        <p:spPr>
          <a:xfrm>
            <a:off x="6021943" y="6700123"/>
            <a:ext cx="7783711" cy="703659"/>
          </a:xfrm>
          <a:prstGeom prst="rect">
            <a:avLst/>
          </a:prstGeom>
          <a:noFill/>
          <a:ln/>
        </p:spPr>
        <p:txBody>
          <a:bodyPr wrap="square" rtlCol="0" anchor="t"/>
          <a:lstStyle/>
          <a:p>
            <a:pPr marL="0" indent="0" algn="l">
              <a:lnSpc>
                <a:spcPts val="2771"/>
              </a:lnSpc>
              <a:buNone/>
            </a:pPr>
            <a:r>
              <a:rPr lang="en-US" sz="1732" kern="0" spc="-35" dirty="0">
                <a:solidFill>
                  <a:srgbClr val="272525"/>
                </a:solidFill>
                <a:latin typeface="Inter" pitchFamily="34" charset="0"/>
                <a:ea typeface="Inter" pitchFamily="34" charset="-122"/>
                <a:cs typeface="Inter" pitchFamily="34" charset="-120"/>
              </a:rPr>
              <a:t>Power BI's in-memory data engine and optimization features ensure fast query performance, even with large and complex data sets.</a:t>
            </a:r>
            <a:endParaRPr lang="en-US" sz="173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250394"/>
            <a:ext cx="717530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Connecting to Data Sources</a:t>
            </a:r>
            <a:endParaRPr lang="en-US" sz="4374" dirty="0"/>
          </a:p>
        </p:txBody>
      </p:sp>
      <p:sp>
        <p:nvSpPr>
          <p:cNvPr id="5" name="Shape 3"/>
          <p:cNvSpPr/>
          <p:nvPr/>
        </p:nvSpPr>
        <p:spPr>
          <a:xfrm>
            <a:off x="2037993" y="2389108"/>
            <a:ext cx="5166122" cy="2361605"/>
          </a:xfrm>
          <a:prstGeom prst="roundRect">
            <a:avLst>
              <a:gd name="adj" fmla="val 4234"/>
            </a:avLst>
          </a:prstGeom>
          <a:solidFill>
            <a:srgbClr val="DADBF1"/>
          </a:solidFill>
          <a:ln w="7620">
            <a:solidFill>
              <a:srgbClr val="C0C1D7"/>
            </a:solidFill>
            <a:prstDash val="solid"/>
          </a:ln>
        </p:spPr>
      </p:sp>
      <p:sp>
        <p:nvSpPr>
          <p:cNvPr id="6" name="Text 4"/>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On-Premises Data</a:t>
            </a:r>
            <a:endParaRPr lang="en-US" sz="2187" dirty="0"/>
          </a:p>
        </p:txBody>
      </p:sp>
      <p:sp>
        <p:nvSpPr>
          <p:cNvPr id="7" name="Text 5"/>
          <p:cNvSpPr/>
          <p:nvPr/>
        </p:nvSpPr>
        <p:spPr>
          <a:xfrm>
            <a:off x="2267783" y="3099316"/>
            <a:ext cx="470654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 seamlessly integrates with a wide range of on-premises data sources, including SQL Server, Oracle, SAP, and more.</a:t>
            </a:r>
            <a:endParaRPr lang="en-US" sz="1750" dirty="0"/>
          </a:p>
        </p:txBody>
      </p:sp>
      <p:sp>
        <p:nvSpPr>
          <p:cNvPr id="8" name="Shape 6"/>
          <p:cNvSpPr/>
          <p:nvPr/>
        </p:nvSpPr>
        <p:spPr>
          <a:xfrm>
            <a:off x="7426285" y="2389108"/>
            <a:ext cx="5166122" cy="2361605"/>
          </a:xfrm>
          <a:prstGeom prst="roundRect">
            <a:avLst>
              <a:gd name="adj" fmla="val 4234"/>
            </a:avLst>
          </a:prstGeom>
          <a:solidFill>
            <a:srgbClr val="DADBF1"/>
          </a:solidFill>
          <a:ln w="7620">
            <a:solidFill>
              <a:srgbClr val="C0C1D7"/>
            </a:solidFill>
            <a:prstDash val="solid"/>
          </a:ln>
        </p:spPr>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Cloud Data</a:t>
            </a:r>
            <a:endParaRPr lang="en-US" sz="2187" dirty="0"/>
          </a:p>
        </p:txBody>
      </p:sp>
      <p:sp>
        <p:nvSpPr>
          <p:cNvPr id="10" name="Text 8"/>
          <p:cNvSpPr/>
          <p:nvPr/>
        </p:nvSpPr>
        <p:spPr>
          <a:xfrm>
            <a:off x="7656076" y="3099316"/>
            <a:ext cx="470654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 also connects to popular cloud-based data sources like Microsoft Azure, Google Cloud, Amazon Web Services, and a variety of SaaS applications.</a:t>
            </a:r>
            <a:endParaRPr lang="en-US" sz="1750" dirty="0"/>
          </a:p>
        </p:txBody>
      </p:sp>
      <p:sp>
        <p:nvSpPr>
          <p:cNvPr id="11" name="Shape 9"/>
          <p:cNvSpPr/>
          <p:nvPr/>
        </p:nvSpPr>
        <p:spPr>
          <a:xfrm>
            <a:off x="2037993" y="4972883"/>
            <a:ext cx="5166122" cy="2006203"/>
          </a:xfrm>
          <a:prstGeom prst="roundRect">
            <a:avLst>
              <a:gd name="adj" fmla="val 4984"/>
            </a:avLst>
          </a:prstGeom>
          <a:solidFill>
            <a:srgbClr val="DADBF1"/>
          </a:solidFill>
          <a:ln w="7620">
            <a:solidFill>
              <a:srgbClr val="C0C1D7"/>
            </a:solidFill>
            <a:prstDash val="solid"/>
          </a:ln>
        </p:spPr>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Big Data</a:t>
            </a:r>
            <a:endParaRPr lang="en-US" sz="2187" dirty="0"/>
          </a:p>
        </p:txBody>
      </p:sp>
      <p:sp>
        <p:nvSpPr>
          <p:cNvPr id="13" name="Text 11"/>
          <p:cNvSpPr/>
          <p:nvPr/>
        </p:nvSpPr>
        <p:spPr>
          <a:xfrm>
            <a:off x="2267783" y="5683091"/>
            <a:ext cx="470654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 can handle large-scale data sets, including big data sources like Hadoop, Spark, and Azure Synapse Analytics.</a:t>
            </a:r>
            <a:endParaRPr lang="en-US" sz="1750" dirty="0"/>
          </a:p>
        </p:txBody>
      </p:sp>
      <p:sp>
        <p:nvSpPr>
          <p:cNvPr id="14" name="Shape 12"/>
          <p:cNvSpPr/>
          <p:nvPr/>
        </p:nvSpPr>
        <p:spPr>
          <a:xfrm>
            <a:off x="7426285" y="4972883"/>
            <a:ext cx="5166122" cy="2006203"/>
          </a:xfrm>
          <a:prstGeom prst="roundRect">
            <a:avLst>
              <a:gd name="adj" fmla="val 4984"/>
            </a:avLst>
          </a:prstGeom>
          <a:solidFill>
            <a:srgbClr val="DADBF1"/>
          </a:solidFill>
          <a:ln w="7620">
            <a:solidFill>
              <a:srgbClr val="C0C1D7"/>
            </a:solidFill>
            <a:prstDash val="solid"/>
          </a:ln>
        </p:spPr>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Real-Time Data</a:t>
            </a:r>
            <a:endParaRPr lang="en-US" sz="2187" dirty="0"/>
          </a:p>
        </p:txBody>
      </p:sp>
      <p:sp>
        <p:nvSpPr>
          <p:cNvPr id="16" name="Text 14"/>
          <p:cNvSpPr/>
          <p:nvPr/>
        </p:nvSpPr>
        <p:spPr>
          <a:xfrm>
            <a:off x="7656076" y="5683091"/>
            <a:ext cx="470654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Power BI's real-time data refresh capabilities allow users to monitor and analyze data as it changes, providing up-to-the-minute insights.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72471"/>
            <a:ext cx="663999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Sharing and Collaboration</a:t>
            </a:r>
            <a:endParaRPr lang="en-US" sz="4374" dirty="0"/>
          </a:p>
        </p:txBody>
      </p:sp>
      <p:pic>
        <p:nvPicPr>
          <p:cNvPr id="5" name="Image 0" descr="preencoded.png"/>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Sharing</a:t>
            </a:r>
            <a:endParaRPr lang="en-US" sz="2187" dirty="0"/>
          </a:p>
        </p:txBody>
      </p:sp>
      <p:sp>
        <p:nvSpPr>
          <p:cNvPr id="7" name="Text 4"/>
          <p:cNvSpPr/>
          <p:nvPr/>
        </p:nvSpPr>
        <p:spPr>
          <a:xfrm>
            <a:off x="2037993" y="4069199"/>
            <a:ext cx="2388632"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Power BI allows users to easily share reports and dashboards with colleagues, clients, or stakeholders, ensuring everyone has access to the latest data insights.</a:t>
            </a:r>
            <a:endParaRPr lang="en-US" sz="1750" dirty="0"/>
          </a:p>
        </p:txBody>
      </p:sp>
      <p:pic>
        <p:nvPicPr>
          <p:cNvPr id="8" name="Image 1" descr="preencoded.png"/>
          <p:cNvPicPr>
            <a:picLocks noChangeAspect="1"/>
          </p:cNvPicPr>
          <p:nvPr/>
        </p:nvPicPr>
        <p:blipFill>
          <a:blip r:embed="rId4"/>
          <a:stretch>
            <a:fillRect/>
          </a:stretch>
        </p:blipFill>
        <p:spPr>
          <a:xfrm>
            <a:off x="4759881" y="2811185"/>
            <a:ext cx="555427" cy="555427"/>
          </a:xfrm>
          <a:prstGeom prst="rect">
            <a:avLst/>
          </a:prstGeom>
        </p:spPr>
      </p:pic>
      <p:sp>
        <p:nvSpPr>
          <p:cNvPr id="9" name="Text 5"/>
          <p:cNvSpPr/>
          <p:nvPr/>
        </p:nvSpPr>
        <p:spPr>
          <a:xfrm>
            <a:off x="4759881" y="3588782"/>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Collaboration</a:t>
            </a:r>
            <a:endParaRPr lang="en-US" sz="2187" dirty="0"/>
          </a:p>
        </p:txBody>
      </p:sp>
      <p:sp>
        <p:nvSpPr>
          <p:cNvPr id="10" name="Text 6"/>
          <p:cNvSpPr/>
          <p:nvPr/>
        </p:nvSpPr>
        <p:spPr>
          <a:xfrm>
            <a:off x="4759881" y="4069199"/>
            <a:ext cx="2388632"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Power BI's collaboration features, such as comments and annotations, enable teams to work together on data analysis and decision-making.</a:t>
            </a:r>
            <a:endParaRPr lang="en-US" sz="1750" dirty="0"/>
          </a:p>
        </p:txBody>
      </p:sp>
      <p:pic>
        <p:nvPicPr>
          <p:cNvPr id="11" name="Image 2" descr="preencoded.png"/>
          <p:cNvPicPr>
            <a:picLocks noChangeAspect="1"/>
          </p:cNvPicPr>
          <p:nvPr/>
        </p:nvPicPr>
        <p:blipFill>
          <a:blip r:embed="rId5"/>
          <a:stretch>
            <a:fillRect/>
          </a:stretch>
        </p:blipFill>
        <p:spPr>
          <a:xfrm>
            <a:off x="7481768" y="2811185"/>
            <a:ext cx="555427" cy="555427"/>
          </a:xfrm>
          <a:prstGeom prst="rect">
            <a:avLst/>
          </a:prstGeom>
        </p:spPr>
      </p:pic>
      <p:sp>
        <p:nvSpPr>
          <p:cNvPr id="12" name="Text 7"/>
          <p:cNvSpPr/>
          <p:nvPr/>
        </p:nvSpPr>
        <p:spPr>
          <a:xfrm>
            <a:off x="7481768" y="3588782"/>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Security</a:t>
            </a:r>
            <a:endParaRPr lang="en-US" sz="2187" dirty="0"/>
          </a:p>
        </p:txBody>
      </p:sp>
      <p:sp>
        <p:nvSpPr>
          <p:cNvPr id="13" name="Text 8"/>
          <p:cNvSpPr/>
          <p:nvPr/>
        </p:nvSpPr>
        <p:spPr>
          <a:xfrm>
            <a:off x="7481768" y="4069199"/>
            <a:ext cx="2388632"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Power BI offers robust security and governance features, ensuring sensitive data is protected and access is controlled.</a:t>
            </a:r>
            <a:endParaRPr lang="en-US" sz="1750" dirty="0"/>
          </a:p>
        </p:txBody>
      </p:sp>
      <p:pic>
        <p:nvPicPr>
          <p:cNvPr id="14" name="Image 3" descr="preencoded.png"/>
          <p:cNvPicPr>
            <a:picLocks noChangeAspect="1"/>
          </p:cNvPicPr>
          <p:nvPr/>
        </p:nvPicPr>
        <p:blipFill>
          <a:blip r:embed="rId6"/>
          <a:stretch>
            <a:fillRect/>
          </a:stretch>
        </p:blipFill>
        <p:spPr>
          <a:xfrm>
            <a:off x="10203656" y="2811185"/>
            <a:ext cx="555427" cy="555427"/>
          </a:xfrm>
          <a:prstGeom prst="rect">
            <a:avLst/>
          </a:prstGeom>
        </p:spPr>
      </p:pic>
      <p:sp>
        <p:nvSpPr>
          <p:cNvPr id="15" name="Text 9"/>
          <p:cNvSpPr/>
          <p:nvPr/>
        </p:nvSpPr>
        <p:spPr>
          <a:xfrm>
            <a:off x="10203656" y="3588782"/>
            <a:ext cx="2388751"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Mobile Access</a:t>
            </a:r>
            <a:endParaRPr lang="en-US" sz="2187" dirty="0"/>
          </a:p>
        </p:txBody>
      </p:sp>
      <p:sp>
        <p:nvSpPr>
          <p:cNvPr id="16" name="Text 10"/>
          <p:cNvSpPr/>
          <p:nvPr/>
        </p:nvSpPr>
        <p:spPr>
          <a:xfrm>
            <a:off x="10203656" y="4069199"/>
            <a:ext cx="2388751"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Power BI's mobile app allows users to access reports and dashboards on-the-go, empowering them to make data-driven decisions anywhere.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422922"/>
          </a:xfrm>
          <a:prstGeom prst="rect">
            <a:avLst/>
          </a:prstGeom>
        </p:spPr>
      </p:pic>
      <p:sp>
        <p:nvSpPr>
          <p:cNvPr id="5" name="Text 2"/>
          <p:cNvSpPr/>
          <p:nvPr/>
        </p:nvSpPr>
        <p:spPr>
          <a:xfrm>
            <a:off x="2711529" y="2957036"/>
            <a:ext cx="5997416" cy="605671"/>
          </a:xfrm>
          <a:prstGeom prst="rect">
            <a:avLst/>
          </a:prstGeom>
          <a:noFill/>
          <a:ln/>
        </p:spPr>
        <p:txBody>
          <a:bodyPr wrap="none" rtlCol="0" anchor="t"/>
          <a:lstStyle/>
          <a:p>
            <a:pPr marL="0" indent="0">
              <a:lnSpc>
                <a:spcPts val="4770"/>
              </a:lnSpc>
              <a:buNone/>
            </a:pPr>
            <a:r>
              <a:rPr lang="en-US" sz="3816" b="1" kern="0" spc="-114" dirty="0">
                <a:solidFill>
                  <a:srgbClr val="000000"/>
                </a:solidFill>
                <a:latin typeface="Inter" pitchFamily="34" charset="0"/>
                <a:ea typeface="Inter" pitchFamily="34" charset="-122"/>
                <a:cs typeface="Inter" pitchFamily="34" charset="-120"/>
              </a:rPr>
              <a:t>Advanced Analytics and AI</a:t>
            </a:r>
            <a:endParaRPr lang="en-US" sz="3816" dirty="0"/>
          </a:p>
        </p:txBody>
      </p:sp>
      <p:pic>
        <p:nvPicPr>
          <p:cNvPr id="6" name="Image 1" descr="preencoded.png"/>
          <p:cNvPicPr>
            <a:picLocks noChangeAspect="1"/>
          </p:cNvPicPr>
          <p:nvPr/>
        </p:nvPicPr>
        <p:blipFill>
          <a:blip r:embed="rId4"/>
          <a:stretch>
            <a:fillRect/>
          </a:stretch>
        </p:blipFill>
        <p:spPr>
          <a:xfrm>
            <a:off x="2711529" y="3853458"/>
            <a:ext cx="3069074" cy="775335"/>
          </a:xfrm>
          <a:prstGeom prst="rect">
            <a:avLst/>
          </a:prstGeom>
        </p:spPr>
      </p:pic>
      <p:sp>
        <p:nvSpPr>
          <p:cNvPr id="7" name="Text 3"/>
          <p:cNvSpPr/>
          <p:nvPr/>
        </p:nvSpPr>
        <p:spPr>
          <a:xfrm>
            <a:off x="2905363" y="4919543"/>
            <a:ext cx="2422922" cy="302776"/>
          </a:xfrm>
          <a:prstGeom prst="rect">
            <a:avLst/>
          </a:prstGeom>
          <a:noFill/>
          <a:ln/>
        </p:spPr>
        <p:txBody>
          <a:bodyPr wrap="none" rtlCol="0" anchor="t"/>
          <a:lstStyle/>
          <a:p>
            <a:pPr marL="0" indent="0" algn="l">
              <a:lnSpc>
                <a:spcPts val="2385"/>
              </a:lnSpc>
              <a:buNone/>
            </a:pPr>
            <a:r>
              <a:rPr lang="en-US" sz="1908" b="1" kern="0" spc="-57" dirty="0">
                <a:solidFill>
                  <a:srgbClr val="272525"/>
                </a:solidFill>
                <a:latin typeface="Inter" pitchFamily="34" charset="0"/>
                <a:ea typeface="Inter" pitchFamily="34" charset="-122"/>
                <a:cs typeface="Inter" pitchFamily="34" charset="-120"/>
              </a:rPr>
              <a:t>AI Insights</a:t>
            </a:r>
            <a:endParaRPr lang="en-US" sz="1908" dirty="0"/>
          </a:p>
        </p:txBody>
      </p:sp>
      <p:sp>
        <p:nvSpPr>
          <p:cNvPr id="8" name="Text 4"/>
          <p:cNvSpPr/>
          <p:nvPr/>
        </p:nvSpPr>
        <p:spPr>
          <a:xfrm>
            <a:off x="2905363" y="5338524"/>
            <a:ext cx="2681407" cy="1860233"/>
          </a:xfrm>
          <a:prstGeom prst="rect">
            <a:avLst/>
          </a:prstGeom>
          <a:noFill/>
          <a:ln/>
        </p:spPr>
        <p:txBody>
          <a:bodyPr wrap="square" rtlCol="0" anchor="t"/>
          <a:lstStyle/>
          <a:p>
            <a:pPr marL="0" indent="0" algn="l">
              <a:lnSpc>
                <a:spcPts val="2442"/>
              </a:lnSpc>
              <a:buNone/>
            </a:pPr>
            <a:r>
              <a:rPr lang="en-US" sz="1526" kern="0" spc="-31" dirty="0">
                <a:solidFill>
                  <a:srgbClr val="272525"/>
                </a:solidFill>
                <a:latin typeface="Inter" pitchFamily="34" charset="0"/>
                <a:ea typeface="Inter" pitchFamily="34" charset="-122"/>
                <a:cs typeface="Inter" pitchFamily="34" charset="-120"/>
              </a:rPr>
              <a:t>Power BI's built-in AI capabilities, such as anomaly detection and predictive analytics, help users uncover hidden insights and make more informed decisions.</a:t>
            </a:r>
            <a:endParaRPr lang="en-US" sz="1526" dirty="0"/>
          </a:p>
        </p:txBody>
      </p:sp>
      <p:pic>
        <p:nvPicPr>
          <p:cNvPr id="9" name="Image 2" descr="preencoded.png"/>
          <p:cNvPicPr>
            <a:picLocks noChangeAspect="1"/>
          </p:cNvPicPr>
          <p:nvPr/>
        </p:nvPicPr>
        <p:blipFill>
          <a:blip r:embed="rId5"/>
          <a:stretch>
            <a:fillRect/>
          </a:stretch>
        </p:blipFill>
        <p:spPr>
          <a:xfrm>
            <a:off x="5780603" y="3853458"/>
            <a:ext cx="3069074" cy="775335"/>
          </a:xfrm>
          <a:prstGeom prst="rect">
            <a:avLst/>
          </a:prstGeom>
        </p:spPr>
      </p:pic>
      <p:sp>
        <p:nvSpPr>
          <p:cNvPr id="10" name="Text 5"/>
          <p:cNvSpPr/>
          <p:nvPr/>
        </p:nvSpPr>
        <p:spPr>
          <a:xfrm>
            <a:off x="5974437" y="4919543"/>
            <a:ext cx="2422922" cy="302776"/>
          </a:xfrm>
          <a:prstGeom prst="rect">
            <a:avLst/>
          </a:prstGeom>
          <a:noFill/>
          <a:ln/>
        </p:spPr>
        <p:txBody>
          <a:bodyPr wrap="none" rtlCol="0" anchor="t"/>
          <a:lstStyle/>
          <a:p>
            <a:pPr marL="0" indent="0" algn="l">
              <a:lnSpc>
                <a:spcPts val="2385"/>
              </a:lnSpc>
              <a:buNone/>
            </a:pPr>
            <a:r>
              <a:rPr lang="en-US" sz="1908" b="1" kern="0" spc="-57" dirty="0">
                <a:solidFill>
                  <a:srgbClr val="272525"/>
                </a:solidFill>
                <a:latin typeface="Inter" pitchFamily="34" charset="0"/>
                <a:ea typeface="Inter" pitchFamily="34" charset="-122"/>
                <a:cs typeface="Inter" pitchFamily="34" charset="-120"/>
              </a:rPr>
              <a:t>Custom Visuals</a:t>
            </a:r>
            <a:endParaRPr lang="en-US" sz="1908" dirty="0"/>
          </a:p>
        </p:txBody>
      </p:sp>
      <p:sp>
        <p:nvSpPr>
          <p:cNvPr id="11" name="Text 6"/>
          <p:cNvSpPr/>
          <p:nvPr/>
        </p:nvSpPr>
        <p:spPr>
          <a:xfrm>
            <a:off x="5974437" y="5338524"/>
            <a:ext cx="2681407" cy="1860233"/>
          </a:xfrm>
          <a:prstGeom prst="rect">
            <a:avLst/>
          </a:prstGeom>
          <a:noFill/>
          <a:ln/>
        </p:spPr>
        <p:txBody>
          <a:bodyPr wrap="square" rtlCol="0" anchor="t"/>
          <a:lstStyle/>
          <a:p>
            <a:pPr marL="0" indent="0" algn="l">
              <a:lnSpc>
                <a:spcPts val="2442"/>
              </a:lnSpc>
              <a:buNone/>
            </a:pPr>
            <a:r>
              <a:rPr lang="en-US" sz="1526" kern="0" spc="-31" dirty="0">
                <a:solidFill>
                  <a:srgbClr val="272525"/>
                </a:solidFill>
                <a:latin typeface="Inter" pitchFamily="34" charset="0"/>
                <a:ea typeface="Inter" pitchFamily="34" charset="-122"/>
                <a:cs typeface="Inter" pitchFamily="34" charset="-120"/>
              </a:rPr>
              <a:t>Power BI allows users to create and share custom visuals, extending the platform's capabilities and enabling the visualization of complex data patterns.</a:t>
            </a:r>
            <a:endParaRPr lang="en-US" sz="1526" dirty="0"/>
          </a:p>
        </p:txBody>
      </p:sp>
      <p:pic>
        <p:nvPicPr>
          <p:cNvPr id="12" name="Image 3" descr="preencoded.png"/>
          <p:cNvPicPr>
            <a:picLocks noChangeAspect="1"/>
          </p:cNvPicPr>
          <p:nvPr/>
        </p:nvPicPr>
        <p:blipFill>
          <a:blip r:embed="rId6"/>
          <a:stretch>
            <a:fillRect/>
          </a:stretch>
        </p:blipFill>
        <p:spPr>
          <a:xfrm>
            <a:off x="8849678" y="3853458"/>
            <a:ext cx="3069193" cy="775335"/>
          </a:xfrm>
          <a:prstGeom prst="rect">
            <a:avLst/>
          </a:prstGeom>
        </p:spPr>
      </p:pic>
      <p:sp>
        <p:nvSpPr>
          <p:cNvPr id="13" name="Text 7"/>
          <p:cNvSpPr/>
          <p:nvPr/>
        </p:nvSpPr>
        <p:spPr>
          <a:xfrm>
            <a:off x="9043511" y="4919543"/>
            <a:ext cx="2681526" cy="605552"/>
          </a:xfrm>
          <a:prstGeom prst="rect">
            <a:avLst/>
          </a:prstGeom>
          <a:noFill/>
          <a:ln/>
        </p:spPr>
        <p:txBody>
          <a:bodyPr wrap="square" rtlCol="0" anchor="t"/>
          <a:lstStyle/>
          <a:p>
            <a:pPr marL="0" indent="0" algn="l">
              <a:lnSpc>
                <a:spcPts val="2385"/>
              </a:lnSpc>
              <a:buNone/>
            </a:pPr>
            <a:r>
              <a:rPr lang="en-US" sz="1908" b="1" kern="0" spc="-57" dirty="0">
                <a:solidFill>
                  <a:srgbClr val="272525"/>
                </a:solidFill>
                <a:latin typeface="Inter" pitchFamily="34" charset="0"/>
                <a:ea typeface="Inter" pitchFamily="34" charset="-122"/>
                <a:cs typeface="Inter" pitchFamily="34" charset="-120"/>
              </a:rPr>
              <a:t>R and Python Integration</a:t>
            </a:r>
            <a:endParaRPr lang="en-US" sz="1908" dirty="0"/>
          </a:p>
        </p:txBody>
      </p:sp>
      <p:sp>
        <p:nvSpPr>
          <p:cNvPr id="14" name="Text 8"/>
          <p:cNvSpPr/>
          <p:nvPr/>
        </p:nvSpPr>
        <p:spPr>
          <a:xfrm>
            <a:off x="9043511" y="5641300"/>
            <a:ext cx="2681526" cy="1860233"/>
          </a:xfrm>
          <a:prstGeom prst="rect">
            <a:avLst/>
          </a:prstGeom>
          <a:noFill/>
          <a:ln/>
        </p:spPr>
        <p:txBody>
          <a:bodyPr wrap="square" rtlCol="0" anchor="t"/>
          <a:lstStyle/>
          <a:p>
            <a:pPr marL="0" indent="0" algn="l">
              <a:lnSpc>
                <a:spcPts val="2442"/>
              </a:lnSpc>
              <a:buNone/>
            </a:pPr>
            <a:r>
              <a:rPr lang="en-US" sz="1526" kern="0" spc="-31" dirty="0">
                <a:solidFill>
                  <a:srgbClr val="272525"/>
                </a:solidFill>
                <a:latin typeface="Inter" pitchFamily="34" charset="0"/>
                <a:ea typeface="Inter" pitchFamily="34" charset="-122"/>
                <a:cs typeface="Inter" pitchFamily="34" charset="-120"/>
              </a:rPr>
              <a:t>Power BI seamlessly integrates with R and Python, enabling advanced analytical techniques and the use of cutting-edge machine learning models.</a:t>
            </a:r>
            <a:endParaRPr lang="en-US" sz="152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957"/>
          </a:xfrm>
          <a:prstGeom prst="rect">
            <a:avLst/>
          </a:prstGeom>
          <a:solidFill>
            <a:srgbClr val="FFFFFF"/>
          </a:solidFill>
          <a:ln/>
        </p:spPr>
      </p:sp>
      <p:sp>
        <p:nvSpPr>
          <p:cNvPr id="4" name="Text 2"/>
          <p:cNvSpPr/>
          <p:nvPr/>
        </p:nvSpPr>
        <p:spPr>
          <a:xfrm>
            <a:off x="2194441" y="592812"/>
            <a:ext cx="5574268" cy="673656"/>
          </a:xfrm>
          <a:prstGeom prst="rect">
            <a:avLst/>
          </a:prstGeom>
          <a:noFill/>
          <a:ln/>
        </p:spPr>
        <p:txBody>
          <a:bodyPr wrap="none" rtlCol="0" anchor="t"/>
          <a:lstStyle/>
          <a:p>
            <a:pPr marL="0" indent="0">
              <a:lnSpc>
                <a:spcPts val="5305"/>
              </a:lnSpc>
              <a:buNone/>
            </a:pPr>
            <a:r>
              <a:rPr lang="en-US" sz="4244" b="1" kern="0" spc="-127" dirty="0">
                <a:solidFill>
                  <a:srgbClr val="000000"/>
                </a:solidFill>
                <a:latin typeface="Inter" pitchFamily="34" charset="0"/>
                <a:ea typeface="Inter" pitchFamily="34" charset="-122"/>
                <a:cs typeface="Inter" pitchFamily="34" charset="-120"/>
              </a:rPr>
              <a:t>The Future of Power BI</a:t>
            </a:r>
            <a:endParaRPr lang="en-US" sz="4244" dirty="0"/>
          </a:p>
        </p:txBody>
      </p:sp>
      <p:sp>
        <p:nvSpPr>
          <p:cNvPr id="5" name="Shape 3"/>
          <p:cNvSpPr/>
          <p:nvPr/>
        </p:nvSpPr>
        <p:spPr>
          <a:xfrm>
            <a:off x="2194441" y="1697593"/>
            <a:ext cx="10241518" cy="5939552"/>
          </a:xfrm>
          <a:prstGeom prst="roundRect">
            <a:avLst>
              <a:gd name="adj" fmla="val 1634"/>
            </a:avLst>
          </a:prstGeom>
          <a:noFill/>
          <a:ln w="7620">
            <a:solidFill>
              <a:srgbClr val="000000">
                <a:alpha val="8000"/>
              </a:srgbClr>
            </a:solidFill>
            <a:prstDash val="solid"/>
          </a:ln>
        </p:spPr>
      </p:sp>
      <p:sp>
        <p:nvSpPr>
          <p:cNvPr id="6" name="Shape 4"/>
          <p:cNvSpPr/>
          <p:nvPr/>
        </p:nvSpPr>
        <p:spPr>
          <a:xfrm>
            <a:off x="2202061" y="1705213"/>
            <a:ext cx="10226278" cy="1308616"/>
          </a:xfrm>
          <a:prstGeom prst="rect">
            <a:avLst/>
          </a:prstGeom>
          <a:solidFill>
            <a:srgbClr val="FFFFFF">
              <a:alpha val="4000"/>
            </a:srgbClr>
          </a:solidFill>
          <a:ln/>
        </p:spPr>
      </p:sp>
      <p:sp>
        <p:nvSpPr>
          <p:cNvPr id="7" name="Text 5"/>
          <p:cNvSpPr/>
          <p:nvPr/>
        </p:nvSpPr>
        <p:spPr>
          <a:xfrm>
            <a:off x="2417564" y="1842135"/>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Natural Language Queries</a:t>
            </a:r>
            <a:endParaRPr lang="en-US" sz="1698" dirty="0"/>
          </a:p>
        </p:txBody>
      </p:sp>
      <p:sp>
        <p:nvSpPr>
          <p:cNvPr id="8" name="Text 6"/>
          <p:cNvSpPr/>
          <p:nvPr/>
        </p:nvSpPr>
        <p:spPr>
          <a:xfrm>
            <a:off x="7534513" y="1842135"/>
            <a:ext cx="4678323" cy="1034772"/>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Empowering users to ask questions in plain English and receive dynamic visualizations in response.</a:t>
            </a:r>
            <a:endParaRPr lang="en-US" sz="1698" dirty="0"/>
          </a:p>
        </p:txBody>
      </p:sp>
      <p:sp>
        <p:nvSpPr>
          <p:cNvPr id="9" name="Shape 7"/>
          <p:cNvSpPr/>
          <p:nvPr/>
        </p:nvSpPr>
        <p:spPr>
          <a:xfrm>
            <a:off x="2202061" y="3013829"/>
            <a:ext cx="10226278" cy="1308616"/>
          </a:xfrm>
          <a:prstGeom prst="rect">
            <a:avLst/>
          </a:prstGeom>
          <a:solidFill>
            <a:srgbClr val="000000">
              <a:alpha val="4000"/>
            </a:srgbClr>
          </a:solidFill>
          <a:ln/>
        </p:spPr>
      </p:sp>
      <p:sp>
        <p:nvSpPr>
          <p:cNvPr id="10" name="Text 8"/>
          <p:cNvSpPr/>
          <p:nvPr/>
        </p:nvSpPr>
        <p:spPr>
          <a:xfrm>
            <a:off x="2417564" y="3150751"/>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Augmented Analytics</a:t>
            </a:r>
            <a:endParaRPr lang="en-US" sz="1698" dirty="0"/>
          </a:p>
        </p:txBody>
      </p:sp>
      <p:sp>
        <p:nvSpPr>
          <p:cNvPr id="11" name="Text 9"/>
          <p:cNvSpPr/>
          <p:nvPr/>
        </p:nvSpPr>
        <p:spPr>
          <a:xfrm>
            <a:off x="7534513" y="3150751"/>
            <a:ext cx="4678323" cy="1034772"/>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Leveraging AI and machine learning to automatically generate insights and recommendations based on the data.</a:t>
            </a:r>
            <a:endParaRPr lang="en-US" sz="1698" dirty="0"/>
          </a:p>
        </p:txBody>
      </p:sp>
      <p:sp>
        <p:nvSpPr>
          <p:cNvPr id="12" name="Shape 10"/>
          <p:cNvSpPr/>
          <p:nvPr/>
        </p:nvSpPr>
        <p:spPr>
          <a:xfrm>
            <a:off x="2202061" y="4322445"/>
            <a:ext cx="10226278" cy="1653540"/>
          </a:xfrm>
          <a:prstGeom prst="rect">
            <a:avLst/>
          </a:prstGeom>
          <a:solidFill>
            <a:srgbClr val="FFFFFF">
              <a:alpha val="4000"/>
            </a:srgbClr>
          </a:solidFill>
          <a:ln/>
        </p:spPr>
      </p:sp>
      <p:sp>
        <p:nvSpPr>
          <p:cNvPr id="13" name="Text 11"/>
          <p:cNvSpPr/>
          <p:nvPr/>
        </p:nvSpPr>
        <p:spPr>
          <a:xfrm>
            <a:off x="2417564" y="4459367"/>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Cloud-Native Capabilities</a:t>
            </a:r>
            <a:endParaRPr lang="en-US" sz="1698" dirty="0"/>
          </a:p>
        </p:txBody>
      </p:sp>
      <p:sp>
        <p:nvSpPr>
          <p:cNvPr id="14" name="Text 12"/>
          <p:cNvSpPr/>
          <p:nvPr/>
        </p:nvSpPr>
        <p:spPr>
          <a:xfrm>
            <a:off x="7534513" y="4459367"/>
            <a:ext cx="4678323" cy="1379696"/>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Expanding the integration of Power BI with other Microsoft cloud services, enabling seamless enterprise-wide data management and analytics.</a:t>
            </a:r>
            <a:endParaRPr lang="en-US" sz="1698" dirty="0"/>
          </a:p>
        </p:txBody>
      </p:sp>
      <p:sp>
        <p:nvSpPr>
          <p:cNvPr id="15" name="Shape 13"/>
          <p:cNvSpPr/>
          <p:nvPr/>
        </p:nvSpPr>
        <p:spPr>
          <a:xfrm>
            <a:off x="2202061" y="5975985"/>
            <a:ext cx="10226278" cy="1653540"/>
          </a:xfrm>
          <a:prstGeom prst="rect">
            <a:avLst/>
          </a:prstGeom>
          <a:solidFill>
            <a:srgbClr val="000000">
              <a:alpha val="4000"/>
            </a:srgbClr>
          </a:solidFill>
          <a:ln/>
        </p:spPr>
      </p:sp>
      <p:sp>
        <p:nvSpPr>
          <p:cNvPr id="16" name="Text 14"/>
          <p:cNvSpPr/>
          <p:nvPr/>
        </p:nvSpPr>
        <p:spPr>
          <a:xfrm>
            <a:off x="2417564" y="6112907"/>
            <a:ext cx="4678323" cy="344924"/>
          </a:xfrm>
          <a:prstGeom prst="rect">
            <a:avLst/>
          </a:prstGeom>
          <a:noFill/>
          <a:ln/>
        </p:spPr>
        <p:txBody>
          <a:bodyPr wrap="non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Continuous Innovation</a:t>
            </a:r>
            <a:endParaRPr lang="en-US" sz="1698" dirty="0"/>
          </a:p>
        </p:txBody>
      </p:sp>
      <p:sp>
        <p:nvSpPr>
          <p:cNvPr id="17" name="Text 15"/>
          <p:cNvSpPr/>
          <p:nvPr/>
        </p:nvSpPr>
        <p:spPr>
          <a:xfrm>
            <a:off x="7534513" y="6112907"/>
            <a:ext cx="4678323" cy="1379696"/>
          </a:xfrm>
          <a:prstGeom prst="rect">
            <a:avLst/>
          </a:prstGeom>
          <a:noFill/>
          <a:ln/>
        </p:spPr>
        <p:txBody>
          <a:bodyPr wrap="square" rtlCol="0" anchor="t"/>
          <a:lstStyle/>
          <a:p>
            <a:pPr marL="0" indent="0">
              <a:lnSpc>
                <a:spcPts val="2716"/>
              </a:lnSpc>
              <a:buNone/>
            </a:pPr>
            <a:r>
              <a:rPr lang="en-US" sz="1698" kern="0" spc="-34" dirty="0">
                <a:solidFill>
                  <a:srgbClr val="272525"/>
                </a:solidFill>
                <a:latin typeface="Inter" pitchFamily="34" charset="0"/>
                <a:ea typeface="Inter" pitchFamily="34" charset="-122"/>
                <a:cs typeface="Inter" pitchFamily="34" charset="-120"/>
              </a:rPr>
              <a:t>Microsoft's ongoing commitment to enhancing Power BI's features and functionality, ensuring it stays at the forefront of business intelligence and data visualization technology.</a:t>
            </a:r>
            <a:endParaRPr lang="en-US" sz="169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5301B4-16C5-42CF-8418-B9A6717E639D}"/>
              </a:ext>
            </a:extLst>
          </p:cNvPr>
          <p:cNvSpPr/>
          <p:nvPr/>
        </p:nvSpPr>
        <p:spPr>
          <a:xfrm>
            <a:off x="1839951" y="2219093"/>
            <a:ext cx="11050859" cy="2215991"/>
          </a:xfrm>
          <a:prstGeom prst="rect">
            <a:avLst/>
          </a:prstGeom>
          <a:noFill/>
        </p:spPr>
        <p:txBody>
          <a:bodyPr wrap="square" lIns="91440" tIns="45720" rIns="91440" bIns="45720">
            <a:spAutoFit/>
          </a:bodyPr>
          <a:lstStyle/>
          <a:p>
            <a:pPr algn="ctr"/>
            <a:r>
              <a:rPr lang="en-US" sz="13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THANKYOU</a:t>
            </a:r>
          </a:p>
        </p:txBody>
      </p:sp>
    </p:spTree>
    <p:extLst>
      <p:ext uri="{BB962C8B-B14F-4D97-AF65-F5344CB8AC3E}">
        <p14:creationId xmlns:p14="http://schemas.microsoft.com/office/powerpoint/2010/main" val="3375977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635</Words>
  <Application>Microsoft Office PowerPoint</Application>
  <PresentationFormat>Custom</PresentationFormat>
  <Paragraphs>62</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Rushali Setia</cp:lastModifiedBy>
  <cp:revision>3</cp:revision>
  <dcterms:created xsi:type="dcterms:W3CDTF">2024-05-17T15:40:33Z</dcterms:created>
  <dcterms:modified xsi:type="dcterms:W3CDTF">2024-05-17T16:14:17Z</dcterms:modified>
</cp:coreProperties>
</file>