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  <p:embeddedFont>
      <p:font typeface="PT Sans Narrow"/>
      <p:regular r:id="rId50"/>
      <p:bold r:id="rId51"/>
    </p:embeddedFont>
    <p:embeddedFont>
      <p:font typeface="Quattrocento Sans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0E9ABB-5C18-4D75-A8C7-60396F138A03}">
  <a:tblStyle styleId="{5D0E9ABB-5C18-4D75-A8C7-60396F138A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Narrow-bold.fntdata"/><Relationship Id="rId50" Type="http://schemas.openxmlformats.org/officeDocument/2006/relationships/font" Target="fonts/PTSansNarrow-regular.fntdata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54d27050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54d27050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4d27050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4d27050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4d270500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4d270500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4d27050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54d27050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54d27050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54d27050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54d270500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54d270500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54d270500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54d270500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4d270500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54d270500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4d270500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4d270500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54d270500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54d270500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54d270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54d270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54d270500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54d270500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54d270500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54d270500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54d270500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54d27050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54d270500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54d270500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54d270500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54d27050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54d270500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54d270500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54d27050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54d27050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54d2705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54d2705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54d2705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54d2705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4d270500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54d270500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54d27050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54d27050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54d27050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54d27050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54d27050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54d27050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54d27050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54d27050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54d27050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54d27050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54d270500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54d270500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54d270500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54d270500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54d270500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54d270500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54d27050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54d27050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54d27050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54d27050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54d270500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54d270500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54d27050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54d27050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4d270500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4d270500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4d27050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54d27050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54d270500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54d270500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4d270500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4d270500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54d270500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54d270500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.jpg"/><Relationship Id="rId5" Type="http://schemas.openxmlformats.org/officeDocument/2006/relationships/image" Target="../media/image13.png"/><Relationship Id="rId6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" TargetMode="External"/><Relationship Id="rId4" Type="http://schemas.openxmlformats.org/officeDocument/2006/relationships/hyperlink" Target="https://git-scm.com" TargetMode="External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-scm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github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ry.github.io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linkedin.com/in/rushankhan/" TargetMode="External"/><Relationship Id="rId4" Type="http://schemas.openxmlformats.org/officeDocument/2006/relationships/hyperlink" Target="https://github.com/RushanKhan1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Open Source, Git and 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00" y="434663"/>
            <a:ext cx="1607625" cy="142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ux - Wikipedia"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050" y="201713"/>
            <a:ext cx="1772325" cy="189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droid logo and symbol, meaning, history, PNG"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175" y="2832825"/>
            <a:ext cx="2677213" cy="1677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Logo - PNG and Vector - Logo Download"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4625" y="2538777"/>
            <a:ext cx="1772325" cy="197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ttps://git-scm.com</a:t>
            </a:r>
            <a:r>
              <a:rPr lang="en"/>
              <a:t>	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1850" y="895577"/>
            <a:ext cx="3166600" cy="3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454"/>
              <a:buFont typeface="Quattrocento Sans"/>
              <a:buNone/>
            </a:pPr>
            <a:r>
              <a:rPr b="0" lang="en" sz="5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the difference between </a:t>
            </a:r>
            <a:r>
              <a:rPr lang="en" sz="5500">
                <a:solidFill>
                  <a:srgbClr val="3C78D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Central</a:t>
            </a:r>
            <a:r>
              <a:rPr b="0" lang="en" sz="5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" sz="5500">
                <a:solidFill>
                  <a:srgbClr val="E0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Distributed</a:t>
            </a:r>
            <a:r>
              <a:rPr b="0" lang="en" sz="5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sz="55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454"/>
              <a:buFont typeface="Quattrocento Sans"/>
              <a:buNone/>
            </a:pPr>
            <a:r>
              <a:rPr b="0" lang="en" sz="5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VCS?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Quattrocento Sans"/>
              <a:buNone/>
            </a:pPr>
            <a:r>
              <a:rPr lang="en" sz="4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Central VCS (SVN)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88" y="1288850"/>
            <a:ext cx="5419625" cy="32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Quattrocento Sans"/>
              <a:buNone/>
            </a:pPr>
            <a:r>
              <a:rPr lang="en" sz="4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Distributed VCS (GIT)</a:t>
            </a:r>
            <a:endParaRPr sz="45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000" y="1362950"/>
            <a:ext cx="3576925" cy="30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1761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454"/>
              <a:buFont typeface="Quattrocento Sans"/>
              <a:buNone/>
            </a:pPr>
            <a:r>
              <a:rPr lang="en" sz="55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TIME SETUP</a:t>
            </a:r>
            <a:endParaRPr b="0" sz="5500">
              <a:solidFill>
                <a:srgbClr val="1A1A1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08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5454"/>
              <a:buFont typeface="Quattrocento Sans"/>
              <a:buNone/>
            </a:pPr>
            <a:r>
              <a:rPr lang="en" sz="5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INSTALLING GIT</a:t>
            </a:r>
            <a:br>
              <a:rPr lang="en" sz="5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55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9321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lang="en" sz="3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 to </a:t>
            </a:r>
            <a:r>
              <a:rPr lang="en" sz="3200" u="sng">
                <a:solidFill>
                  <a:srgbClr val="0078D4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GIT version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</a:t>
            </a:r>
            <a:r>
              <a:rPr lang="en"/>
              <a:t>it --version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512700" y="1133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12700" y="1840800"/>
            <a:ext cx="36627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None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 hosting platform for version control and collaboration.</a:t>
            </a:r>
            <a:endParaRPr sz="2500">
              <a:solidFill>
                <a:srgbClr val="1A1A1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325" y="1105700"/>
            <a:ext cx="3166600" cy="3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Configuration variables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 config --global user.name "RushanKhan1"</a:t>
            </a:r>
            <a:endParaRPr sz="2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 config --global user.email "</a:t>
            </a:r>
            <a:r>
              <a:rPr lang="en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rushan</a:t>
            </a:r>
            <a:r>
              <a:rPr lang="en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.khan2000@gmail.com”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900" y="595213"/>
            <a:ext cx="2174349" cy="27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371400" y="4109925"/>
            <a:ext cx="4083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at GirlScript Summer Of Code 2021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-699" r="82770" t="0"/>
          <a:stretch/>
        </p:blipFill>
        <p:spPr>
          <a:xfrm>
            <a:off x="2677300" y="3999625"/>
            <a:ext cx="602824" cy="6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371400" y="3314825"/>
            <a:ext cx="3015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Rushan Khan</a:t>
            </a:r>
            <a:endParaRPr b="1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Help?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39600" y="15038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g</a:t>
            </a:r>
            <a:r>
              <a:rPr lang="en"/>
              <a:t>it help &lt;command&gt;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g</a:t>
            </a:r>
            <a:r>
              <a:rPr lang="en"/>
              <a:t>it &lt;command&gt; --help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-12" l="3914" r="3970" t="-23642"/>
          <a:stretch/>
        </p:blipFill>
        <p:spPr>
          <a:xfrm>
            <a:off x="247750" y="833750"/>
            <a:ext cx="3885125" cy="391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3"/>
          <p:cNvGraphicFramePr/>
          <p:nvPr/>
        </p:nvGraphicFramePr>
        <p:xfrm>
          <a:off x="4479950" y="297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{5D0E9ABB-5C18-4D75-A8C7-60396F138A03}</a:tableStyleId>
              </a:tblPr>
              <a:tblGrid>
                <a:gridCol w="2332025"/>
                <a:gridCol w="2332025"/>
              </a:tblGrid>
              <a:tr h="3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</a:rPr>
                        <a:t>Git</a:t>
                      </a:r>
                      <a:endParaRPr b="1" sz="2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rgbClr val="FFFFFF"/>
                          </a:solidFill>
                        </a:rPr>
                        <a:t>GitHub</a:t>
                      </a:r>
                      <a:endParaRPr b="1" sz="20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46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Installed locally 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Hosted in Cloud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73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Version Control System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Code Collaboration Platform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129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Git is Command Line Tool that requires an interface to interact with world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GitHub is Graphical Interface &amp; Development Platform created for developers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129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It stores &amp; catalog changes in code in Repository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rgbClr val="FFFFFF"/>
                          </a:solidFill>
                        </a:rPr>
                        <a:t>It provides a platform as a collaborative effort to bring teams together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look at GitHub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1974425" y="2208550"/>
            <a:ext cx="4379100" cy="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www.github.com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GitHub Workflow</a:t>
            </a:r>
            <a:endParaRPr/>
          </a:p>
        </p:txBody>
      </p:sp>
      <p:pic>
        <p:nvPicPr>
          <p:cNvPr descr="Travis checks in Github - Continuous Integration part 2"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25" y="1152425"/>
            <a:ext cx="7711126" cy="36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Arial"/>
              <a:buNone/>
            </a:pPr>
            <a:r>
              <a:rPr lang="en"/>
              <a:t>Initializing a git repository locally</a:t>
            </a:r>
            <a:endParaRPr/>
          </a:p>
        </p:txBody>
      </p:sp>
      <p:sp>
        <p:nvSpPr>
          <p:cNvPr id="213" name="Google Shape;213;p36"/>
          <p:cNvSpPr txBox="1"/>
          <p:nvPr/>
        </p:nvSpPr>
        <p:spPr>
          <a:xfrm>
            <a:off x="411125" y="1290825"/>
            <a:ext cx="30000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Quattrocento Sans"/>
              <a:buChar char="●"/>
            </a:pPr>
            <a:r>
              <a:rPr lang="en" sz="3700">
                <a:latin typeface="Quattrocento Sans"/>
                <a:ea typeface="Quattrocento Sans"/>
                <a:cs typeface="Quattrocento Sans"/>
                <a:sym typeface="Quattrocento Sans"/>
              </a:rPr>
              <a:t>git init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411125" y="2712500"/>
            <a:ext cx="4043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attrocento Sans"/>
                <a:ea typeface="Quattrocento Sans"/>
                <a:cs typeface="Quattrocento Sans"/>
                <a:sym typeface="Quattrocento Sans"/>
              </a:rPr>
              <a:t>Checking the status</a:t>
            </a:r>
            <a:endParaRPr b="1" sz="30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411125" y="3499750"/>
            <a:ext cx="52623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Quattrocento Sans"/>
              <a:buChar char="●"/>
            </a:pPr>
            <a:r>
              <a:rPr lang="en" sz="3700">
                <a:latin typeface="Quattrocento Sans"/>
                <a:ea typeface="Quattrocento Sans"/>
                <a:cs typeface="Quattrocento Sans"/>
                <a:sym typeface="Quattrocento Sans"/>
              </a:rPr>
              <a:t>git status</a:t>
            </a:r>
            <a:endParaRPr sz="3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.gitignore file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840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ouch .gitignore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126850" y="2227900"/>
            <a:ext cx="28428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Sample .gitignore file</a:t>
            </a:r>
            <a:endParaRPr b="1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.DS_Store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.project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.pyc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a repo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&lt;url of the git file&gt;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clone ../remote_repo.git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files to staging area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266325"/>
            <a:ext cx="85206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g</a:t>
            </a:r>
            <a:r>
              <a:rPr lang="en" sz="1825"/>
              <a:t>it add &lt;filename&gt;</a:t>
            </a:r>
            <a:endParaRPr sz="1825"/>
          </a:p>
          <a:p>
            <a:pPr indent="-3444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g</a:t>
            </a:r>
            <a:r>
              <a:rPr lang="en" sz="1825"/>
              <a:t>it add </a:t>
            </a:r>
            <a:r>
              <a:rPr b="1" lang="en" sz="1825"/>
              <a:t>.</a:t>
            </a:r>
            <a:r>
              <a:rPr lang="en" sz="1825"/>
              <a:t> (to add everything)</a:t>
            </a:r>
            <a:endParaRPr sz="1825"/>
          </a:p>
        </p:txBody>
      </p:sp>
      <p:sp>
        <p:nvSpPr>
          <p:cNvPr id="235" name="Google Shape;235;p39"/>
          <p:cNvSpPr txBox="1"/>
          <p:nvPr>
            <p:ph type="title"/>
          </p:nvPr>
        </p:nvSpPr>
        <p:spPr>
          <a:xfrm>
            <a:off x="253975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</a:t>
            </a:r>
            <a:r>
              <a:rPr lang="en"/>
              <a:t>files from staging area</a:t>
            </a:r>
            <a:endParaRPr/>
          </a:p>
        </p:txBody>
      </p:sp>
      <p:sp>
        <p:nvSpPr>
          <p:cNvPr id="236" name="Google Shape;236;p39"/>
          <p:cNvSpPr txBox="1"/>
          <p:nvPr/>
        </p:nvSpPr>
        <p:spPr>
          <a:xfrm>
            <a:off x="338350" y="2997275"/>
            <a:ext cx="6276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reset &lt;filename&gt;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reset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(to undo all changes)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 (saving)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commit -m “This is the commit message.”</a:t>
            </a:r>
            <a:endParaRPr/>
          </a:p>
        </p:txBody>
      </p:sp>
      <p:sp>
        <p:nvSpPr>
          <p:cNvPr id="243" name="Google Shape;243;p40"/>
          <p:cNvSpPr txBox="1"/>
          <p:nvPr>
            <p:ph type="title"/>
          </p:nvPr>
        </p:nvSpPr>
        <p:spPr>
          <a:xfrm>
            <a:off x="363600" y="1973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Seeing all the commits</a:t>
            </a:r>
            <a:endParaRPr/>
          </a:p>
        </p:txBody>
      </p:sp>
      <p:sp>
        <p:nvSpPr>
          <p:cNvPr id="244" name="Google Shape;244;p40"/>
          <p:cNvSpPr txBox="1"/>
          <p:nvPr/>
        </p:nvSpPr>
        <p:spPr>
          <a:xfrm>
            <a:off x="447975" y="2814550"/>
            <a:ext cx="5298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 log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161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13" y="1115300"/>
            <a:ext cx="7266574" cy="35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060825" y="160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71052"/>
              <a:buFont typeface="Quattrocento Sans"/>
              <a:buNone/>
            </a:pPr>
            <a:r>
              <a:rPr b="1" lang="en" sz="38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 Source</a:t>
            </a:r>
            <a:endParaRPr b="1" sz="3800">
              <a:solidFill>
                <a:srgbClr val="1A1A1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262" y="1607925"/>
            <a:ext cx="3660822" cy="192765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38350" y="2421725"/>
            <a:ext cx="42846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Something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that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is designed to be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publicly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available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Can be viewed by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anyone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changes	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pull origin 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push origin main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our first commit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add filename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commit -m “Initial Commit”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log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information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remote -v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branch -a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branch 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branch newbranch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checkout newbranch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add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commit -m “new commit”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checkout 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merge newbranch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it branch -d newbranch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push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463" y="228400"/>
            <a:ext cx="6705624" cy="3520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6"/>
          <p:cNvSpPr txBox="1"/>
          <p:nvPr/>
        </p:nvSpPr>
        <p:spPr>
          <a:xfrm>
            <a:off x="941325" y="3865200"/>
            <a:ext cx="77199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GitHub Student Developer Pack</a:t>
            </a:r>
            <a:endParaRPr sz="3600">
              <a:solidFill>
                <a:srgbClr val="1A1A1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189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Programs</a:t>
            </a:r>
            <a:endParaRPr/>
          </a:p>
        </p:txBody>
      </p:sp>
      <p:pic>
        <p:nvPicPr>
          <p:cNvPr id="286" name="Google Shape;2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726" y="896600"/>
            <a:ext cx="1346850" cy="13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7"/>
          <p:cNvSpPr txBox="1"/>
          <p:nvPr/>
        </p:nvSpPr>
        <p:spPr>
          <a:xfrm>
            <a:off x="141338" y="2243425"/>
            <a:ext cx="30000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Google Summer of Code</a:t>
            </a:r>
            <a:endParaRPr b="1" i="0" sz="2300" u="none" cap="none" strike="noStrike">
              <a:solidFill>
                <a:srgbClr val="43434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6200" y="1060446"/>
            <a:ext cx="1955550" cy="8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7"/>
          <p:cNvSpPr txBox="1"/>
          <p:nvPr/>
        </p:nvSpPr>
        <p:spPr>
          <a:xfrm>
            <a:off x="5503975" y="2041475"/>
            <a:ext cx="3000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MLH Fellowship</a:t>
            </a:r>
            <a:endParaRPr b="0" i="0" sz="2300" u="none" cap="none" strike="noStrike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0" name="Google Shape;29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381" y="3494800"/>
            <a:ext cx="2171939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 txBox="1"/>
          <p:nvPr/>
        </p:nvSpPr>
        <p:spPr>
          <a:xfrm>
            <a:off x="475400" y="4339425"/>
            <a:ext cx="24789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</a:t>
            </a:r>
            <a:r>
              <a:rPr b="1" i="0" lang="en" sz="16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inux foundation (lfn) mentorship program</a:t>
            </a:r>
            <a:endParaRPr b="1" i="0" sz="1600" u="none" cap="none" strike="noStrike">
              <a:solidFill>
                <a:srgbClr val="43434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2" name="Google Shape;29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7021" y="3025000"/>
            <a:ext cx="1327833" cy="11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 txBox="1"/>
          <p:nvPr/>
        </p:nvSpPr>
        <p:spPr>
          <a:xfrm>
            <a:off x="5962250" y="4339425"/>
            <a:ext cx="3000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Season of Docs</a:t>
            </a:r>
            <a:endParaRPr b="0" i="0" sz="2300" u="none" cap="none" strike="noStrike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500" y="2365327"/>
            <a:ext cx="1835750" cy="18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200" y="2365325"/>
            <a:ext cx="1835750" cy="18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8888" y="348475"/>
            <a:ext cx="6066226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8"/>
          <p:cNvSpPr txBox="1"/>
          <p:nvPr/>
        </p:nvSpPr>
        <p:spPr>
          <a:xfrm>
            <a:off x="5875075" y="4409725"/>
            <a:ext cx="3000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34343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Season of KDE</a:t>
            </a:r>
            <a:endParaRPr sz="23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58363" y="4303450"/>
            <a:ext cx="3000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434343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Outreachy</a:t>
            </a:r>
            <a:endParaRPr b="1" i="0" sz="2300" u="none" cap="none" strike="noStrike">
              <a:solidFill>
                <a:srgbClr val="434343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https://try.github.io/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attending the workshop!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169650" y="1992325"/>
            <a:ext cx="88047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https://www.linkedin.com/in/rushankhan/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https://github.com/RushanKhan1/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Open Source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Promotes the FSF philosophy of “</a:t>
            </a:r>
            <a:r>
              <a:rPr b="1" lang="en"/>
              <a:t>software should be free</a:t>
            </a:r>
            <a:r>
              <a:rPr lang="en"/>
              <a:t>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is all about </a:t>
            </a:r>
            <a:r>
              <a:rPr b="1" lang="en"/>
              <a:t>collaboration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“Collaboration first, code second”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Open Source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might “steal” your product and release their 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People might “steal” parts of your code and use them. (if you think that’s bad)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9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Open Source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the consumers: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quality software is available for free. (Most of the programming languages are open source)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Budding developers like us have a chance to get an exposure to industry standards of software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learn from the open source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propose changes and improve the open source code.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the product maker: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find flaws in your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improve those flaws.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write features for you.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for free!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827450"/>
            <a:ext cx="85206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the disadvantages that we talked about can be evaded by the use of LICENSES.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Famous Open Source Softwares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738" y="1326688"/>
            <a:ext cx="3514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4875" y="1321175"/>
            <a:ext cx="1721100" cy="14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1475" y="2906325"/>
            <a:ext cx="1907900" cy="19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9900" y="3093513"/>
            <a:ext cx="29718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