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4" r:id="rId8"/>
    <p:sldId id="281" r:id="rId9"/>
    <p:sldId id="282" r:id="rId10"/>
    <p:sldId id="283" r:id="rId11"/>
    <p:sldId id="300" r:id="rId12"/>
    <p:sldId id="299" r:id="rId13"/>
    <p:sldId id="263" r:id="rId14"/>
    <p:sldId id="285" r:id="rId15"/>
    <p:sldId id="265" r:id="rId16"/>
    <p:sldId id="266" r:id="rId17"/>
    <p:sldId id="267" r:id="rId18"/>
    <p:sldId id="268" r:id="rId19"/>
    <p:sldId id="269" r:id="rId20"/>
    <p:sldId id="286" r:id="rId21"/>
    <p:sldId id="296" r:id="rId22"/>
    <p:sldId id="287" r:id="rId23"/>
    <p:sldId id="303" r:id="rId24"/>
    <p:sldId id="273" r:id="rId25"/>
    <p:sldId id="274" r:id="rId26"/>
    <p:sldId id="275" r:id="rId27"/>
    <p:sldId id="276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3"/>
    <p:restoredTop sz="96110"/>
  </p:normalViewPr>
  <p:slideViewPr>
    <p:cSldViewPr snapToGrid="0">
      <p:cViewPr varScale="1">
        <p:scale>
          <a:sx n="138" d="100"/>
          <a:sy n="138" d="100"/>
        </p:scale>
        <p:origin x="2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4:10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8191,'0'14'0,"0"-4"0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4:2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3:2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311 102 24575,'36'0'0,"62"0"0,-13 0 0,12 0-1174,-9 2 0,6 1 1,3 1 1173,-18-2 0,2 0 0,1 1 0,-1 0 0,-2 1 0,0 1 0,-1 0 0,-3 0 0,16 1 0,-3 0 0,-12 0 550,-3 0 0,-34-2-550,-44-5 0,-56-2 0,-30-4 0,19 2 0,-5-2 0,-1 2-86,-7 1 0,-2 0 0,2 1 86,6 0 0,1 0 0,8 1 0,-3 2 0,10 0 0,-10 0 1761,100 0-1761,68 16 0,-5-10 0,12 0-526,-18 2 0,4 2 1,2-2 525,9-4 0,3-1 0,-4 0 0,-10 3 0,-4 0 0,-8-2 422,-2-3 0,-12 0-422,7 6 0,-114-7 0,-37 0 0,15 0 0,-6 0 0,-17 0 0,-3 0 0,-2 0 0,5 0 0,28 0 0,8 0 1651,-12 0-1651,104 0 0,58 0 0,-23 0 0,6 0 0,17 1 0,2-2 0,1-1 0,-4-3 0,-15-5 0,-8-1 0,14-5 0,-51-6 0,-64 18 0,-33-1 0,-10 0 0,13 4 0,0 0 0,-14-2 0,5-1 0,13 4 0,73 0 0,66 0 0,-9 0 0,11 0 0,-10 0 0,5 0 0,1 0 0,6 0 0,1 0 0,-6 0 0,2 1 0,-9-2 0,-11-2 0,-29 1 0,-54 0 0,-37-4 0,-44 6 0,5-3 0,0-1 0,41 3 0,3 0 0,-16-4 0,27 2 0,95 10 0,-4-2 0,6 0 0,17 3 0,2 0 0,-3-2 0,-5-2 0,13 3 0,-74-7 0,-44-2 0,-29-3 0,-12-4 0,-9 0 0,11 2 0,-5 0 0,1 1 0,-2-1 0,-1 1 0,6 1 0,-9 0 0,10 2 0,-11 3 0,128 0 0,39 3 0,12 1 0,-27-3 0,-1 0 0,15 3 0,-11-1 0,-34-3 0,-91-7 0,-33 6 0,21-3 0,-4 1 0,-8 2 0,-2 2 0,-1-1 0,5 0 0,23 0 0,6 0 0,-9 0 0,88 0 0,29 0 0,-17 0 0,-34-6 0,-69-2 0,8-3 0,-1-1 0,-22-2 0,1-2 0,74 13 0,38 12 0,13-1 0,-9 3 0,-33-5 0,-76-13 0,12 5 0,-7 2 0,-21-3 0,-6-1-236,21 1 1,-3 0 0,1 1 235,1 1 0,1 1 0,2-1 0,-28-4 0,7 2 0,33 2 0,5 2 0,-38-1 0,18 0 0,17 0 0,-4 0 0,-11 0 0,5 0 0,-7 0 706,55 0-706,74 0 0,29 0 0,-11 5 0,-31 8 0,-17 6 0,-29-3 0,0 1 0,0-10 0,6-1 0,-5 2 0,5-3 0,-6 7 0,-6-8 0,5 4 0,-5-2 0,26-1 0,14 6 0,41-3 0,14 7 0,-24-7 0,-21-1 0,-51 0 0,-12-5 0,-23 5 0,-15-7 0,13 3 0,9-3 0,51 3 0,42-3 0,41 0 0,-38 0 0,-1 0 0,21 6 0,-29-5 0,-59 5 0,-21-6 0,-30 0 0,-22-7 0,10 5 0,19-10 0,51 10 0,51-3 0,-1 4 0,7 2 0,18-1 0,5 0 0,15 0 0,1 0 0,-11 0 0,-6 0 0,-22-2 0,-9 1 0,0 0 0,-56-5 0,-44-8 0,-6 1 0,20-5 0,50 10 0,34 8 0,16 5 0,17-5 0,6 1 0,-18 2 0,2 0 0,-2-1 0,24-1 0,-6-2 0,-27-2 0,-7 1 0,3 0 0,-75-4 0,-53 6 0,24 0 0,-3 0 0,-19 0 0,3 0 0,-6 0 0,67 0 0,45 0 0,29 0 0,16 0 0,9 0 0,-21 0 0,3 0 0,-1 0 0,-1 1 0,0-1 0,-7-1 0,-1-1 0,-9-1 0,10 1 0,-111-3 0,-21 5 0,-30 0 0,27 0 0,31 0 0,52 0 0,70 0 0,-19 0 0,6 0 0,14 0 0,0 0 0,-18-2 0,-6 0 0,14 1 0,-75-2 0,-35 3 0,-20-7 0,8 6 0,10-6 0,35 4 0,28 3 0,7-3 0,-9 3 0,-14 0 0,-52 0 0,-24-7 0,15 5 0,7-5 0,55 7 0,25 0 0,13 0 0,1 0 0,-27 0 0,-24 0 0,-40 0 0,-13 0 0,14 0 0,14 0 0,57 0 0,37 0 0,32 0 0,-46 0 0,-4 0 0,8 0 0,-40 0 0,-80 0 0,-25 0 0,38 0 0,2 0 0,-7 0 0,58 0 0,76 0 0,13 0 0,-35 0 0,-59 0 0,-65 0 0,-30 0 0,-1 0 0,53 0 0,39 0 0,91 0 0,-17 4 0,-1 0 0,16-2 0,-26 5 0,-135 8 0,20-6 0,-4 1 0,-10 9 0,3 2 0,-20 5 0,36-3 0,84-17 0,27 7 0,32-3 0,-18 9 0,-32-11 0,-41-5 0,-60-3 0,-17 0 0,14 0 0,1 0 0,-21 0 0,45 0 0,103 0 0,-5 0 0,6 0 0,18 0 0,-3 0 0,-26 1 0,-5-2 0,29-4 0,-82 3 0,-3-6 0,-24 2 0,1-8 0,6-4 0,8 5 0,28 2 0,5 11 0,3 0 0,-4-5 0,-3 0 0,-8-7 0,2 5 0,-6-5 0,-6 5 0,10 1 0,3 3 0,12 3 0,0 0 0,3-3 0,-8-1 0,-7-3 0,-14 0 0,-21 3 0,7 0 0,-1 4 0,16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3:2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311 102 24575,'36'0'0,"62"0"0,-13 0 0,12 0-1174,-9 2 0,6 1 1,3 1 1173,-18-2 0,2 0 0,1 1 0,-1 0 0,-2 1 0,0 1 0,-1 0 0,-3 0 0,16 1 0,-3 0 0,-12 0 550,-3 0 0,-34-2-550,-44-5 0,-56-2 0,-30-4 0,19 2 0,-5-2 0,-1 2-86,-7 1 0,-2 0 0,2 1 86,6 0 0,1 0 0,8 1 0,-3 2 0,10 0 0,-10 0 1761,100 0-1761,68 16 0,-5-10 0,12 0-526,-18 2 0,4 2 1,2-2 525,9-4 0,3-1 0,-4 0 0,-10 3 0,-4 0 0,-8-2 422,-2-3 0,-12 0-422,7 6 0,-114-7 0,-37 0 0,15 0 0,-6 0 0,-17 0 0,-3 0 0,-2 0 0,5 0 0,28 0 0,8 0 1651,-12 0-1651,104 0 0,58 0 0,-23 0 0,6 0 0,17 1 0,2-2 0,1-1 0,-4-3 0,-15-5 0,-8-1 0,14-5 0,-51-6 0,-64 18 0,-33-1 0,-10 0 0,13 4 0,0 0 0,-14-2 0,5-1 0,13 4 0,73 0 0,66 0 0,-9 0 0,11 0 0,-10 0 0,5 0 0,1 0 0,6 0 0,1 0 0,-6 0 0,2 1 0,-9-2 0,-11-2 0,-29 1 0,-54 0 0,-37-4 0,-44 6 0,5-3 0,0-1 0,41 3 0,3 0 0,-16-4 0,27 2 0,95 10 0,-4-2 0,6 0 0,17 3 0,2 0 0,-3-2 0,-5-2 0,13 3 0,-74-7 0,-44-2 0,-29-3 0,-12-4 0,-9 0 0,11 2 0,-5 0 0,1 1 0,-2-1 0,-1 1 0,6 1 0,-9 0 0,10 2 0,-11 3 0,128 0 0,39 3 0,12 1 0,-27-3 0,-1 0 0,15 3 0,-11-1 0,-34-3 0,-91-7 0,-33 6 0,21-3 0,-4 1 0,-8 2 0,-2 2 0,-1-1 0,5 0 0,23 0 0,6 0 0,-9 0 0,88 0 0,29 0 0,-17 0 0,-34-6 0,-69-2 0,8-3 0,-1-1 0,-22-2 0,1-2 0,74 13 0,38 12 0,13-1 0,-9 3 0,-33-5 0,-76-13 0,12 5 0,-7 2 0,-21-3 0,-6-1-236,21 1 1,-3 0 0,1 1 235,1 1 0,1 1 0,2-1 0,-28-4 0,7 2 0,33 2 0,5 2 0,-38-1 0,18 0 0,17 0 0,-4 0 0,-11 0 0,5 0 0,-7 0 706,55 0-706,74 0 0,29 0 0,-11 5 0,-31 8 0,-17 6 0,-29-3 0,0 1 0,0-10 0,6-1 0,-5 2 0,5-3 0,-6 7 0,-6-8 0,5 4 0,-5-2 0,26-1 0,14 6 0,41-3 0,14 7 0,-24-7 0,-21-1 0,-51 0 0,-12-5 0,-23 5 0,-15-7 0,13 3 0,9-3 0,51 3 0,42-3 0,41 0 0,-38 0 0,-1 0 0,21 6 0,-29-5 0,-59 5 0,-21-6 0,-30 0 0,-22-7 0,10 5 0,19-10 0,51 10 0,51-3 0,-1 4 0,7 2 0,18-1 0,5 0 0,15 0 0,1 0 0,-11 0 0,-6 0 0,-22-2 0,-9 1 0,0 0 0,-56-5 0,-44-8 0,-6 1 0,20-5 0,50 10 0,34 8 0,16 5 0,17-5 0,6 1 0,-18 2 0,2 0 0,-2-1 0,24-1 0,-6-2 0,-27-2 0,-7 1 0,3 0 0,-75-4 0,-53 6 0,24 0 0,-3 0 0,-19 0 0,3 0 0,-6 0 0,67 0 0,45 0 0,29 0 0,16 0 0,9 0 0,-21 0 0,3 0 0,-1 0 0,-1 1 0,0-1 0,-7-1 0,-1-1 0,-9-1 0,10 1 0,-111-3 0,-21 5 0,-30 0 0,27 0 0,31 0 0,52 0 0,70 0 0,-19 0 0,6 0 0,14 0 0,0 0 0,-18-2 0,-6 0 0,14 1 0,-75-2 0,-35 3 0,-20-7 0,8 6 0,10-6 0,35 4 0,28 3 0,7-3 0,-9 3 0,-14 0 0,-52 0 0,-24-7 0,15 5 0,7-5 0,55 7 0,25 0 0,13 0 0,1 0 0,-27 0 0,-24 0 0,-40 0 0,-13 0 0,14 0 0,14 0 0,57 0 0,37 0 0,32 0 0,-46 0 0,-4 0 0,8 0 0,-40 0 0,-80 0 0,-25 0 0,38 0 0,2 0 0,-7 0 0,58 0 0,76 0 0,13 0 0,-35 0 0,-59 0 0,-65 0 0,-30 0 0,-1 0 0,53 0 0,39 0 0,91 0 0,-17 4 0,-1 0 0,16-2 0,-26 5 0,-135 8 0,20-6 0,-4 1 0,-10 9 0,3 2 0,-20 5 0,36-3 0,84-17 0,27 7 0,32-3 0,-18 9 0,-32-11 0,-41-5 0,-60-3 0,-17 0 0,14 0 0,1 0 0,-21 0 0,45 0 0,103 0 0,-5 0 0,6 0 0,18 0 0,-3 0 0,-26 1 0,-5-2 0,29-4 0,-82 3 0,-3-6 0,-24 2 0,1-8 0,6-4 0,8 5 0,28 2 0,5 11 0,3 0 0,-4-5 0,-3 0 0,-8-7 0,2 5 0,-6-5 0,-6 5 0,10 1 0,3 3 0,12 3 0,0 0 0,3-3 0,-8-1 0,-7-3 0,-14 0 0,-21 3 0,7 0 0,-1 4 0,16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6389-4E43-3FB6-8B73-C2C7DDC4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E8FEA-C152-C7C0-7935-EB6982B44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76D2-7EF3-9D9B-6441-7BC8D5E0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6296-BD36-624B-8240-E82717BA3F2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C28B9-6F3A-4567-E21C-A85AA41D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AA8E-5E24-F74C-9D9C-F6320626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D942-0F1F-CB41-AD45-678B94F3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C019-4E76-1315-6BE0-8F90109E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638D1-9818-1DB9-B196-C77072345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E61C-6016-7A1D-5204-719AF670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6296-BD36-624B-8240-E82717BA3F2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683A1-8066-2F7E-3A3B-6182C65F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8E5E-EBF3-1DBB-B914-C47BA85F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D942-0F1F-CB41-AD45-678B94F3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CE6C0-18CD-6235-CE6B-1BBF99869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68D6F-855A-F19E-8EF2-F36988B01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8593A-5E18-FF27-9C6E-0724F47F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6296-BD36-624B-8240-E82717BA3F2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6C42-9F89-D02A-76A4-7D53F40C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E833-7CB3-10BF-DFA1-B950946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D942-0F1F-CB41-AD45-678B94F3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5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2828-5293-5C18-5DE1-414C5DED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9689-72D7-EF61-97EE-F598094D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2CC43-D870-EC56-1AF8-9EAFA465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6296-BD36-624B-8240-E82717BA3F2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5F81-885B-3A8F-C5DB-A59956E7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43FF5-D740-6C05-8E90-ABC8C078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D942-0F1F-CB41-AD45-678B94F3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5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2AC5-9202-4669-BDA8-EFA7429D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2E35D-0C0E-9A1E-9C33-CD8A1AB06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A9CBB-5CE7-B322-67C8-71EA6EBC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6296-BD36-624B-8240-E82717BA3F2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4CFE-29D9-DFE9-4087-16EE78F2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5024C-627E-EB20-9EBA-97B665F9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D942-0F1F-CB41-AD45-678B94F3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4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3285-A2EF-B3BB-F3E0-2102B1D8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595F-33C2-93D7-87EF-2E56E09B3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FF86D-7EC7-9DDA-D542-F88954A6D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6810E-0DE6-32F1-C853-BD658AD1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6296-BD36-624B-8240-E82717BA3F2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F3F4B-0955-C0D9-DA93-C06A40FF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28F50-4642-5B3D-0752-6B5D870F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D942-0F1F-CB41-AD45-678B94F3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8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5F91-4A55-32DE-4E29-E10398AF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D7ED8-10BD-865E-5D00-D8426CA5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0244F-B848-25D8-5489-E7750576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2291C-9A1C-24C1-55A9-013486AE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D1EDB-546B-49EB-38D7-9928395D3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45F4D-56C7-66AA-57F4-30C86639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6296-BD36-624B-8240-E82717BA3F2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18471-3B98-3443-3303-2FE6968D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C91DF-DD30-F6DF-4C9A-8EFD1F1B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D942-0F1F-CB41-AD45-678B94F3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53F1-B315-1EA5-C53B-B1A1C3A7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1DDA3-7084-7354-9D42-DAE0FAB3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6296-BD36-624B-8240-E82717BA3F2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F7AA2-F6A0-BF67-9A65-0F4D3E57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B90EE-DB38-F6B1-27EC-2293A1DC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D942-0F1F-CB41-AD45-678B94F3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3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1438F-3D16-750A-B4CC-5230E7FA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6296-BD36-624B-8240-E82717BA3F2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1929A-ADC9-148C-E722-09911E6C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234E1-E0B0-972C-B86A-A4A0C1A5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D942-0F1F-CB41-AD45-678B94F3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7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5F5B-2E04-C6C1-F848-AD2D7BF7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DE4B-B821-AD3A-43AB-E110BBEF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5BAE2-C733-2B36-2F35-256B3CE4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B0CC9-194E-28F3-40A1-0763598D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6296-BD36-624B-8240-E82717BA3F2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A25BE-B2F5-D594-962B-D9722426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79320-AD0F-7A39-D2A8-261D477E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D942-0F1F-CB41-AD45-678B94F3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01F4-C64C-F69B-B7CC-A66CC651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809AF-6D36-673E-8540-222743DA3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8C195-FAE8-1FDF-4A76-64C17E2ED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CC342-51D3-EBD9-EF6D-E6B7731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6296-BD36-624B-8240-E82717BA3F2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22246-CE42-8943-A4CF-90E50275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9F7A-523A-76AB-704C-D648F16B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D942-0F1F-CB41-AD45-678B94F3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3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8F9E9-C10B-E487-298C-0BA9CD02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59432-6F7F-28D0-057A-148F2D98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3BF4F-D84A-BC94-0BE0-99A7322BA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6296-BD36-624B-8240-E82717BA3F2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21D87-9ED3-5AFC-CF5D-8E55245D7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14785-1A4E-122D-BDD2-F6F576E71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D942-0F1F-CB41-AD45-678B94F3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ushdaMansuri/Maid-Ea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RushdaMansuri/Maid-Ease/tree/main/CS69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RushdaMansuri/Maid-Ease/tree/main/CS692/websit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RushdaMansuri/Maid-Ease/tree/main/CS692/website/ap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RushdaMansuri/Maid-Ease/tree/main/CS692/website/cli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03B7-2AF3-73DE-1AA6-9B8B883CC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2800" b="1" dirty="0"/>
              <a:t>Source Code &amp; GitHub Repository:</a:t>
            </a:r>
            <a:br>
              <a:rPr lang="en-US" sz="4800" b="1" dirty="0"/>
            </a:br>
            <a:r>
              <a:rPr lang="en-US" sz="4800" b="1" dirty="0"/>
              <a:t>MaidEase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85432-B2E4-3959-60CA-4E39CBCEE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677306"/>
            <a:ext cx="5437187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Team 1 - </a:t>
            </a:r>
            <a:b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			Rushda Mansuri</a:t>
            </a:r>
            <a:b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			Tahera Shaikh</a:t>
            </a:r>
            <a:b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			Nidhi </a:t>
            </a:r>
            <a:r>
              <a:rPr lang="en-US" sz="2000" b="1" dirty="0" err="1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Berde</a:t>
            </a:r>
            <a:b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			Amala </a:t>
            </a:r>
            <a:r>
              <a:rPr lang="en-US" sz="2000" b="1" dirty="0" err="1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Natu</a:t>
            </a:r>
            <a:b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			Bhakti </a:t>
            </a:r>
            <a:r>
              <a:rPr lang="en-US" sz="2000" b="1" dirty="0" err="1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Palkar</a:t>
            </a:r>
            <a:b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			Jahid Hassan</a:t>
            </a:r>
            <a:b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			Sai Manish </a:t>
            </a:r>
            <a:r>
              <a:rPr lang="en-US" sz="2000" b="1" dirty="0" err="1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Avasarala</a:t>
            </a:r>
            <a:b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lang="en-US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			Sai Teja </a:t>
            </a:r>
            <a:r>
              <a:rPr lang="en-US" sz="2000" b="1" dirty="0" err="1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Malladi</a:t>
            </a:r>
            <a:endParaRPr lang="en-US" sz="2000" b="1" dirty="0">
              <a:solidFill>
                <a:schemeClr val="tx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0" lvl="0" indent="-228600">
              <a:lnSpc>
                <a:spcPct val="110000"/>
              </a:lnSpc>
              <a:spcBef>
                <a:spcPts val="9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5" name="Picture 4" descr="A picture containing toy, LEGO, vector graphics&#10;&#10;Description automatically generated">
            <a:extLst>
              <a:ext uri="{FF2B5EF4-FFF2-40B4-BE49-F238E27FC236}">
                <a16:creationId xmlns:a16="http://schemas.microsoft.com/office/drawing/2014/main" id="{751D2E91-1066-9494-A1B6-2B73C7446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5" r="3365"/>
          <a:stretch/>
        </p:blipFill>
        <p:spPr>
          <a:xfrm>
            <a:off x="6924675" y="1079168"/>
            <a:ext cx="4713922" cy="4699663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6373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8597-7261-C9E8-B99F-79E34161C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 b="1">
                <a:latin typeface="+mj-lt"/>
              </a:rPr>
              <a:t>Build &amp; Deployment Procedures</a:t>
            </a:r>
          </a:p>
        </p:txBody>
      </p:sp>
      <p:pic>
        <p:nvPicPr>
          <p:cNvPr id="6150" name="Picture 6" descr="How Do Deep Cleaning and Regular Cleaning Differ?">
            <a:extLst>
              <a:ext uri="{FF2B5EF4-FFF2-40B4-BE49-F238E27FC236}">
                <a16:creationId xmlns:a16="http://schemas.microsoft.com/office/drawing/2014/main" id="{2164A4D3-12A8-E4FA-0B33-68BB01906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6388" y="549275"/>
            <a:ext cx="7616219" cy="575945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60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8FCD67-A92A-AA3A-7B5E-24109B35B266}"/>
              </a:ext>
            </a:extLst>
          </p:cNvPr>
          <p:cNvSpPr txBox="1">
            <a:spLocks/>
          </p:cNvSpPr>
          <p:nvPr/>
        </p:nvSpPr>
        <p:spPr>
          <a:xfrm>
            <a:off x="382697" y="220718"/>
            <a:ext cx="3705827" cy="714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Prerequisites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E4E41-7A11-5355-5267-411FD636398A}"/>
              </a:ext>
            </a:extLst>
          </p:cNvPr>
          <p:cNvSpPr txBox="1"/>
          <p:nvPr/>
        </p:nvSpPr>
        <p:spPr>
          <a:xfrm>
            <a:off x="382697" y="1471449"/>
            <a:ext cx="171219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Step 1: Install Node.js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 install Node.js, visit the official Node.js website for download instructions: 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Node.js Download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Step 2: Install MySQL Workbench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Download and install MySQL Workbench from the official MySQL website: 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MySQL Workbench Download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Step 3: Install ReactJS, Node.js, and Express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Once you've installed Node.js, you can proceed to install ReactJS, Node.js, and Express using the following commands: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npm</a:t>
            </a:r>
            <a:r>
              <a:rPr lang="en-US" sz="2000" dirty="0"/>
              <a:t> install -g create-react-app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npm</a:t>
            </a:r>
            <a:r>
              <a:rPr lang="en-US" sz="2000" dirty="0"/>
              <a:t> install -g </a:t>
            </a:r>
            <a:r>
              <a:rPr lang="en-US" sz="2000" dirty="0" err="1"/>
              <a:t>npm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express</a:t>
            </a:r>
          </a:p>
          <a:p>
            <a:r>
              <a:rPr lang="en-US" sz="2000" dirty="0"/>
              <a:t>	node -v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npm</a:t>
            </a:r>
            <a:r>
              <a:rPr lang="en-US" sz="2000" dirty="0"/>
              <a:t> -v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770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F2A77F-1226-9D0E-FAB0-84C6DEFB7011}"/>
              </a:ext>
            </a:extLst>
          </p:cNvPr>
          <p:cNvSpPr txBox="1">
            <a:spLocks/>
          </p:cNvSpPr>
          <p:nvPr/>
        </p:nvSpPr>
        <p:spPr>
          <a:xfrm>
            <a:off x="382697" y="220718"/>
            <a:ext cx="3705827" cy="7146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Installation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5D8D-21FB-DFE9-CD17-AA8781F141EE}"/>
              </a:ext>
            </a:extLst>
          </p:cNvPr>
          <p:cNvSpPr txBox="1"/>
          <p:nvPr/>
        </p:nvSpPr>
        <p:spPr>
          <a:xfrm>
            <a:off x="382697" y="1471449"/>
            <a:ext cx="104997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Clone this repository (https://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RushdaMansuri</a:t>
            </a:r>
            <a:r>
              <a:rPr lang="en-US" sz="2000" dirty="0"/>
              <a:t>/Maid-</a:t>
            </a:r>
            <a:r>
              <a:rPr lang="en-US" sz="2000" dirty="0" err="1"/>
              <a:t>Ease.git</a:t>
            </a:r>
            <a:r>
              <a:rPr lang="en-US" sz="2000" dirty="0"/>
              <a:t>)  to your local machine.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Open the server folder in command line and run the following command: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npm</a:t>
            </a:r>
            <a:r>
              <a:rPr lang="en-US" sz="2000" dirty="0"/>
              <a:t> install express </a:t>
            </a:r>
            <a:r>
              <a:rPr lang="en-US" sz="2000" dirty="0" err="1"/>
              <a:t>cors</a:t>
            </a:r>
            <a:r>
              <a:rPr lang="en-US" sz="2000" dirty="0"/>
              <a:t> body-parser </a:t>
            </a:r>
            <a:r>
              <a:rPr lang="en-US" sz="2000" dirty="0" err="1"/>
              <a:t>jsonwebtoken</a:t>
            </a:r>
            <a:r>
              <a:rPr lang="en-US" sz="2000" dirty="0"/>
              <a:t> </a:t>
            </a:r>
            <a:r>
              <a:rPr lang="en-US" sz="2000" dirty="0" err="1"/>
              <a:t>mysql</a:t>
            </a:r>
            <a:r>
              <a:rPr lang="en-US" sz="2000" dirty="0"/>
              <a:t> </a:t>
            </a:r>
            <a:r>
              <a:rPr lang="en-US" sz="2000" dirty="0" err="1"/>
              <a:t>nodemailer</a:t>
            </a:r>
            <a:r>
              <a:rPr lang="en-US" sz="2000" dirty="0"/>
              <a:t> </a:t>
            </a:r>
            <a:r>
              <a:rPr lang="en-US" sz="2000" dirty="0" err="1"/>
              <a:t>nodemon</a:t>
            </a:r>
            <a:r>
              <a:rPr lang="en-US" sz="2000" dirty="0"/>
              <a:t> –save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Open the client folder in command line and run the following command:</a:t>
            </a:r>
            <a:br>
              <a:rPr lang="en-US" sz="2000" dirty="0"/>
            </a:br>
            <a:r>
              <a:rPr lang="en-US" sz="2000" dirty="0" err="1"/>
              <a:t>npm</a:t>
            </a:r>
            <a:r>
              <a:rPr lang="en-US" sz="2000" dirty="0"/>
              <a:t> install --save react react-router-</a:t>
            </a:r>
            <a:r>
              <a:rPr lang="en-US" sz="2000" dirty="0" err="1"/>
              <a:t>dom</a:t>
            </a:r>
            <a:r>
              <a:rPr lang="en-US" sz="2000" dirty="0"/>
              <a:t> react-native @material-</a:t>
            </a:r>
            <a:r>
              <a:rPr lang="en-US" sz="2000" dirty="0" err="1"/>
              <a:t>ui</a:t>
            </a:r>
            <a:r>
              <a:rPr lang="en-US" sz="2000" dirty="0"/>
              <a:t>/icons </a:t>
            </a:r>
            <a:r>
              <a:rPr lang="en-US" sz="2000" dirty="0" err="1"/>
              <a:t>axios</a:t>
            </a: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Run the </a:t>
            </a:r>
            <a:r>
              <a:rPr lang="en-US" sz="2000" dirty="0" err="1"/>
              <a:t>sql</a:t>
            </a:r>
            <a:r>
              <a:rPr lang="en-US" sz="2000" dirty="0"/>
              <a:t> script (</a:t>
            </a:r>
            <a:r>
              <a:rPr lang="en-US" sz="2000" dirty="0" err="1"/>
              <a:t>Queries.sql</a:t>
            </a:r>
            <a:r>
              <a:rPr lang="en-US" sz="2000" dirty="0"/>
              <a:t>) in your MySQL client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Check and change the username, password, </a:t>
            </a:r>
            <a:r>
              <a:rPr lang="en-US" sz="2000" dirty="0" err="1"/>
              <a:t>etc</a:t>
            </a:r>
            <a:r>
              <a:rPr lang="en-US" sz="2000" dirty="0"/>
              <a:t> MySQL credentials in </a:t>
            </a:r>
            <a:r>
              <a:rPr lang="en-US" sz="2000" dirty="0" err="1"/>
              <a:t>server.js</a:t>
            </a:r>
            <a:r>
              <a:rPr lang="en-US" sz="2000" dirty="0"/>
              <a:t> in server folder.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Go to server folder in </a:t>
            </a:r>
            <a:r>
              <a:rPr lang="en-US" sz="2000" dirty="0" err="1"/>
              <a:t>Powershell</a:t>
            </a:r>
            <a:r>
              <a:rPr lang="en-US" sz="2000" dirty="0"/>
              <a:t> and enter the following command: </a:t>
            </a:r>
            <a:r>
              <a:rPr lang="en-US" sz="2000" dirty="0" err="1"/>
              <a:t>nodemon</a:t>
            </a:r>
            <a:r>
              <a:rPr lang="en-US" sz="2000" dirty="0"/>
              <a:t> </a:t>
            </a:r>
            <a:r>
              <a:rPr lang="en-US" sz="2000" dirty="0" err="1"/>
              <a:t>server.js</a:t>
            </a: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Go to client folder in </a:t>
            </a:r>
            <a:r>
              <a:rPr lang="en-US" sz="2000" dirty="0" err="1"/>
              <a:t>Powershell</a:t>
            </a:r>
            <a:r>
              <a:rPr lang="en-US" sz="2000" dirty="0"/>
              <a:t> and enter the following command: </a:t>
            </a:r>
            <a:r>
              <a:rPr lang="en-US" sz="2000" dirty="0" err="1"/>
              <a:t>npm</a:t>
            </a:r>
            <a:r>
              <a:rPr lang="en-US" sz="2000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84830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CF22B4C-A995-D43C-45AB-0FD4E9C12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71" y="1085303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atin typeface="+mj-lt"/>
              </a:rPr>
              <a:t>Jenkins-Dev</a:t>
            </a:r>
            <a:br>
              <a:rPr lang="en-US" sz="4800" b="1" dirty="0">
                <a:latin typeface="+mj-lt"/>
              </a:rPr>
            </a:br>
            <a:r>
              <a:rPr lang="en-US" sz="4800" b="1" dirty="0">
                <a:latin typeface="+mj-lt"/>
              </a:rPr>
              <a:t>Pipeline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D8597-8867-0DA0-D159-A66150B5F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72" y="675861"/>
            <a:ext cx="8827427" cy="56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60C260-3B1F-9C06-FBF7-ED853324DF52}"/>
              </a:ext>
            </a:extLst>
          </p:cNvPr>
          <p:cNvSpPr txBox="1">
            <a:spLocks/>
          </p:cNvSpPr>
          <p:nvPr/>
        </p:nvSpPr>
        <p:spPr>
          <a:xfrm>
            <a:off x="109593" y="549276"/>
            <a:ext cx="3565524" cy="303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Jenkins-QA</a:t>
            </a:r>
            <a:br>
              <a:rPr lang="en-US" sz="4800" b="1" dirty="0"/>
            </a:br>
            <a:r>
              <a:rPr lang="en-US" sz="4800" b="1" dirty="0"/>
              <a:t>Pipeline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7B104-1DE3-0BEE-681E-1E8075EA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34" y="304800"/>
            <a:ext cx="9236765" cy="61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1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AFC8070-CF03-6267-E46F-405C7F5DE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333379"/>
            <a:ext cx="3565524" cy="2250553"/>
          </a:xfrm>
        </p:spPr>
        <p:txBody>
          <a:bodyPr anchor="b">
            <a:normAutofit/>
          </a:bodyPr>
          <a:lstStyle/>
          <a:p>
            <a:r>
              <a:rPr lang="en-US" sz="4800" b="1"/>
              <a:t>Source Code</a:t>
            </a:r>
            <a:endParaRPr lang="en-US" sz="4800" b="1">
              <a:latin typeface="+mj-lt"/>
            </a:endParaRPr>
          </a:p>
        </p:txBody>
      </p:sp>
      <p:pic>
        <p:nvPicPr>
          <p:cNvPr id="8194" name="Picture 2" descr="Gray Silhouette Of Continuously Sheet With Printed Source Code In Closeup  Vector Illustration Royalty Free SVG, Cliparts, Vectors, And Stock  Illustration. Image 81512939.">
            <a:extLst>
              <a:ext uri="{FF2B5EF4-FFF2-40B4-BE49-F238E27FC236}">
                <a16:creationId xmlns:a16="http://schemas.microsoft.com/office/drawing/2014/main" id="{AF42EBEE-9D16-E385-DC96-93BAC2D58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3" r="21359"/>
          <a:stretch/>
        </p:blipFill>
        <p:spPr bwMode="auto">
          <a:xfrm>
            <a:off x="4983082" y="101599"/>
            <a:ext cx="3484049" cy="6654802"/>
          </a:xfrm>
          <a:custGeom>
            <a:avLst/>
            <a:gdLst/>
            <a:ahLst/>
            <a:cxnLst/>
            <a:rect l="l" t="t" r="r" b="b"/>
            <a:pathLst>
              <a:path w="3821133" h="6858000">
                <a:moveTo>
                  <a:pt x="0" y="0"/>
                </a:moveTo>
                <a:lnTo>
                  <a:pt x="3821133" y="0"/>
                </a:lnTo>
                <a:lnTo>
                  <a:pt x="3821133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id he ever mention source code? | Pearltrees">
            <a:extLst>
              <a:ext uri="{FF2B5EF4-FFF2-40B4-BE49-F238E27FC236}">
                <a16:creationId xmlns:a16="http://schemas.microsoft.com/office/drawing/2014/main" id="{C17F7B2D-0A49-C97B-4808-CD91934B1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5" r="14467"/>
          <a:stretch/>
        </p:blipFill>
        <p:spPr bwMode="auto">
          <a:xfrm>
            <a:off x="8467131" y="101599"/>
            <a:ext cx="3484044" cy="6253008"/>
          </a:xfrm>
          <a:custGeom>
            <a:avLst/>
            <a:gdLst/>
            <a:ahLst/>
            <a:cxnLst/>
            <a:rect l="l" t="t" r="r" b="b"/>
            <a:pathLst>
              <a:path w="3821133" h="6858000">
                <a:moveTo>
                  <a:pt x="0" y="0"/>
                </a:moveTo>
                <a:lnTo>
                  <a:pt x="3821133" y="0"/>
                </a:lnTo>
                <a:lnTo>
                  <a:pt x="3821133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3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E550B2-3417-6CAE-E25B-51D6D840BE08}"/>
              </a:ext>
            </a:extLst>
          </p:cNvPr>
          <p:cNvSpPr txBox="1">
            <a:spLocks/>
          </p:cNvSpPr>
          <p:nvPr/>
        </p:nvSpPr>
        <p:spPr>
          <a:xfrm>
            <a:off x="550864" y="549275"/>
            <a:ext cx="6373812" cy="9848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400" b="1" dirty="0"/>
              <a:t>Database connection</a:t>
            </a:r>
            <a:br>
              <a:rPr lang="en-US" sz="3400" b="1" dirty="0"/>
            </a:br>
            <a:endParaRPr lang="en-US" sz="3400" b="1" dirty="0"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CFC75FD-2C88-F2FA-FAD0-837C214E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86" y="1190487"/>
            <a:ext cx="10081039" cy="5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2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Is 101: What Is an API Call? | Nordic APIs |">
            <a:extLst>
              <a:ext uri="{FF2B5EF4-FFF2-40B4-BE49-F238E27FC236}">
                <a16:creationId xmlns:a16="http://schemas.microsoft.com/office/drawing/2014/main" id="{47628398-C98C-A71D-17B8-FBE0DCBDA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53" y="1951025"/>
            <a:ext cx="4055616" cy="210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C1F36-867A-9D6B-8423-C33329202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38" y="394343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atin typeface="+mj-lt"/>
              </a:rPr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95193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A429-F1C7-5912-BD9C-ABE185180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057399"/>
            <a:ext cx="6734520" cy="1478109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 dirty="0" err="1"/>
              <a:t>ModifyAppointment</a:t>
            </a:r>
            <a:r>
              <a:rPr lang="en-US" sz="2000" b="1" dirty="0"/>
              <a:t>/Insert</a:t>
            </a:r>
          </a:p>
          <a:p>
            <a:endParaRPr lang="en-US" sz="2000" b="1" dirty="0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0F77CBD-4572-46A9-0609-DABCAB4A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22" y="287382"/>
            <a:ext cx="7851511" cy="62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7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1982222-12B8-6B4F-2BC8-408740DD6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057399"/>
            <a:ext cx="6734520" cy="1478109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 dirty="0" err="1"/>
              <a:t>ModifyAppointment</a:t>
            </a:r>
            <a:r>
              <a:rPr lang="en-US" sz="2000" b="1" dirty="0"/>
              <a:t>/Edit</a:t>
            </a:r>
          </a:p>
          <a:p>
            <a:endParaRPr lang="en-US" sz="2000" b="1" dirty="0"/>
          </a:p>
        </p:txBody>
      </p:sp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22CC88F-170E-EC06-0901-5CC874D6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53" y="218662"/>
            <a:ext cx="8003395" cy="60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8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F4DF-9449-216C-1171-F9056FA3F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0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b="1"/>
              <a:t>GitHub URL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7C0C1-0755-47BC-9177-D8F40E22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3088" y="3715690"/>
            <a:ext cx="6547945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  <a:hlinkClick r:id="rId2"/>
              </a:rPr>
              <a:t>https://github.com/RushdaMansuri/Maid-Ease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</p:txBody>
      </p:sp>
      <p:pic>
        <p:nvPicPr>
          <p:cNvPr id="1026" name="Picture 2" descr="Github Logo Icon - Free vector graphic on Pixabay">
            <a:extLst>
              <a:ext uri="{FF2B5EF4-FFF2-40B4-BE49-F238E27FC236}">
                <a16:creationId xmlns:a16="http://schemas.microsoft.com/office/drawing/2014/main" id="{07ECA059-F9C0-495A-EF8E-A7F7CE7A9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63" y="878681"/>
            <a:ext cx="5102225" cy="510222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ack Cartoon Cleaning Lady Stock Illustrations – 170 Black Cartoon  Cleaning Lady Stock Illustrations, Vectors &amp; Clipart - Dreamstime">
            <a:extLst>
              <a:ext uri="{FF2B5EF4-FFF2-40B4-BE49-F238E27FC236}">
                <a16:creationId xmlns:a16="http://schemas.microsoft.com/office/drawing/2014/main" id="{B2EAFE96-6FC3-CD1F-3685-96126B0DD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0"/>
            <a:ext cx="1478110" cy="155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079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0C55D3-F4F8-1AF2-A1CE-C4B6E8CE0268}"/>
              </a:ext>
            </a:extLst>
          </p:cNvPr>
          <p:cNvSpPr txBox="1">
            <a:spLocks/>
          </p:cNvSpPr>
          <p:nvPr/>
        </p:nvSpPr>
        <p:spPr>
          <a:xfrm>
            <a:off x="0" y="442765"/>
            <a:ext cx="5437187" cy="298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/>
              <a:t>CancelAppointment</a:t>
            </a:r>
            <a:endParaRPr lang="en-US" sz="3200" b="1" dirty="0"/>
          </a:p>
          <a:p>
            <a:endParaRPr lang="en-US" sz="3200" b="1" dirty="0"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8461FA1-4221-DA83-5A98-BD865C60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836" y="702088"/>
            <a:ext cx="7772400" cy="51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3AE176-BE30-C691-C47E-377AD391E77B}"/>
              </a:ext>
            </a:extLst>
          </p:cNvPr>
          <p:cNvSpPr txBox="1">
            <a:spLocks/>
          </p:cNvSpPr>
          <p:nvPr/>
        </p:nvSpPr>
        <p:spPr>
          <a:xfrm>
            <a:off x="251792" y="2055740"/>
            <a:ext cx="2933974" cy="1335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BookingConfirmation</a:t>
            </a:r>
            <a:endParaRPr lang="en-US" sz="2400" b="1" dirty="0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72323EE-C00C-2923-A5B4-800BB596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541" y="38105"/>
            <a:ext cx="771257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11B072-56FD-6F24-D637-C4018ED6DF3D}"/>
                  </a:ext>
                </a:extLst>
              </p14:cNvPr>
              <p14:cNvContentPartPr/>
              <p14:nvPr/>
            </p14:nvContentPartPr>
            <p14:xfrm>
              <a:off x="911144" y="3186579"/>
              <a:ext cx="360" cy="9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11B072-56FD-6F24-D637-C4018ED6DF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144" y="3177579"/>
                <a:ext cx="180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4CF2CA-B3ED-1C5F-1B07-497ED233E206}"/>
                  </a:ext>
                </a:extLst>
              </p14:cNvPr>
              <p14:cNvContentPartPr/>
              <p14:nvPr/>
            </p14:nvContentPartPr>
            <p14:xfrm>
              <a:off x="1094744" y="119361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4CF2CA-B3ED-1C5F-1B07-497ED233E2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6104" y="118461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22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1A5DAA-E5D7-C43D-204E-18B5F67A9783}"/>
              </a:ext>
            </a:extLst>
          </p:cNvPr>
          <p:cNvSpPr txBox="1">
            <a:spLocks/>
          </p:cNvSpPr>
          <p:nvPr/>
        </p:nvSpPr>
        <p:spPr>
          <a:xfrm>
            <a:off x="251792" y="2055740"/>
            <a:ext cx="2782957" cy="1335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/>
              <a:t>SendReminder</a:t>
            </a:r>
            <a:endParaRPr lang="en-US" sz="3200" b="1" dirty="0"/>
          </a:p>
          <a:p>
            <a:endParaRPr lang="en-US" sz="3200" b="1" dirty="0"/>
          </a:p>
        </p:txBody>
      </p:sp>
      <p:pic>
        <p:nvPicPr>
          <p:cNvPr id="3" name="Picture 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DCD7698-6505-DD81-69FB-6F20139B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732" y="239365"/>
            <a:ext cx="7251981" cy="6379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A59093-582D-B416-D4E5-A37CFAFD1714}"/>
                  </a:ext>
                </a:extLst>
              </p14:cNvPr>
              <p14:cNvContentPartPr/>
              <p14:nvPr/>
            </p14:nvContentPartPr>
            <p14:xfrm>
              <a:off x="5199104" y="3083979"/>
              <a:ext cx="1020960" cy="9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A59093-582D-B416-D4E5-A37CFAFD17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0104" y="3074979"/>
                <a:ext cx="1038600" cy="1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059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1A5DAA-E5D7-C43D-204E-18B5F67A9783}"/>
              </a:ext>
            </a:extLst>
          </p:cNvPr>
          <p:cNvSpPr txBox="1">
            <a:spLocks/>
          </p:cNvSpPr>
          <p:nvPr/>
        </p:nvSpPr>
        <p:spPr>
          <a:xfrm>
            <a:off x="251792" y="2055740"/>
            <a:ext cx="2782957" cy="1335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Payment – Insert users card details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A59093-582D-B416-D4E5-A37CFAFD1714}"/>
                  </a:ext>
                </a:extLst>
              </p14:cNvPr>
              <p14:cNvContentPartPr/>
              <p14:nvPr/>
            </p14:nvContentPartPr>
            <p14:xfrm>
              <a:off x="5199104" y="3083979"/>
              <a:ext cx="1020960" cy="9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A59093-582D-B416-D4E5-A37CFAFD17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0104" y="3074979"/>
                <a:ext cx="1038600" cy="1148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66CB9AC-94D8-957A-6B10-E2C6005AA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964873" y="1537458"/>
            <a:ext cx="8762757" cy="2581635"/>
          </a:xfrm>
        </p:spPr>
      </p:pic>
    </p:spTree>
    <p:extLst>
      <p:ext uri="{BB962C8B-B14F-4D97-AF65-F5344CB8AC3E}">
        <p14:creationId xmlns:p14="http://schemas.microsoft.com/office/powerpoint/2010/main" val="195589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72222BC-65A3-104D-06B0-75CFA43E8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71" y="1759550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UI/ UX</a:t>
            </a:r>
            <a:br>
              <a:rPr lang="en-US" sz="4800" b="1" dirty="0"/>
            </a:br>
            <a:r>
              <a:rPr lang="en-US" sz="2200" b="1" dirty="0"/>
              <a:t>(Homepage, Login, Register, Profile, Edit, Delete)</a:t>
            </a:r>
          </a:p>
          <a:p>
            <a:endParaRPr lang="en-US" sz="48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022237-50C3-8956-DE4D-836BDED38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4295776" y="1363910"/>
            <a:ext cx="7345363" cy="4131766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pic>
        <p:nvPicPr>
          <p:cNvPr id="2054" name="Picture 6" descr="A Step by Step Guide to UI/UX Design Process : Aufait UX">
            <a:extLst>
              <a:ext uri="{FF2B5EF4-FFF2-40B4-BE49-F238E27FC236}">
                <a16:creationId xmlns:a16="http://schemas.microsoft.com/office/drawing/2014/main" id="{168792DF-E04C-3F58-9F96-1991BFAB0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9666"/>
            <a:ext cx="3445211" cy="197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2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6C049C0-E1BF-3823-0C43-7146099A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endParaRPr lang="en-US" sz="4800" b="1" dirty="0"/>
          </a:p>
          <a:p>
            <a:endParaRPr lang="en-US" sz="4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E635F-8F0D-A880-2269-B5626EF4491C}"/>
              </a:ext>
            </a:extLst>
          </p:cNvPr>
          <p:cNvSpPr txBox="1">
            <a:spLocks/>
          </p:cNvSpPr>
          <p:nvPr/>
        </p:nvSpPr>
        <p:spPr>
          <a:xfrm>
            <a:off x="251792" y="2055740"/>
            <a:ext cx="2933974" cy="1335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Modify Appointment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313403A-FCFD-3CAF-C820-D83CC754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50" y="288235"/>
            <a:ext cx="7772400" cy="58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69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B590CD3-36E9-3F9A-7FB0-797D98B4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9554" y="2733262"/>
            <a:ext cx="3565524" cy="847358"/>
          </a:xfrm>
        </p:spPr>
        <p:txBody>
          <a:bodyPr anchor="b">
            <a:normAutofit/>
          </a:bodyPr>
          <a:lstStyle/>
          <a:p>
            <a:r>
              <a:rPr lang="en-US" sz="2000" b="1" dirty="0" err="1"/>
              <a:t>BookingConfirmation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85537C7-FB30-5FF8-C11F-212A520A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65" y="347869"/>
            <a:ext cx="8587474" cy="55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39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C1CC87-454A-8803-688C-1917C9F7E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5509" y="2773798"/>
            <a:ext cx="4127153" cy="853984"/>
          </a:xfrm>
        </p:spPr>
        <p:txBody>
          <a:bodyPr anchor="b">
            <a:normAutofit/>
          </a:bodyPr>
          <a:lstStyle/>
          <a:p>
            <a:r>
              <a:rPr lang="en-US" sz="2400" b="1" dirty="0" err="1"/>
              <a:t>SendRemainder</a:t>
            </a:r>
            <a:endParaRPr lang="en-US" sz="2400" b="1" dirty="0"/>
          </a:p>
        </p:txBody>
      </p:sp>
      <p:pic>
        <p:nvPicPr>
          <p:cNvPr id="4" name="Picture 3" descr="A computer error message&#10;&#10;Description automatically generated">
            <a:extLst>
              <a:ext uri="{FF2B5EF4-FFF2-40B4-BE49-F238E27FC236}">
                <a16:creationId xmlns:a16="http://schemas.microsoft.com/office/drawing/2014/main" id="{E2F7A4FD-DBA0-720D-E3A5-97962771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4" y="1938520"/>
            <a:ext cx="8726556" cy="25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03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2CF7-BEB9-532D-2BCE-E8B106E92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3400" b="1" dirty="0"/>
              <a:t>Payment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8D96D-97FD-A410-B6E6-E06097E7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785" y="0"/>
            <a:ext cx="8668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15AE-E62B-7FF1-2DE4-9435AE4E4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800" b="1" dirty="0"/>
              <a:t>Repository Structure</a:t>
            </a:r>
            <a:endParaRPr lang="en-US" sz="4800" dirty="0"/>
          </a:p>
        </p:txBody>
      </p:sp>
      <p:pic>
        <p:nvPicPr>
          <p:cNvPr id="2054" name="Picture 6" descr="Premium Vector | Young man vaccuuming home house husband cleaning with  vaccuum cleaner flat cartoon vector illustrtion trendy colors isolated on  white background">
            <a:extLst>
              <a:ext uri="{FF2B5EF4-FFF2-40B4-BE49-F238E27FC236}">
                <a16:creationId xmlns:a16="http://schemas.microsoft.com/office/drawing/2014/main" id="{AA8B712D-0CF0-FB96-073B-999B9F7F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65" y="0"/>
            <a:ext cx="1156885" cy="11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170D0A-6D34-A027-5A19-995B043DD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99" y="1534160"/>
            <a:ext cx="10899014" cy="437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6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DB69-A573-4B28-B25F-889754600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812" y="298305"/>
            <a:ext cx="8812593" cy="98488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/>
              <a:t>Repository Structure - Code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53025-E765-7EAE-B0A5-ECB192248BE2}"/>
              </a:ext>
            </a:extLst>
          </p:cNvPr>
          <p:cNvSpPr txBox="1"/>
          <p:nvPr/>
        </p:nvSpPr>
        <p:spPr>
          <a:xfrm>
            <a:off x="727812" y="1144295"/>
            <a:ext cx="808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URL: </a:t>
            </a:r>
            <a:r>
              <a:rPr lang="en-US" sz="2000" dirty="0">
                <a:latin typeface="+mj-lt"/>
                <a:hlinkClick r:id="rId2"/>
              </a:rPr>
              <a:t>https://github.com/RushdaMansuri/Maid-Ease/tree/main/CS692</a:t>
            </a:r>
            <a:r>
              <a:rPr lang="en-US" sz="2000" dirty="0">
                <a:latin typeface="+mj-lt"/>
              </a:rPr>
              <a:t> </a:t>
            </a:r>
          </a:p>
        </p:txBody>
      </p:sp>
      <p:pic>
        <p:nvPicPr>
          <p:cNvPr id="3074" name="Picture 2" descr="Free Vector | Java developer. smartphone software. javascript coding,  writing application, css programming. html source code tampering. mobile  program. vector isolated concept metaphor illustration.">
            <a:extLst>
              <a:ext uri="{FF2B5EF4-FFF2-40B4-BE49-F238E27FC236}">
                <a16:creationId xmlns:a16="http://schemas.microsoft.com/office/drawing/2014/main" id="{290370DA-78AE-9501-6772-26558362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297" y="5237945"/>
            <a:ext cx="1571987" cy="15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6E71DF-84DF-DF3E-3DCF-D2D989E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3" y="1681092"/>
            <a:ext cx="10657232" cy="45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2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96BC-7CD0-8B99-5839-21A12575D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266" y="111437"/>
            <a:ext cx="11373915" cy="984885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2600" b="1" dirty="0"/>
            </a:br>
            <a:r>
              <a:rPr lang="en-US" sz="2000" b="1" dirty="0"/>
              <a:t>--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43D003-5541-B6EC-533B-5CB4310B9A85}"/>
              </a:ext>
            </a:extLst>
          </p:cNvPr>
          <p:cNvSpPr txBox="1">
            <a:spLocks/>
          </p:cNvSpPr>
          <p:nvPr/>
        </p:nvSpPr>
        <p:spPr>
          <a:xfrm>
            <a:off x="727812" y="298305"/>
            <a:ext cx="8812593" cy="9848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400" b="1" dirty="0"/>
              <a:t>Repository Structure – Code </a:t>
            </a:r>
            <a:r>
              <a:rPr lang="en-US" sz="2000" b="1" dirty="0"/>
              <a:t>(Code-base)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ADE60-2980-6E9C-2DDE-33A3F908FA4B}"/>
              </a:ext>
            </a:extLst>
          </p:cNvPr>
          <p:cNvSpPr txBox="1"/>
          <p:nvPr/>
        </p:nvSpPr>
        <p:spPr>
          <a:xfrm>
            <a:off x="727812" y="1144295"/>
            <a:ext cx="881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URL: </a:t>
            </a:r>
            <a:r>
              <a:rPr lang="en-US" sz="2000" dirty="0">
                <a:latin typeface="+mj-lt"/>
                <a:hlinkClick r:id="rId2"/>
              </a:rPr>
              <a:t>https://github.com/RushdaMansuri/Maid-Ease/tree/main/CS692/website</a:t>
            </a:r>
            <a:r>
              <a:rPr lang="en-US" sz="2000" dirty="0">
                <a:latin typeface="+mj-lt"/>
              </a:rPr>
              <a:t> </a:t>
            </a:r>
          </a:p>
        </p:txBody>
      </p:sp>
      <p:pic>
        <p:nvPicPr>
          <p:cNvPr id="4098" name="Picture 2" descr="Server Cartoon Stock Illustrations – 11,847 Server Cartoon Stock  Illustrations, Vectors &amp; Clipart - Dreamstime">
            <a:extLst>
              <a:ext uri="{FF2B5EF4-FFF2-40B4-BE49-F238E27FC236}">
                <a16:creationId xmlns:a16="http://schemas.microsoft.com/office/drawing/2014/main" id="{FB373D51-F059-51F2-3FD3-9D42C7BD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120" y="-471968"/>
            <a:ext cx="27686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32C681D-E341-E70C-4891-64A828FB0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12" y="1679726"/>
            <a:ext cx="10390762" cy="438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B678DAD-FFC0-1D2B-ADC6-B32EC3F5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266" y="111437"/>
            <a:ext cx="11373915" cy="984885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2600" b="1" dirty="0"/>
            </a:br>
            <a:r>
              <a:rPr lang="en-US" sz="2000" b="1" dirty="0"/>
              <a:t>--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38EA8FE-9D1C-FC4A-3FBB-900D3469EAA6}"/>
              </a:ext>
            </a:extLst>
          </p:cNvPr>
          <p:cNvSpPr txBox="1">
            <a:spLocks/>
          </p:cNvSpPr>
          <p:nvPr/>
        </p:nvSpPr>
        <p:spPr>
          <a:xfrm>
            <a:off x="727812" y="298305"/>
            <a:ext cx="8812593" cy="9848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400" b="1" dirty="0"/>
              <a:t>Repository Structure – Code </a:t>
            </a:r>
            <a:r>
              <a:rPr lang="en-US" sz="2000" b="1" dirty="0"/>
              <a:t>(Code-base – </a:t>
            </a:r>
            <a:r>
              <a:rPr lang="en-US" sz="2000" b="1" dirty="0" err="1"/>
              <a:t>Serverside</a:t>
            </a:r>
            <a:r>
              <a:rPr lang="en-US" sz="2000" b="1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512338-B71C-64D8-BFBD-1A2C5C309295}"/>
              </a:ext>
            </a:extLst>
          </p:cNvPr>
          <p:cNvSpPr txBox="1"/>
          <p:nvPr/>
        </p:nvSpPr>
        <p:spPr>
          <a:xfrm>
            <a:off x="727812" y="1144295"/>
            <a:ext cx="881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URL: </a:t>
            </a:r>
            <a:r>
              <a:rPr lang="en-US" sz="2000" dirty="0">
                <a:latin typeface="+mj-lt"/>
                <a:hlinkClick r:id="rId2"/>
              </a:rPr>
              <a:t>https://github.com/RushdaMansuri/Maid-Ease/tree/main/CS692/website/api</a:t>
            </a:r>
            <a:r>
              <a:rPr lang="en-US" sz="2000" dirty="0">
                <a:latin typeface="+mj-lt"/>
              </a:rPr>
              <a:t> </a:t>
            </a:r>
          </a:p>
        </p:txBody>
      </p:sp>
      <p:pic>
        <p:nvPicPr>
          <p:cNvPr id="21" name="Picture 2" descr="Server Cartoon Stock Illustrations – 11,847 Server Cartoon Stock  Illustrations, Vectors &amp; Clipart - Dreamstime">
            <a:extLst>
              <a:ext uri="{FF2B5EF4-FFF2-40B4-BE49-F238E27FC236}">
                <a16:creationId xmlns:a16="http://schemas.microsoft.com/office/drawing/2014/main" id="{878C8163-06D7-A912-7FAB-466F9404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120" y="-471968"/>
            <a:ext cx="27686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screenshot of a web page&#10;&#10;Description automatically generated">
            <a:extLst>
              <a:ext uri="{FF2B5EF4-FFF2-40B4-BE49-F238E27FC236}">
                <a16:creationId xmlns:a16="http://schemas.microsoft.com/office/drawing/2014/main" id="{5D4D1858-69E3-1469-8407-70F95E62D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12" y="1679726"/>
            <a:ext cx="10642553" cy="44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7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F4CF729-2434-BD8B-5D32-8B01B796C8CF}"/>
              </a:ext>
            </a:extLst>
          </p:cNvPr>
          <p:cNvSpPr txBox="1">
            <a:spLocks/>
          </p:cNvSpPr>
          <p:nvPr/>
        </p:nvSpPr>
        <p:spPr>
          <a:xfrm>
            <a:off x="553266" y="111437"/>
            <a:ext cx="11373915" cy="9848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600" b="1"/>
            </a:br>
            <a:r>
              <a:rPr lang="en-US" sz="2000" b="1"/>
              <a:t>--</a:t>
            </a:r>
            <a:endParaRPr lang="en-US" sz="20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99460E-959E-E0E9-2233-E92A3F5C9D85}"/>
              </a:ext>
            </a:extLst>
          </p:cNvPr>
          <p:cNvSpPr txBox="1">
            <a:spLocks/>
          </p:cNvSpPr>
          <p:nvPr/>
        </p:nvSpPr>
        <p:spPr>
          <a:xfrm>
            <a:off x="727812" y="298305"/>
            <a:ext cx="8812593" cy="9848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400" b="1" dirty="0"/>
              <a:t>Repository Structure – Code </a:t>
            </a:r>
            <a:r>
              <a:rPr lang="en-US" sz="2000" b="1" dirty="0"/>
              <a:t>(Code-base – </a:t>
            </a:r>
            <a:r>
              <a:rPr lang="en-US" sz="2000" b="1" dirty="0" err="1"/>
              <a:t>Serverside</a:t>
            </a:r>
            <a:r>
              <a:rPr lang="en-US" sz="2000" b="1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8908F-58B5-18B8-7485-0F0600C8776C}"/>
              </a:ext>
            </a:extLst>
          </p:cNvPr>
          <p:cNvSpPr txBox="1"/>
          <p:nvPr/>
        </p:nvSpPr>
        <p:spPr>
          <a:xfrm>
            <a:off x="727812" y="1144295"/>
            <a:ext cx="917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URL: </a:t>
            </a:r>
            <a:r>
              <a:rPr lang="en-US" sz="2000" dirty="0">
                <a:latin typeface="+mj-lt"/>
                <a:hlinkClick r:id="rId2"/>
              </a:rPr>
              <a:t>https://github.com/RushdaMansuri/Maid-Ease/tree/main/CS692/website/client</a:t>
            </a:r>
            <a:r>
              <a:rPr lang="en-US" sz="2000" dirty="0">
                <a:latin typeface="+mj-lt"/>
              </a:rPr>
              <a:t> </a:t>
            </a:r>
          </a:p>
        </p:txBody>
      </p:sp>
      <p:pic>
        <p:nvPicPr>
          <p:cNvPr id="12" name="Picture 2" descr="Server Cartoon Stock Illustrations – 11,847 Server Cartoon Stock  Illustrations, Vectors &amp; Clipart - Dreamstime">
            <a:extLst>
              <a:ext uri="{FF2B5EF4-FFF2-40B4-BE49-F238E27FC236}">
                <a16:creationId xmlns:a16="http://schemas.microsoft.com/office/drawing/2014/main" id="{FD18B5B8-22DE-3EFA-0676-C6D1A26D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120" y="-471968"/>
            <a:ext cx="27686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EAD2C1E4-DE2F-20E1-9183-87C2C5CF5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66" y="1679726"/>
            <a:ext cx="10565308" cy="442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1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3780EE-5CB9-6413-E8DC-1C01B163E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atin typeface="+mj-lt"/>
              </a:rPr>
              <a:t>Front-End Technologies</a:t>
            </a:r>
          </a:p>
        </p:txBody>
      </p:sp>
      <p:pic>
        <p:nvPicPr>
          <p:cNvPr id="14338" name="Picture 2" descr="Build a Next JS app with the Github API - YouTube">
            <a:extLst>
              <a:ext uri="{FF2B5EF4-FFF2-40B4-BE49-F238E27FC236}">
                <a16:creationId xmlns:a16="http://schemas.microsoft.com/office/drawing/2014/main" id="{C9870BD5-3BD6-6AB9-20D0-B87A61EB9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25" y="613611"/>
            <a:ext cx="2384746" cy="13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Transitions and Animation in TailwindCSS">
            <a:extLst>
              <a:ext uri="{FF2B5EF4-FFF2-40B4-BE49-F238E27FC236}">
                <a16:creationId xmlns:a16="http://schemas.microsoft.com/office/drawing/2014/main" id="{46D0554F-FFCD-C84E-D573-97F188432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25" y="2522662"/>
            <a:ext cx="2384746" cy="125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What Is HTML5? Do I Need It For My Business Website?">
            <a:extLst>
              <a:ext uri="{FF2B5EF4-FFF2-40B4-BE49-F238E27FC236}">
                <a16:creationId xmlns:a16="http://schemas.microsoft.com/office/drawing/2014/main" id="{0F34D409-B676-A07C-F3A1-654BDD76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109" y="4405902"/>
            <a:ext cx="2384746" cy="13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GitHub - eropple/taskbotjs: My favorite JS/TS job processing framework.  Maybe yours too? [ARCHIVED]">
            <a:extLst>
              <a:ext uri="{FF2B5EF4-FFF2-40B4-BE49-F238E27FC236}">
                <a16:creationId xmlns:a16="http://schemas.microsoft.com/office/drawing/2014/main" id="{47627B52-4DE2-0145-206D-0D395F31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716" y="1047231"/>
            <a:ext cx="1896522" cy="137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Animated · React Native">
            <a:extLst>
              <a:ext uri="{FF2B5EF4-FFF2-40B4-BE49-F238E27FC236}">
                <a16:creationId xmlns:a16="http://schemas.microsoft.com/office/drawing/2014/main" id="{2FBB40C9-3729-E80F-91D3-8CD4DD5A4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716" y="3386828"/>
            <a:ext cx="1859984" cy="161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55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B776178-49C5-752C-BC92-D1A9821BB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Back</a:t>
            </a:r>
            <a:r>
              <a:rPr lang="en-US" sz="4800" b="1" dirty="0">
                <a:latin typeface="+mj-lt"/>
              </a:rPr>
              <a:t>-End Technologies</a:t>
            </a:r>
          </a:p>
        </p:txBody>
      </p:sp>
      <p:pic>
        <p:nvPicPr>
          <p:cNvPr id="15362" name="Picture 2" descr="Achieve Business Objectives With Next Gen Node.js Development">
            <a:extLst>
              <a:ext uri="{FF2B5EF4-FFF2-40B4-BE49-F238E27FC236}">
                <a16:creationId xmlns:a16="http://schemas.microsoft.com/office/drawing/2014/main" id="{DC44E018-F35F-ADE8-E90B-C8ACFBE34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2" y="647688"/>
            <a:ext cx="3313430" cy="165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FIREBASE LOGO">
            <a:extLst>
              <a:ext uri="{FF2B5EF4-FFF2-40B4-BE49-F238E27FC236}">
                <a16:creationId xmlns:a16="http://schemas.microsoft.com/office/drawing/2014/main" id="{7901B7B3-FD7D-67A8-A128-D2247CD5F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618" y="2628246"/>
            <a:ext cx="2859834" cy="160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ow was GraphQL born? - DEV Community">
            <a:extLst>
              <a:ext uri="{FF2B5EF4-FFF2-40B4-BE49-F238E27FC236}">
                <a16:creationId xmlns:a16="http://schemas.microsoft.com/office/drawing/2014/main" id="{E83EECAE-E6AF-542A-46CC-065FFAAC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950" y="4307173"/>
            <a:ext cx="3191030" cy="17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Postman - API Testing Tool: What It is, Tutorial - Javatpoint">
            <a:extLst>
              <a:ext uri="{FF2B5EF4-FFF2-40B4-BE49-F238E27FC236}">
                <a16:creationId xmlns:a16="http://schemas.microsoft.com/office/drawing/2014/main" id="{9B07F068-E45C-C83C-50A2-1E47CF924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15" y="4628621"/>
            <a:ext cx="1695570" cy="169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Logo Vector SVG Icon - SVG Repo">
            <a:extLst>
              <a:ext uri="{FF2B5EF4-FFF2-40B4-BE49-F238E27FC236}">
                <a16:creationId xmlns:a16="http://schemas.microsoft.com/office/drawing/2014/main" id="{68991997-B2DA-7D47-F0BA-C41630958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36" y="11994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491</Words>
  <Application>Microsoft Macintosh PowerPoint</Application>
  <PresentationFormat>Widescreen</PresentationFormat>
  <Paragraphs>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Source Code &amp; GitHub Repository: MaidEase</vt:lpstr>
      <vt:lpstr>GitHub URL</vt:lpstr>
      <vt:lpstr>Repository Structure</vt:lpstr>
      <vt:lpstr>Repository Structure - Code</vt:lpstr>
      <vt:lpstr> --</vt:lpstr>
      <vt:lpstr> --</vt:lpstr>
      <vt:lpstr>PowerPoint Presentation</vt:lpstr>
      <vt:lpstr>Front-End Technologies</vt:lpstr>
      <vt:lpstr>Back-End Technologies</vt:lpstr>
      <vt:lpstr>Build &amp; Deployment Procedures</vt:lpstr>
      <vt:lpstr>PowerPoint Presentation</vt:lpstr>
      <vt:lpstr>PowerPoint Presentation</vt:lpstr>
      <vt:lpstr>Jenkins-Dev Pipeline</vt:lpstr>
      <vt:lpstr>PowerPoint Presentation</vt:lpstr>
      <vt:lpstr>Source Code</vt:lpstr>
      <vt:lpstr>PowerPoint Presentation</vt:lpstr>
      <vt:lpstr>API Calls</vt:lpstr>
      <vt:lpstr>ModifyAppointment/Insert </vt:lpstr>
      <vt:lpstr>ModifyAppointment/Edit </vt:lpstr>
      <vt:lpstr>PowerPoint Presentation</vt:lpstr>
      <vt:lpstr>PowerPoint Presentation</vt:lpstr>
      <vt:lpstr>PowerPoint Presentation</vt:lpstr>
      <vt:lpstr>PowerPoint Presentation</vt:lpstr>
      <vt:lpstr>UI/ UX (Homepage, Login, Register, Profile, Edit, Delete) </vt:lpstr>
      <vt:lpstr> </vt:lpstr>
      <vt:lpstr>BookingConfirmation </vt:lpstr>
      <vt:lpstr>SendRemainder</vt:lpstr>
      <vt:lpstr>Payment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&amp; GitHub Repository: MaidEase</dc:title>
  <dc:creator>Mansuri, Ms. Rushda Zameer</dc:creator>
  <cp:lastModifiedBy>Mansuri, Ms. Rushda Zameer</cp:lastModifiedBy>
  <cp:revision>35</cp:revision>
  <dcterms:created xsi:type="dcterms:W3CDTF">2023-11-02T14:35:00Z</dcterms:created>
  <dcterms:modified xsi:type="dcterms:W3CDTF">2023-12-14T23:00:51Z</dcterms:modified>
</cp:coreProperties>
</file>