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esh Mind" userId="0bd8ab48874205a2" providerId="LiveId" clId="{255950B3-D963-4298-8E57-1A1B608DF224}"/>
    <pc:docChg chg="modSld">
      <pc:chgData name="Rushikesh Mind" userId="0bd8ab48874205a2" providerId="LiveId" clId="{255950B3-D963-4298-8E57-1A1B608DF224}" dt="2023-06-06T06:15:46.217" v="6" actId="20577"/>
      <pc:docMkLst>
        <pc:docMk/>
      </pc:docMkLst>
      <pc:sldChg chg="modSp mod">
        <pc:chgData name="Rushikesh Mind" userId="0bd8ab48874205a2" providerId="LiveId" clId="{255950B3-D963-4298-8E57-1A1B608DF224}" dt="2023-06-06T06:15:46.217" v="6" actId="20577"/>
        <pc:sldMkLst>
          <pc:docMk/>
          <pc:sldMk cId="0" sldId="260"/>
        </pc:sldMkLst>
        <pc:spChg chg="mod">
          <ac:chgData name="Rushikesh Mind" userId="0bd8ab48874205a2" providerId="LiveId" clId="{255950B3-D963-4298-8E57-1A1B608DF224}" dt="2023-06-06T06:15:46.217" v="6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72A7-2763-FA9B-BAC6-59C394967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A0826-1FD9-2088-6FFA-173BEAD9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31E1-1581-D248-2244-9F216AFB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005B-0A90-87F2-9D4B-A9C55BD8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0296-4CE1-F395-2F59-D41F8B38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83E-9554-EC88-8573-4A91A407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120F-D1F2-B560-38AF-8DC249390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926F-F7B4-68FB-BD41-829B736A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D7CE-9A56-7644-07CE-E6C194B0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18B2-AE27-95C3-43B7-02950F72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DF3B1-BA9D-256A-A5A2-0A4702752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ECB5-D664-E9A1-7F98-E01413B6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CE12-E1C7-61F3-CFA5-1BDC0E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B7EC-7C98-CCDD-DE9C-DB26C80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0EDC-9164-DE4A-8C01-4BF5C079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9770" y="1865502"/>
            <a:ext cx="57124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40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5945-E121-4481-4A45-A9774CDC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E9F1-0D2C-FBA1-081C-0E85418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F39A-9CE4-A0FC-AD64-BAADDFB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6129-C002-9671-4AA3-EDDC25E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1841-EA2F-1FC2-4AA0-42FD8BE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61CB-36E4-99B7-C3C0-7430FCDD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9F77-5569-725D-9A80-D735CC5F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E4E4-F7D8-2505-F659-8AFA827C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FF3F-CA54-45BC-9EA9-D4F729BF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7AD2-C70A-1638-0C0F-AFB6869B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3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28F-5DB0-DF1C-E7F4-D96BD893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17FD-50F0-B104-90CE-1EF9A71B5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E7FAE-E566-3C07-AA13-DBE81B37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AE05-7FC1-0137-5747-7FB91E72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E88D-0D52-98B1-89D2-5CC02C57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90CCC-6541-54B7-E3A3-CA2EE91E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5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5DDA-AA4E-CFF5-67AB-1ABE1824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94C3-EDC8-1B43-DFFF-91F55568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1DCF-0DF8-1ED5-51C0-0C4694A6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4F8F-B42A-63A5-4F26-8E77721A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E00D5-FA40-95DD-AE0A-3CEEAA60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A968D-7DC3-3FF9-698F-8EC09FBC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18F1E-00BB-A72E-D5ED-9F848913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8A7D-DF1D-383A-8AC4-085F24C1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9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16D-6EAE-E04F-C6E2-DF6AE76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0811-52E8-D69B-90B9-37E1A8FA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4E4BC-C86B-A107-E027-2486814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7119-550E-FD71-707B-1D6C2A50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4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0D8DE-449F-6D07-DB19-C6DD049A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776CF-E434-D262-898A-B65E92A0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63A9-0104-4B1F-E01C-A8B15DC6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6C9E-289C-258D-A294-15BFF4E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3CD5-2C9F-EE66-BD15-FE12AB50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14ED-E6EE-E377-FFDA-0CE6D51A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06B8-1217-2876-6B65-5691E4BA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AB71-C4C0-3954-F853-508D8A76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8FFA-807A-4504-155F-1A840C21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4A9-DBB8-9788-7BDB-F5CFC0E6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81DCB-B3DF-5E0F-F497-F735C346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366B-25E5-1B6A-10C5-F13433AB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95EB-DF0A-8C59-CA4B-C4ED5CA7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A9E5-B299-36CB-024B-4BB2FE53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7006-FD94-46B6-C090-B42CE484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7C774-2FE9-A00E-0EE6-32AA5B75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A5837-D3A1-CE98-3138-BDB7F889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B987-5AD5-7468-D625-9E80AE5A1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20E5-F6F1-187E-206B-AC0143BD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5002-8097-3C5C-547D-4B13C8B93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26291" y="2702877"/>
            <a:ext cx="2061845" cy="1960245"/>
            <a:chOff x="0" y="0"/>
            <a:chExt cx="2061845" cy="1960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4000" cy="1447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710689" cy="1732914"/>
            </a:xfrm>
            <a:custGeom>
              <a:avLst/>
              <a:gdLst/>
              <a:ahLst/>
              <a:cxnLst/>
              <a:rect l="l" t="t" r="r" b="b"/>
              <a:pathLst>
                <a:path w="1710689" h="1732914">
                  <a:moveTo>
                    <a:pt x="1710689" y="0"/>
                  </a:moveTo>
                  <a:lnTo>
                    <a:pt x="0" y="0"/>
                  </a:lnTo>
                  <a:lnTo>
                    <a:pt x="0" y="1732914"/>
                  </a:lnTo>
                  <a:lnTo>
                    <a:pt x="1710689" y="1732914"/>
                  </a:lnTo>
                  <a:lnTo>
                    <a:pt x="1710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465" y="443865"/>
              <a:ext cx="1516380" cy="151637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8510" y="401806"/>
            <a:ext cx="7217409" cy="2773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7432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charset="0"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  <a:t>A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  <a:t>Internship Presentation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  <a:t>Presented By</a:t>
            </a:r>
            <a:b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lang="en-US" altLang="zh-CN" sz="1600" b="1" kern="120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  <a:t>Mind Rushikesh Satish</a:t>
            </a:r>
            <a:br>
              <a:rPr lang="en-US" altLang="zh-CN" sz="1600" b="1" i="0" u="none" strike="noStrike" kern="1200" cap="none" spc="0" baseline="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lang="en-US" altLang="zh-CN" sz="1600" b="1" i="0" u="none" strike="noStrike" kern="1200" cap="none" spc="0" baseline="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  <a:t>Roll No.: 89</a:t>
            </a:r>
            <a:br>
              <a:rPr lang="en-US" altLang="zh-CN" sz="1600" b="1" i="0" u="none" strike="noStrike" kern="1200" cap="none" spc="0" baseline="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br>
              <a:rPr lang="en-US" altLang="zh-CN" sz="1600" b="1" i="0" u="none" strike="noStrike" kern="1200" cap="none" spc="0" baseline="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03204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  <a:t>Third Year Computer Engineering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03204"/>
                </a:solidFill>
                <a:effectLst/>
                <a:uLnTx/>
                <a:uFillTx/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br>
              <a:rPr lang="en-US" altLang="zh-CN" sz="1600" b="1" i="0" u="none" strike="noStrike" kern="1200" cap="none" spc="0" baseline="0" dirty="0">
                <a:solidFill>
                  <a:srgbClr val="C58D01"/>
                </a:solidFill>
                <a:latin typeface="Times New Roman" pitchFamily="18" charset="0"/>
                <a:ea typeface="华文中宋" charset="0"/>
                <a:cs typeface="Times New Roman" pitchFamily="18" charset="0"/>
              </a:rPr>
            </a:b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1405" y="3656457"/>
            <a:ext cx="1872614" cy="409728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E637C5-4464-D38A-A39F-577E25C7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693" y="4777421"/>
            <a:ext cx="5596613" cy="14326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635508"/>
            <a:ext cx="10746740" cy="6044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635508"/>
            <a:ext cx="10746740" cy="60441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635508"/>
            <a:ext cx="10746740" cy="6044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62781"/>
            <a:ext cx="9280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Advantages</a:t>
            </a:r>
            <a:r>
              <a:rPr sz="3200" b="1" spc="-60" dirty="0"/>
              <a:t> </a:t>
            </a:r>
            <a:r>
              <a:rPr sz="3200" b="1" dirty="0"/>
              <a:t>of</a:t>
            </a:r>
            <a:r>
              <a:rPr sz="3200" b="1" spc="-90" dirty="0"/>
              <a:t> </a:t>
            </a:r>
            <a:r>
              <a:rPr sz="3200" b="1" spc="-5" dirty="0"/>
              <a:t>Travelling</a:t>
            </a:r>
            <a:r>
              <a:rPr sz="3200" b="1" spc="-35" dirty="0"/>
              <a:t> </a:t>
            </a:r>
            <a:r>
              <a:rPr sz="3200" b="1" spc="-5" dirty="0"/>
              <a:t>Staying</a:t>
            </a:r>
            <a:r>
              <a:rPr sz="3200" b="1" spc="-15" dirty="0"/>
              <a:t> </a:t>
            </a:r>
            <a:r>
              <a:rPr sz="3200" b="1" spc="-5" dirty="0"/>
              <a:t>Places: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40751" y="2133600"/>
            <a:ext cx="10111105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Adventures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doubt,the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biggest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travelling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across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world.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cultures.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growth.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living.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friends.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.	</a:t>
            </a:r>
            <a:r>
              <a:rPr sz="2000" spc="-5" dirty="0">
                <a:latin typeface="Calibri"/>
                <a:cs typeface="Calibri"/>
              </a:rPr>
              <a:t>Sickness.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5819" y="6284595"/>
            <a:ext cx="10519410" cy="172720"/>
            <a:chOff x="845819" y="6284595"/>
            <a:chExt cx="10519410" cy="172720"/>
          </a:xfrm>
        </p:grpSpPr>
        <p:sp>
          <p:nvSpPr>
            <p:cNvPr id="3" name="object 3"/>
            <p:cNvSpPr/>
            <p:nvPr/>
          </p:nvSpPr>
          <p:spPr>
            <a:xfrm>
              <a:off x="845819" y="6377305"/>
              <a:ext cx="10519410" cy="18415"/>
            </a:xfrm>
            <a:custGeom>
              <a:avLst/>
              <a:gdLst/>
              <a:ahLst/>
              <a:cxnLst/>
              <a:rect l="l" t="t" r="r" b="b"/>
              <a:pathLst>
                <a:path w="10519410" h="18414">
                  <a:moveTo>
                    <a:pt x="10519410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10519410" y="18415"/>
                  </a:lnTo>
                  <a:lnTo>
                    <a:pt x="10519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19" y="6407785"/>
              <a:ext cx="10518140" cy="49530"/>
            </a:xfrm>
            <a:custGeom>
              <a:avLst/>
              <a:gdLst/>
              <a:ahLst/>
              <a:cxnLst/>
              <a:rect l="l" t="t" r="r" b="b"/>
              <a:pathLst>
                <a:path w="10518140" h="49529">
                  <a:moveTo>
                    <a:pt x="1051814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10518140" y="49529"/>
                  </a:lnTo>
                  <a:lnTo>
                    <a:pt x="10518140" y="0"/>
                  </a:lnTo>
                  <a:close/>
                </a:path>
              </a:pathLst>
            </a:custGeom>
            <a:solidFill>
              <a:srgbClr val="E6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00054" y="513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78787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7191" y="1538986"/>
            <a:ext cx="8102600" cy="290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libri"/>
                <a:cs typeface="Calibri"/>
              </a:rPr>
              <a:t>Conclusion:-</a:t>
            </a:r>
            <a:endParaRPr sz="2600" b="1" dirty="0">
              <a:latin typeface="Calibri"/>
              <a:cs typeface="Calibri"/>
            </a:endParaRPr>
          </a:p>
          <a:p>
            <a:pPr marL="281940" marR="5080" indent="50165">
              <a:lnSpc>
                <a:spcPct val="146200"/>
              </a:lnSpc>
              <a:spcBef>
                <a:spcPts val="570"/>
              </a:spcBef>
            </a:pP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becoming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prominent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tertiary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emerging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direction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trading.</a:t>
            </a:r>
            <a:r>
              <a:rPr sz="1800" dirty="0">
                <a:latin typeface="Calibri"/>
                <a:cs typeface="Calibri"/>
              </a:rPr>
              <a:t>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simplifies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sell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dangerous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frauds.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still</a:t>
            </a:r>
            <a:r>
              <a:rPr sz="1800" dirty="0">
                <a:latin typeface="Calibri"/>
                <a:cs typeface="Calibri"/>
              </a:rPr>
              <a:t> represents </a:t>
            </a:r>
            <a:r>
              <a:rPr sz="1800" spc="-10" dirty="0">
                <a:latin typeface="Calibri"/>
                <a:cs typeface="Calibri"/>
              </a:rPr>
              <a:t>one 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dirty="0">
                <a:latin typeface="Calibri"/>
                <a:cs typeface="Calibri"/>
              </a:rPr>
              <a:t>methods that </a:t>
            </a:r>
            <a:r>
              <a:rPr sz="1800" spc="-5" dirty="0">
                <a:latin typeface="Calibri"/>
                <a:cs typeface="Calibri"/>
              </a:rPr>
              <a:t>take </a:t>
            </a:r>
            <a:r>
              <a:rPr sz="1800" dirty="0">
                <a:latin typeface="Calibri"/>
                <a:cs typeface="Calibri"/>
              </a:rPr>
              <a:t>advantage if </a:t>
            </a:r>
            <a:r>
              <a:rPr sz="1800" spc="-5" dirty="0">
                <a:latin typeface="Calibri"/>
                <a:cs typeface="Calibri"/>
              </a:rPr>
              <a:t>done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right way, </a:t>
            </a:r>
            <a:r>
              <a:rPr sz="1800" dirty="0">
                <a:latin typeface="Calibri"/>
                <a:cs typeface="Calibri"/>
              </a:rPr>
              <a:t>even if the </a:t>
            </a:r>
            <a:r>
              <a:rPr sz="1800" spc="-5" dirty="0">
                <a:latin typeface="Calibri"/>
                <a:cs typeface="Calibri"/>
              </a:rPr>
              <a:t>stock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commodities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fell,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survive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 </a:t>
            </a:r>
            <a:r>
              <a:rPr sz="1800" spc="-5" dirty="0">
                <a:latin typeface="Calibri"/>
                <a:cs typeface="Calibri"/>
              </a:rPr>
              <a:t> transaction.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tremendous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course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0054" y="535000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054" y="1625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6482" y="1943226"/>
            <a:ext cx="1076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ULT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967" y="2284856"/>
            <a:ext cx="5596255" cy="274010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4925" marR="23495" indent="-22860">
              <a:lnSpc>
                <a:spcPct val="2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Staying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useful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owner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earn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money.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Traveller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 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location,check in </a:t>
            </a:r>
            <a:r>
              <a:rPr sz="1800" dirty="0">
                <a:latin typeface="Times New Roman"/>
                <a:cs typeface="Times New Roman"/>
              </a:rPr>
              <a:t>date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692150">
              <a:lnSpc>
                <a:spcPct val="200000"/>
              </a:lnSpc>
            </a:pPr>
            <a:r>
              <a:rPr sz="1800" spc="-5" dirty="0">
                <a:latin typeface="Times New Roman"/>
                <a:cs typeface="Times New Roman"/>
              </a:rPr>
              <a:t>HTML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easily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enjoyed</a:t>
            </a:r>
            <a:endParaRPr sz="1800" dirty="0">
              <a:latin typeface="Times New Roman"/>
              <a:cs typeface="Times New Roman"/>
            </a:endParaRPr>
          </a:p>
          <a:p>
            <a:pPr marL="34925" marR="5080">
              <a:lnSpc>
                <a:spcPct val="2000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through this </a:t>
            </a:r>
            <a:r>
              <a:rPr sz="1800" spc="-5" dirty="0">
                <a:latin typeface="Times New Roman"/>
                <a:cs typeface="Times New Roman"/>
              </a:rPr>
              <a:t>website, </a:t>
            </a:r>
            <a:r>
              <a:rPr sz="1800" dirty="0">
                <a:latin typeface="Times New Roman"/>
                <a:cs typeface="Times New Roman"/>
              </a:rPr>
              <a:t>technology makes </a:t>
            </a:r>
            <a:r>
              <a:rPr sz="1800" spc="-5" dirty="0">
                <a:latin typeface="Times New Roman"/>
                <a:cs typeface="Times New Roman"/>
              </a:rPr>
              <a:t>easy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find </a:t>
            </a:r>
            <a:r>
              <a:rPr sz="1800" dirty="0">
                <a:latin typeface="Times New Roman"/>
                <a:cs typeface="Times New Roman"/>
              </a:rPr>
              <a:t>location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great</a:t>
            </a:r>
            <a:r>
              <a:rPr sz="1800" dirty="0">
                <a:latin typeface="Times New Roman"/>
                <a:cs typeface="Times New Roman"/>
              </a:rPr>
              <a:t> 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0054" y="535000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977265"/>
            <a:ext cx="2156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Reference:-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118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marR="89535">
              <a:lnSpc>
                <a:spcPct val="108300"/>
              </a:lnSpc>
              <a:spcBef>
                <a:spcPts val="100"/>
              </a:spcBef>
            </a:pPr>
            <a:r>
              <a:rPr sz="1800" spc="-5" dirty="0"/>
              <a:t>The</a:t>
            </a:r>
            <a:r>
              <a:rPr sz="1800" spc="-35" dirty="0"/>
              <a:t> </a:t>
            </a:r>
            <a:r>
              <a:rPr sz="1800" spc="-5" dirty="0"/>
              <a:t>HTML</a:t>
            </a:r>
            <a:r>
              <a:rPr sz="1800" spc="-40" dirty="0"/>
              <a:t> </a:t>
            </a:r>
            <a:r>
              <a:rPr sz="1800" spc="-5" dirty="0"/>
              <a:t>Help</a:t>
            </a:r>
            <a:r>
              <a:rPr sz="1800" spc="-35" dirty="0"/>
              <a:t> </a:t>
            </a:r>
            <a:r>
              <a:rPr sz="1800" dirty="0"/>
              <a:t>tag</a:t>
            </a:r>
            <a:r>
              <a:rPr sz="1800" spc="-40" dirty="0"/>
              <a:t> </a:t>
            </a:r>
            <a:r>
              <a:rPr sz="1800" dirty="0"/>
              <a:t>reference</a:t>
            </a:r>
            <a:r>
              <a:rPr sz="1800" spc="-50" dirty="0"/>
              <a:t> </a:t>
            </a:r>
            <a:r>
              <a:rPr sz="1800" spc="-5" dirty="0"/>
              <a:t>provides</a:t>
            </a:r>
            <a:r>
              <a:rPr sz="1800" spc="-25" dirty="0"/>
              <a:t> </a:t>
            </a:r>
            <a:r>
              <a:rPr sz="1800" spc="-5" dirty="0"/>
              <a:t>information</a:t>
            </a:r>
            <a:r>
              <a:rPr sz="1800" spc="-30" dirty="0"/>
              <a:t> </a:t>
            </a:r>
            <a:r>
              <a:rPr sz="1800" spc="-5" dirty="0"/>
              <a:t>on</a:t>
            </a:r>
            <a:r>
              <a:rPr sz="1800" spc="-40" dirty="0"/>
              <a:t> </a:t>
            </a:r>
            <a:r>
              <a:rPr sz="1800" spc="-5" dirty="0"/>
              <a:t>HTML</a:t>
            </a:r>
            <a:r>
              <a:rPr sz="1800" spc="-40" dirty="0"/>
              <a:t> </a:t>
            </a:r>
            <a:r>
              <a:rPr sz="1800" spc="-10" dirty="0"/>
              <a:t>color</a:t>
            </a:r>
            <a:r>
              <a:rPr sz="1800" spc="-25" dirty="0"/>
              <a:t> </a:t>
            </a:r>
            <a:r>
              <a:rPr sz="1800" dirty="0"/>
              <a:t>values</a:t>
            </a:r>
            <a:r>
              <a:rPr sz="1800" spc="-30" dirty="0"/>
              <a:t> </a:t>
            </a:r>
            <a:r>
              <a:rPr sz="1800" spc="-5" dirty="0"/>
              <a:t>,HTML</a:t>
            </a:r>
            <a:r>
              <a:rPr sz="1800" spc="-60" dirty="0"/>
              <a:t> </a:t>
            </a:r>
            <a:r>
              <a:rPr sz="1800" dirty="0"/>
              <a:t>elements</a:t>
            </a:r>
            <a:r>
              <a:rPr sz="1800" spc="-30" dirty="0"/>
              <a:t> </a:t>
            </a:r>
            <a:r>
              <a:rPr sz="1800" spc="-5" dirty="0"/>
              <a:t>,HTML</a:t>
            </a:r>
            <a:r>
              <a:rPr sz="1800" spc="-40" dirty="0"/>
              <a:t> </a:t>
            </a:r>
            <a:r>
              <a:rPr sz="1800" spc="-5" dirty="0"/>
              <a:t>attributes</a:t>
            </a:r>
            <a:r>
              <a:rPr sz="1800" spc="-30" dirty="0"/>
              <a:t> </a:t>
            </a:r>
            <a:r>
              <a:rPr sz="1800" dirty="0"/>
              <a:t>and </a:t>
            </a:r>
            <a:r>
              <a:rPr sz="1800" spc="-395" dirty="0"/>
              <a:t> </a:t>
            </a:r>
            <a:r>
              <a:rPr sz="1800" spc="-5" dirty="0"/>
              <a:t>cascading</a:t>
            </a:r>
            <a:r>
              <a:rPr sz="1800" spc="5" dirty="0"/>
              <a:t> </a:t>
            </a:r>
            <a:r>
              <a:rPr sz="1800" spc="-5" dirty="0"/>
              <a:t>style sheet</a:t>
            </a:r>
            <a:r>
              <a:rPr sz="1800" dirty="0"/>
              <a:t> </a:t>
            </a:r>
            <a:r>
              <a:rPr sz="1800" spc="-5" dirty="0"/>
              <a:t>attributes.</a:t>
            </a:r>
          </a:p>
          <a:p>
            <a:pPr marL="49530">
              <a:lnSpc>
                <a:spcPct val="100000"/>
              </a:lnSpc>
            </a:pPr>
            <a:endParaRPr sz="1800" spc="-5" dirty="0"/>
          </a:p>
          <a:p>
            <a:pPr marL="49530">
              <a:lnSpc>
                <a:spcPct val="100000"/>
              </a:lnSpc>
              <a:spcBef>
                <a:spcPts val="20"/>
              </a:spcBef>
            </a:pPr>
            <a:endParaRPr sz="1800" dirty="0"/>
          </a:p>
          <a:p>
            <a:pPr marL="62230" marR="5080">
              <a:lnSpc>
                <a:spcPct val="110000"/>
              </a:lnSpc>
            </a:pPr>
            <a:r>
              <a:rPr sz="1800" spc="-5" dirty="0"/>
              <a:t>The</a:t>
            </a:r>
            <a:r>
              <a:rPr sz="1800" spc="-25" dirty="0"/>
              <a:t> </a:t>
            </a:r>
            <a:r>
              <a:rPr sz="1800" spc="-5" dirty="0"/>
              <a:t>CSS</a:t>
            </a:r>
            <a:r>
              <a:rPr sz="1800" spc="-30" dirty="0"/>
              <a:t> </a:t>
            </a:r>
            <a:r>
              <a:rPr sz="1800" spc="-5" dirty="0"/>
              <a:t>reference</a:t>
            </a:r>
            <a:r>
              <a:rPr sz="1800" spc="-25" dirty="0"/>
              <a:t> </a:t>
            </a:r>
            <a:r>
              <a:rPr sz="1800" spc="-5" dirty="0"/>
              <a:t>to</a:t>
            </a:r>
            <a:r>
              <a:rPr sz="1800" spc="-35" dirty="0"/>
              <a:t> </a:t>
            </a:r>
            <a:r>
              <a:rPr sz="1800" spc="-5" dirty="0"/>
              <a:t>browse</a:t>
            </a:r>
            <a:r>
              <a:rPr sz="1800" spc="-25" dirty="0"/>
              <a:t> </a:t>
            </a:r>
            <a:r>
              <a:rPr sz="1800" dirty="0"/>
              <a:t>an</a:t>
            </a:r>
            <a:r>
              <a:rPr sz="1800" spc="-35" dirty="0"/>
              <a:t> </a:t>
            </a:r>
            <a:r>
              <a:rPr sz="1800" spc="-5" dirty="0"/>
              <a:t>alphabetical</a:t>
            </a:r>
            <a:r>
              <a:rPr sz="1800" spc="-35" dirty="0"/>
              <a:t> </a:t>
            </a:r>
            <a:r>
              <a:rPr sz="1800" dirty="0"/>
              <a:t>index</a:t>
            </a:r>
            <a:r>
              <a:rPr sz="1800" spc="-20" dirty="0"/>
              <a:t> </a:t>
            </a:r>
            <a:r>
              <a:rPr sz="1800" spc="-5" dirty="0"/>
              <a:t>of</a:t>
            </a:r>
            <a:r>
              <a:rPr sz="1800" spc="-30" dirty="0"/>
              <a:t> </a:t>
            </a:r>
            <a:r>
              <a:rPr sz="1800" dirty="0"/>
              <a:t>all</a:t>
            </a:r>
            <a:r>
              <a:rPr sz="1800" spc="-55" dirty="0"/>
              <a:t> </a:t>
            </a:r>
            <a:r>
              <a:rPr sz="1800" spc="-5" dirty="0"/>
              <a:t>of</a:t>
            </a:r>
            <a:r>
              <a:rPr sz="1800" spc="-25" dirty="0"/>
              <a:t> </a:t>
            </a:r>
            <a:r>
              <a:rPr sz="1800" dirty="0"/>
              <a:t>the</a:t>
            </a:r>
            <a:r>
              <a:rPr sz="1800" spc="-30" dirty="0"/>
              <a:t> </a:t>
            </a:r>
            <a:r>
              <a:rPr sz="1800" spc="-5" dirty="0"/>
              <a:t>standard</a:t>
            </a:r>
            <a:r>
              <a:rPr sz="1800" spc="-25" dirty="0"/>
              <a:t> </a:t>
            </a:r>
            <a:r>
              <a:rPr sz="1800" spc="-5" dirty="0"/>
              <a:t>CSS</a:t>
            </a:r>
            <a:r>
              <a:rPr sz="1800" spc="-25" dirty="0"/>
              <a:t> </a:t>
            </a:r>
            <a:r>
              <a:rPr sz="1800" spc="-5" dirty="0"/>
              <a:t>properties</a:t>
            </a:r>
            <a:r>
              <a:rPr sz="1800" spc="10" dirty="0"/>
              <a:t> </a:t>
            </a:r>
            <a:r>
              <a:rPr sz="1800" spc="-5" dirty="0"/>
              <a:t>,pseudo-classes,</a:t>
            </a:r>
            <a:r>
              <a:rPr sz="1800" spc="-35" dirty="0"/>
              <a:t> </a:t>
            </a:r>
            <a:r>
              <a:rPr sz="1800" spc="-5" dirty="0"/>
              <a:t>pseudo- </a:t>
            </a:r>
            <a:r>
              <a:rPr sz="1800" spc="-395" dirty="0"/>
              <a:t> </a:t>
            </a:r>
            <a:r>
              <a:rPr sz="1800" spc="-5" dirty="0"/>
              <a:t>elements,</a:t>
            </a:r>
            <a:r>
              <a:rPr sz="1800" spc="-10" dirty="0"/>
              <a:t> </a:t>
            </a:r>
            <a:r>
              <a:rPr sz="1800" spc="-5" dirty="0"/>
              <a:t>data</a:t>
            </a:r>
            <a:r>
              <a:rPr sz="1800" dirty="0"/>
              <a:t> </a:t>
            </a:r>
            <a:r>
              <a:rPr sz="1800" spc="-5" dirty="0"/>
              <a:t>types</a:t>
            </a:r>
            <a:r>
              <a:rPr sz="1800" spc="5" dirty="0"/>
              <a:t> </a:t>
            </a:r>
            <a:r>
              <a:rPr sz="1800" dirty="0"/>
              <a:t>,</a:t>
            </a:r>
            <a:r>
              <a:rPr sz="1800" spc="-20" dirty="0"/>
              <a:t> </a:t>
            </a:r>
            <a:r>
              <a:rPr sz="1800" spc="-5" dirty="0"/>
              <a:t>functional</a:t>
            </a:r>
            <a:r>
              <a:rPr sz="1800" dirty="0"/>
              <a:t> </a:t>
            </a:r>
            <a:r>
              <a:rPr sz="1800" spc="-5" dirty="0"/>
              <a:t>notations</a:t>
            </a:r>
            <a:r>
              <a:rPr sz="1800" dirty="0"/>
              <a:t> and </a:t>
            </a:r>
            <a:r>
              <a:rPr sz="1800" spc="-5" dirty="0"/>
              <a:t>at-rules.</a:t>
            </a:r>
          </a:p>
          <a:p>
            <a:pPr marL="49530">
              <a:lnSpc>
                <a:spcPct val="100000"/>
              </a:lnSpc>
            </a:pPr>
            <a:endParaRPr sz="1800" spc="-5" dirty="0"/>
          </a:p>
          <a:p>
            <a:pPr marL="49530">
              <a:lnSpc>
                <a:spcPct val="100000"/>
              </a:lnSpc>
            </a:pPr>
            <a:endParaRPr sz="1800" dirty="0"/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800" spc="-5" dirty="0"/>
              <a:t>To</a:t>
            </a:r>
            <a:r>
              <a:rPr sz="1800" spc="-25" dirty="0"/>
              <a:t> </a:t>
            </a:r>
            <a:r>
              <a:rPr sz="1800" spc="-5" dirty="0"/>
              <a:t>link</a:t>
            </a:r>
            <a:r>
              <a:rPr sz="1800" spc="-25" dirty="0"/>
              <a:t> </a:t>
            </a:r>
            <a:r>
              <a:rPr sz="1800" dirty="0"/>
              <a:t>the</a:t>
            </a:r>
            <a:r>
              <a:rPr sz="1800" spc="-20" dirty="0"/>
              <a:t> </a:t>
            </a:r>
            <a:r>
              <a:rPr sz="1800" spc="-5" dirty="0"/>
              <a:t>CSS</a:t>
            </a:r>
            <a:r>
              <a:rPr sz="1800" spc="-25" dirty="0"/>
              <a:t> </a:t>
            </a:r>
            <a:r>
              <a:rPr sz="1800" dirty="0"/>
              <a:t>to</a:t>
            </a:r>
            <a:r>
              <a:rPr sz="1800" spc="-25" dirty="0"/>
              <a:t> </a:t>
            </a:r>
            <a:r>
              <a:rPr sz="1800" dirty="0"/>
              <a:t>an</a:t>
            </a:r>
            <a:r>
              <a:rPr sz="1800" spc="-20" dirty="0"/>
              <a:t> </a:t>
            </a:r>
            <a:r>
              <a:rPr sz="1800" spc="-5" dirty="0"/>
              <a:t>HTML</a:t>
            </a:r>
            <a:r>
              <a:rPr sz="1800" spc="-30" dirty="0"/>
              <a:t> </a:t>
            </a:r>
            <a:r>
              <a:rPr sz="1800" spc="-5" dirty="0"/>
              <a:t>file,</a:t>
            </a:r>
            <a:r>
              <a:rPr sz="1800" dirty="0"/>
              <a:t> </a:t>
            </a:r>
            <a:r>
              <a:rPr sz="1800" spc="-5" dirty="0"/>
              <a:t>we</a:t>
            </a:r>
            <a:r>
              <a:rPr sz="1800" spc="-20" dirty="0"/>
              <a:t> </a:t>
            </a:r>
            <a:r>
              <a:rPr sz="1800" spc="-5" dirty="0"/>
              <a:t>use the&lt;</a:t>
            </a:r>
            <a:r>
              <a:rPr sz="1800" spc="-15" dirty="0"/>
              <a:t> </a:t>
            </a:r>
            <a:r>
              <a:rPr sz="1800" spc="-5" dirty="0"/>
              <a:t>link</a:t>
            </a:r>
            <a:r>
              <a:rPr sz="1800" spc="-25" dirty="0"/>
              <a:t> </a:t>
            </a:r>
            <a:r>
              <a:rPr sz="1800" dirty="0"/>
              <a:t>&gt;</a:t>
            </a:r>
            <a:r>
              <a:rPr sz="1800" spc="-20" dirty="0"/>
              <a:t> </a:t>
            </a:r>
            <a:r>
              <a:rPr sz="1800" dirty="0"/>
              <a:t>tag</a:t>
            </a:r>
            <a:r>
              <a:rPr sz="1800" spc="390" dirty="0"/>
              <a:t> </a:t>
            </a:r>
            <a:r>
              <a:rPr sz="1800" spc="-5" dirty="0"/>
              <a:t>inside</a:t>
            </a:r>
            <a:r>
              <a:rPr sz="1800" spc="-15" dirty="0"/>
              <a:t> </a:t>
            </a:r>
            <a:r>
              <a:rPr sz="1800" dirty="0"/>
              <a:t>the</a:t>
            </a:r>
            <a:r>
              <a:rPr sz="1800" spc="-45" dirty="0"/>
              <a:t> </a:t>
            </a:r>
            <a:r>
              <a:rPr sz="1800" spc="-5" dirty="0"/>
              <a:t>HTML</a:t>
            </a:r>
            <a:r>
              <a:rPr sz="1800" spc="-30" dirty="0"/>
              <a:t> </a:t>
            </a:r>
            <a:r>
              <a:rPr sz="1800" dirty="0"/>
              <a:t>&lt;head&gt;</a:t>
            </a:r>
            <a:r>
              <a:rPr sz="1800" spc="-5" dirty="0"/>
              <a:t> </a:t>
            </a:r>
            <a:r>
              <a:rPr sz="1800" spc="-10" dirty="0"/>
              <a:t>section.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5819" y="6261100"/>
            <a:ext cx="10519410" cy="172720"/>
            <a:chOff x="845819" y="6261100"/>
            <a:chExt cx="10519410" cy="172720"/>
          </a:xfrm>
        </p:grpSpPr>
        <p:sp>
          <p:nvSpPr>
            <p:cNvPr id="3" name="object 3"/>
            <p:cNvSpPr/>
            <p:nvPr/>
          </p:nvSpPr>
          <p:spPr>
            <a:xfrm>
              <a:off x="845819" y="6384289"/>
              <a:ext cx="10518140" cy="49530"/>
            </a:xfrm>
            <a:custGeom>
              <a:avLst/>
              <a:gdLst/>
              <a:ahLst/>
              <a:cxnLst/>
              <a:rect l="l" t="t" r="r" b="b"/>
              <a:pathLst>
                <a:path w="10518140" h="49529">
                  <a:moveTo>
                    <a:pt x="1051814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0518140" y="49530"/>
                  </a:lnTo>
                  <a:lnTo>
                    <a:pt x="10518140" y="0"/>
                  </a:lnTo>
                  <a:close/>
                </a:path>
              </a:pathLst>
            </a:custGeom>
            <a:solidFill>
              <a:srgbClr val="E6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19" y="6353810"/>
              <a:ext cx="10519410" cy="18415"/>
            </a:xfrm>
            <a:custGeom>
              <a:avLst/>
              <a:gdLst/>
              <a:ahLst/>
              <a:cxnLst/>
              <a:rect l="l" t="t" r="r" b="b"/>
              <a:pathLst>
                <a:path w="10519410" h="18414">
                  <a:moveTo>
                    <a:pt x="10519410" y="0"/>
                  </a:moveTo>
                  <a:lnTo>
                    <a:pt x="0" y="0"/>
                  </a:lnTo>
                  <a:lnTo>
                    <a:pt x="0" y="18414"/>
                  </a:lnTo>
                  <a:lnTo>
                    <a:pt x="10519410" y="18414"/>
                  </a:lnTo>
                  <a:lnTo>
                    <a:pt x="10519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3342" y="2563190"/>
            <a:ext cx="646493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i="1" spc="-5" dirty="0">
                <a:latin typeface="Times New Roman"/>
                <a:cs typeface="Times New Roman"/>
              </a:rPr>
              <a:t>Thank</a:t>
            </a:r>
            <a:r>
              <a:rPr sz="8800" b="1" i="1" spc="-455" dirty="0">
                <a:latin typeface="Times New Roman"/>
                <a:cs typeface="Times New Roman"/>
              </a:rPr>
              <a:t> </a:t>
            </a:r>
            <a:r>
              <a:rPr sz="8800" b="1" i="1" spc="-5" dirty="0">
                <a:latin typeface="Times New Roman"/>
                <a:cs typeface="Times New Roman"/>
              </a:rPr>
              <a:t>You!!!</a:t>
            </a:r>
            <a:endParaRPr sz="8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0054" y="649295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4730" y="550082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440182"/>
            <a:ext cx="2169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Contents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416" y="1167981"/>
            <a:ext cx="2177415" cy="37198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0190" indent="-236854">
              <a:lnSpc>
                <a:spcPct val="100000"/>
              </a:lnSpc>
              <a:spcBef>
                <a:spcPts val="75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71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71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Prerequisites</a:t>
            </a:r>
            <a:endParaRPr sz="18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244475" algn="l"/>
              </a:tabLst>
            </a:pP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68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72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71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247650" algn="l"/>
              </a:tabLst>
            </a:pPr>
            <a:r>
              <a:rPr sz="1800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250190" indent="-236854">
              <a:lnSpc>
                <a:spcPct val="100000"/>
              </a:lnSpc>
              <a:spcBef>
                <a:spcPts val="720"/>
              </a:spcBef>
              <a:buSzPct val="102777"/>
              <a:buAutoNum type="arabicPeriod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Result</a:t>
            </a:r>
            <a:endParaRPr sz="1800">
              <a:latin typeface="Times New Roman"/>
              <a:cs typeface="Times New Roman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SzPct val="97222"/>
              <a:buAutoNum type="arabicPeriod"/>
              <a:tabLst>
                <a:tab pos="308610" algn="l"/>
              </a:tabLst>
            </a:pPr>
            <a:r>
              <a:rPr sz="1800" spc="-5" dirty="0">
                <a:latin typeface="Times New Roman"/>
                <a:cs typeface="Times New Roman"/>
              </a:rPr>
              <a:t>Reference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4203" y="513334"/>
            <a:ext cx="256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Introduction:-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16939" y="1657857"/>
            <a:ext cx="10678160" cy="269259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world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book,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those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who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travel,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only a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page”. These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words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quoted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by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Saint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Augustine, a</a:t>
            </a:r>
            <a:r>
              <a:rPr spc="5" dirty="0">
                <a:latin typeface="Arial MT"/>
                <a:cs typeface="Arial MT"/>
              </a:rPr>
              <a:t> fourth- 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century philosopher,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much </a:t>
            </a:r>
            <a:r>
              <a:rPr spc="-5" dirty="0">
                <a:latin typeface="Arial MT"/>
                <a:cs typeface="Arial MT"/>
              </a:rPr>
              <a:t>reflect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what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travel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all </a:t>
            </a:r>
            <a:r>
              <a:rPr spc="-5" dirty="0">
                <a:latin typeface="Arial MT"/>
                <a:cs typeface="Arial MT"/>
              </a:rPr>
              <a:t>about.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Travel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around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world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explore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new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places, know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different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cultures, traditions,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people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cuisines,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enrich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yourself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with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these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precious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experiences.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Visit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some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 best places </a:t>
            </a:r>
            <a:r>
              <a:rPr spc="-4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world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create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memories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you</a:t>
            </a:r>
            <a:r>
              <a:rPr dirty="0">
                <a:latin typeface="Arial MT"/>
                <a:cs typeface="Arial MT"/>
              </a:rPr>
              <a:t> will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cherish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forever.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Arial MT"/>
              <a:cs typeface="Arial MT"/>
            </a:endParaRPr>
          </a:p>
          <a:p>
            <a:pPr marL="12700" marR="92710">
              <a:lnSpc>
                <a:spcPct val="95700"/>
              </a:lnSpc>
              <a:spcBef>
                <a:spcPts val="5"/>
              </a:spcBef>
            </a:pPr>
            <a:r>
              <a:rPr spc="-20" dirty="0">
                <a:latin typeface="Arial MT"/>
                <a:cs typeface="Arial MT"/>
              </a:rPr>
              <a:t>Nature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and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human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excellence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have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contributed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together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to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create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the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380" dirty="0">
                <a:latin typeface="Arial MT"/>
                <a:cs typeface="Arial MT"/>
              </a:rPr>
              <a:t> best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places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to</a:t>
            </a:r>
            <a:r>
              <a:rPr spc="7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visit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in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the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world.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Cities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with 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marvellous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architecture,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places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with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reminisces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dirty="0">
                <a:latin typeface="Arial MT"/>
                <a:cs typeface="Arial MT"/>
              </a:rPr>
              <a:t> age-old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history,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destinations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located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lap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nature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towns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with </a:t>
            </a:r>
            <a:r>
              <a:rPr spc="-4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religious </a:t>
            </a:r>
            <a:r>
              <a:rPr spc="-5" dirty="0">
                <a:latin typeface="Arial MT"/>
                <a:cs typeface="Arial MT"/>
              </a:rPr>
              <a:t>importance are counted </a:t>
            </a:r>
            <a:r>
              <a:rPr spc="-10" dirty="0">
                <a:latin typeface="Arial MT"/>
                <a:cs typeface="Arial MT"/>
              </a:rPr>
              <a:t>as </a:t>
            </a:r>
            <a:r>
              <a:rPr spc="-5" dirty="0">
                <a:latin typeface="Arial MT"/>
                <a:cs typeface="Arial MT"/>
              </a:rPr>
              <a:t>some </a:t>
            </a:r>
            <a:r>
              <a:rPr spc="-10" dirty="0">
                <a:latin typeface="Arial MT"/>
                <a:cs typeface="Arial MT"/>
              </a:rPr>
              <a:t>of </a:t>
            </a:r>
            <a:r>
              <a:rPr spc="-5" dirty="0">
                <a:latin typeface="Arial MT"/>
                <a:cs typeface="Arial MT"/>
              </a:rPr>
              <a:t>the famous places </a:t>
            </a:r>
            <a:r>
              <a:rPr spc="-10" dirty="0">
                <a:latin typeface="Arial MT"/>
                <a:cs typeface="Arial MT"/>
              </a:rPr>
              <a:t>in </a:t>
            </a:r>
            <a:r>
              <a:rPr spc="-5" dirty="0">
                <a:latin typeface="Arial MT"/>
                <a:cs typeface="Arial MT"/>
              </a:rPr>
              <a:t>the world. Take a look at some of the best places in the </a:t>
            </a:r>
            <a:r>
              <a:rPr spc="-4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world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craft your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travel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bucket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list.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6254" y="47019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1033402"/>
            <a:ext cx="429323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Problem</a:t>
            </a:r>
            <a:r>
              <a:rPr lang="en-IN" sz="280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Statement</a:t>
            </a:r>
            <a:r>
              <a:rPr lang="en-IN" sz="2800" u="heavy" spc="-5" dirty="0">
                <a:uFill>
                  <a:solidFill>
                    <a:srgbClr val="000000"/>
                  </a:solidFill>
                </a:uFill>
              </a:rPr>
              <a:t> :</a:t>
            </a:r>
            <a:br>
              <a:rPr lang="en-IN" sz="2800" u="heavy" spc="-5" dirty="0">
                <a:uFill>
                  <a:solidFill>
                    <a:srgbClr val="000000"/>
                  </a:solidFill>
                </a:uFill>
              </a:rPr>
            </a:b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1600200" y="1671776"/>
            <a:ext cx="9206230" cy="404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200"/>
              </a:lnSpc>
              <a:spcBef>
                <a:spcPts val="95"/>
              </a:spcBef>
            </a:pP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disabilities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to,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enjoy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travel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leisure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However,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still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characterised</a:t>
            </a:r>
            <a:r>
              <a:rPr sz="1800" dirty="0">
                <a:latin typeface="Calibri"/>
                <a:cs typeface="Calibri"/>
              </a:rPr>
              <a:t> by </a:t>
            </a:r>
            <a:r>
              <a:rPr sz="1800" spc="-5" dirty="0">
                <a:latin typeface="Calibri"/>
                <a:cs typeface="Calibri"/>
              </a:rPr>
              <a:t>transportation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constraints, inaccessible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accommodation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tourism sites,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inadequate customer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dirty="0">
                <a:latin typeface="Calibri"/>
                <a:cs typeface="Calibri"/>
              </a:rPr>
              <a:t> (UNESCAP,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Calibri"/>
              <a:cs typeface="Calibri"/>
            </a:endParaRPr>
          </a:p>
          <a:p>
            <a:pPr marL="12700" marR="24130">
              <a:lnSpc>
                <a:spcPct val="146100"/>
              </a:lnSpc>
            </a:pP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disabilities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significantly 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tourism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</a:t>
            </a:r>
            <a:r>
              <a:rPr sz="1800" spc="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travellers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disabilities,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situation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following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familiar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transportation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difficult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often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accommodating, and/or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hotel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rooms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always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accessibility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constraints 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barriers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exist,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general </a:t>
            </a:r>
            <a:r>
              <a:rPr sz="1800" spc="-5" dirty="0">
                <a:latin typeface="Calibri"/>
                <a:cs typeface="Calibri"/>
              </a:rPr>
              <a:t>physical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major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constraint </a:t>
            </a:r>
            <a:r>
              <a:rPr sz="1800" dirty="0">
                <a:latin typeface="Calibri"/>
                <a:cs typeface="Calibri"/>
              </a:rPr>
              <a:t>encountered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disabilities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(Darcy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Daruwalla,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\999).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Avoiding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barriers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travel </a:t>
            </a:r>
            <a:r>
              <a:rPr sz="1800" dirty="0">
                <a:latin typeface="Calibri"/>
                <a:cs typeface="Calibri"/>
              </a:rPr>
              <a:t>require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great </a:t>
            </a:r>
            <a:r>
              <a:rPr sz="1800" spc="-10" dirty="0">
                <a:latin typeface="Calibri"/>
                <a:cs typeface="Calibri"/>
              </a:rPr>
              <a:t>skill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traveller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(Turco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 ai., 1998:79).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74730" y="563798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4730" y="652952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4209"/>
            <a:ext cx="5476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r>
              <a:rPr sz="4400" spc="-85" dirty="0"/>
              <a:t> </a:t>
            </a:r>
            <a:r>
              <a:rPr sz="4400" dirty="0"/>
              <a:t>STEPS:-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92097" y="1743201"/>
            <a:ext cx="4338320" cy="2503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SzPct val="98214"/>
              <a:buAutoNum type="arabicPeriod"/>
              <a:tabLst>
                <a:tab pos="287020" algn="l"/>
              </a:tabLst>
            </a:pPr>
            <a:r>
              <a:rPr spc="-5" dirty="0">
                <a:latin typeface="Times New Roman"/>
                <a:cs typeface="Times New Roman"/>
              </a:rPr>
              <a:t>Start</a:t>
            </a:r>
            <a:endParaRPr dirty="0">
              <a:latin typeface="Times New Roman"/>
              <a:cs typeface="Times New Roman"/>
            </a:endParaRPr>
          </a:p>
          <a:p>
            <a:pPr marL="13970" marR="1228725">
              <a:lnSpc>
                <a:spcPct val="99400"/>
              </a:lnSpc>
              <a:spcBef>
                <a:spcPts val="25"/>
              </a:spcBef>
              <a:buSzPct val="92857"/>
              <a:buAutoNum type="arabicPeriod"/>
              <a:tabLst>
                <a:tab pos="281305" algn="l"/>
                <a:tab pos="1188720" algn="l"/>
              </a:tabLst>
            </a:pPr>
            <a:r>
              <a:rPr spc="-5" dirty="0">
                <a:latin typeface="Times New Roman"/>
                <a:cs typeface="Times New Roman"/>
              </a:rPr>
              <a:t>Read </a:t>
            </a:r>
            <a:r>
              <a:rPr dirty="0">
                <a:latin typeface="Times New Roman"/>
                <a:cs typeface="Times New Roman"/>
              </a:rPr>
              <a:t>name </a:t>
            </a:r>
            <a:r>
              <a:rPr spc="-5" dirty="0">
                <a:latin typeface="Times New Roman"/>
                <a:cs typeface="Times New Roman"/>
              </a:rPr>
              <a:t>&amp; print </a:t>
            </a:r>
            <a:endParaRPr lang="en-IN" spc="-5" dirty="0">
              <a:latin typeface="Times New Roman"/>
              <a:cs typeface="Times New Roman"/>
            </a:endParaRPr>
          </a:p>
          <a:p>
            <a:pPr marL="13970" marR="1228725">
              <a:lnSpc>
                <a:spcPct val="99400"/>
              </a:lnSpc>
              <a:spcBef>
                <a:spcPts val="25"/>
              </a:spcBef>
              <a:buSzPct val="92857"/>
              <a:tabLst>
                <a:tab pos="281305" algn="l"/>
                <a:tab pos="1188720" algn="l"/>
              </a:tabLst>
            </a:pP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3.Define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Calculation</a:t>
            </a:r>
            <a:endParaRPr lang="en-IN" spc="-5" dirty="0">
              <a:latin typeface="Times New Roman"/>
              <a:cs typeface="Times New Roman"/>
            </a:endParaRPr>
          </a:p>
          <a:p>
            <a:pPr marL="13970" marR="1228725">
              <a:lnSpc>
                <a:spcPct val="99400"/>
              </a:lnSpc>
              <a:spcBef>
                <a:spcPts val="25"/>
              </a:spcBef>
              <a:buSzPct val="92857"/>
              <a:tabLst>
                <a:tab pos="281305" algn="l"/>
                <a:tab pos="1188720" algn="l"/>
              </a:tabLst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4.Read	choice </a:t>
            </a:r>
            <a:r>
              <a:rPr dirty="0">
                <a:latin typeface="Times New Roman"/>
                <a:cs typeface="Times New Roman"/>
              </a:rPr>
              <a:t> </a:t>
            </a:r>
            <a:endParaRPr lang="en-IN" dirty="0">
              <a:latin typeface="Times New Roman"/>
              <a:cs typeface="Times New Roman"/>
            </a:endParaRPr>
          </a:p>
          <a:p>
            <a:pPr marL="13970" marR="1228725">
              <a:lnSpc>
                <a:spcPct val="99400"/>
              </a:lnSpc>
              <a:spcBef>
                <a:spcPts val="25"/>
              </a:spcBef>
              <a:buSzPct val="92857"/>
              <a:tabLst>
                <a:tab pos="281305" algn="l"/>
                <a:tab pos="1188720" algn="l"/>
              </a:tabLst>
            </a:pPr>
            <a:r>
              <a:rPr spc="-5" dirty="0">
                <a:latin typeface="Times New Roman"/>
                <a:cs typeface="Times New Roman"/>
              </a:rPr>
              <a:t>5.Enter </a:t>
            </a:r>
            <a:r>
              <a:rPr spc="-5" dirty="0" err="1">
                <a:latin typeface="Times New Roman"/>
                <a:cs typeface="Times New Roman"/>
              </a:rPr>
              <a:t>Subchoice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en-IN" spc="-5" dirty="0">
              <a:latin typeface="Times New Roman"/>
              <a:cs typeface="Times New Roman"/>
            </a:endParaRPr>
          </a:p>
          <a:p>
            <a:pPr marL="13970" marR="1228725">
              <a:lnSpc>
                <a:spcPct val="99400"/>
              </a:lnSpc>
              <a:spcBef>
                <a:spcPts val="25"/>
              </a:spcBef>
              <a:buSzPct val="92857"/>
              <a:tabLst>
                <a:tab pos="281305" algn="l"/>
                <a:tab pos="1188720" algn="l"/>
              </a:tabLst>
            </a:pP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6.Initialize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loop</a:t>
            </a:r>
            <a:endParaRPr dirty="0">
              <a:latin typeface="Times New Roman"/>
              <a:cs typeface="Times New Roman"/>
            </a:endParaRPr>
          </a:p>
          <a:p>
            <a:pPr marL="13970" marR="5080">
              <a:lnSpc>
                <a:spcPts val="3350"/>
              </a:lnSpc>
              <a:spcBef>
                <a:spcPts val="105"/>
              </a:spcBef>
            </a:pPr>
            <a:r>
              <a:rPr spc="-5" dirty="0">
                <a:latin typeface="Times New Roman"/>
                <a:cs typeface="Times New Roman"/>
              </a:rPr>
              <a:t>7.If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choice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break</a:t>
            </a:r>
            <a:r>
              <a:rPr dirty="0">
                <a:latin typeface="Times New Roman"/>
                <a:cs typeface="Times New Roman"/>
              </a:rPr>
              <a:t> the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loop </a:t>
            </a:r>
            <a:endParaRPr lang="en-IN" spc="-5" dirty="0">
              <a:latin typeface="Times New Roman"/>
              <a:cs typeface="Times New Roman"/>
            </a:endParaRPr>
          </a:p>
          <a:p>
            <a:pPr marL="13970" marR="5080">
              <a:lnSpc>
                <a:spcPts val="3350"/>
              </a:lnSpc>
              <a:spcBef>
                <a:spcPts val="105"/>
              </a:spcBef>
            </a:pPr>
            <a:r>
              <a:rPr spc="-6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8.End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4730" y="618815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701675"/>
            <a:ext cx="268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Prerequisites: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054" y="1532890"/>
            <a:ext cx="9754870" cy="1896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2570" marR="221615" indent="-228600" algn="just">
              <a:lnSpc>
                <a:spcPct val="73300"/>
              </a:lnSpc>
              <a:spcBef>
                <a:spcPts val="675"/>
              </a:spcBef>
              <a:buFont typeface="Arial MT"/>
              <a:buChar char="•"/>
              <a:tabLst>
                <a:tab pos="243204" algn="l"/>
              </a:tabLst>
            </a:pPr>
            <a:r>
              <a:rPr sz="1800" spc="-5" dirty="0">
                <a:latin typeface="Times New Roman"/>
                <a:cs typeface="Times New Roman"/>
              </a:rPr>
              <a:t>HTML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HTML stands for Hyper Text Markup </a:t>
            </a:r>
            <a:r>
              <a:rPr sz="1800" dirty="0">
                <a:latin typeface="Times New Roman"/>
                <a:cs typeface="Times New Roman"/>
              </a:rPr>
              <a:t>Language.HTML </a:t>
            </a:r>
            <a:r>
              <a:rPr sz="1800" spc="-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standard markup language for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 </a:t>
            </a:r>
            <a:r>
              <a:rPr sz="1800" spc="-5" dirty="0">
                <a:latin typeface="Times New Roman"/>
                <a:cs typeface="Times New Roman"/>
              </a:rPr>
              <a:t>web pages.HTML describes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web page. A </a:t>
            </a:r>
            <a:r>
              <a:rPr sz="1800" dirty="0">
                <a:latin typeface="Times New Roman"/>
                <a:cs typeface="Times New Roman"/>
              </a:rPr>
              <a:t>strong </a:t>
            </a:r>
            <a:r>
              <a:rPr sz="1800" spc="-5" dirty="0">
                <a:latin typeface="Times New Roman"/>
                <a:cs typeface="Times New Roman"/>
              </a:rPr>
              <a:t>understanding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HTML </a:t>
            </a:r>
            <a:r>
              <a:rPr sz="1800" spc="-1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essential.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42570" marR="5080" indent="-228600">
              <a:lnSpc>
                <a:spcPct val="73400"/>
              </a:lnSpc>
              <a:buFont typeface="Arial MT"/>
              <a:buChar char="•"/>
              <a:tabLst>
                <a:tab pos="242570" algn="l"/>
                <a:tab pos="243204" algn="l"/>
              </a:tabLst>
            </a:pPr>
            <a:r>
              <a:rPr sz="1800" spc="-5" dirty="0">
                <a:latin typeface="Times New Roman"/>
                <a:cs typeface="Times New Roman"/>
              </a:rPr>
              <a:t>CSS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Cascading 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Sheets.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HTML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displayed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screen </a:t>
            </a:r>
            <a:r>
              <a:rPr sz="1800" spc="-5" dirty="0">
                <a:latin typeface="Times New Roman"/>
                <a:cs typeface="Times New Roman"/>
              </a:rPr>
              <a:t>,paper,or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other media. CSS saves </a:t>
            </a:r>
            <a:r>
              <a:rPr sz="1800" dirty="0">
                <a:latin typeface="Times New Roman"/>
                <a:cs typeface="Times New Roman"/>
              </a:rPr>
              <a:t>a lot of work. It </a:t>
            </a:r>
            <a:r>
              <a:rPr sz="1800" spc="-5" dirty="0">
                <a:latin typeface="Times New Roman"/>
                <a:cs typeface="Times New Roman"/>
              </a:rPr>
              <a:t>can control the </a:t>
            </a:r>
            <a:r>
              <a:rPr sz="1800" dirty="0">
                <a:latin typeface="Times New Roman"/>
                <a:cs typeface="Times New Roman"/>
              </a:rPr>
              <a:t>layout of </a:t>
            </a:r>
            <a:r>
              <a:rPr sz="1800" spc="-5" dirty="0">
                <a:latin typeface="Times New Roman"/>
                <a:cs typeface="Times New Roman"/>
              </a:rPr>
              <a:t>multiple web </a:t>
            </a:r>
            <a:r>
              <a:rPr sz="1800" dirty="0">
                <a:latin typeface="Times New Roman"/>
                <a:cs typeface="Times New Roman"/>
              </a:rPr>
              <a:t>pages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once.External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style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sheets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</a:t>
            </a:r>
            <a:r>
              <a:rPr sz="1800" dirty="0">
                <a:latin typeface="Times New Roman"/>
                <a:cs typeface="Times New Roman"/>
              </a:rPr>
              <a:t> files.</a:t>
            </a:r>
          </a:p>
          <a:p>
            <a:pPr marL="254635" indent="-24257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54635" algn="l"/>
                <a:tab pos="255270" algn="l"/>
              </a:tabLst>
            </a:pPr>
            <a:r>
              <a:rPr sz="1800" spc="-5" dirty="0">
                <a:latin typeface="Times New Roman"/>
                <a:cs typeface="Times New Roman"/>
              </a:rPr>
              <a:t>Libraries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Frameworks: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Gain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relevant </a:t>
            </a:r>
            <a:r>
              <a:rPr sz="1800" dirty="0">
                <a:latin typeface="Times New Roman"/>
                <a:cs typeface="Times New Roman"/>
              </a:rPr>
              <a:t>libraries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frameworks</a:t>
            </a:r>
            <a:r>
              <a:rPr sz="1800" dirty="0">
                <a:latin typeface="Times New Roman"/>
                <a:cs typeface="Times New Roman"/>
              </a:rPr>
              <a:t> 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996" y="3869055"/>
            <a:ext cx="9912985" cy="11982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1300" marR="5080" indent="-228600">
              <a:lnSpc>
                <a:spcPct val="737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up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suitable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HTML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scripting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Choose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(Integrated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ensure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have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necessary.</a:t>
            </a:r>
            <a:endParaRPr sz="1800" dirty="0">
              <a:latin typeface="Times New Roman"/>
              <a:cs typeface="Times New Roman"/>
            </a:endParaRPr>
          </a:p>
          <a:p>
            <a:pPr marL="241300" marR="35560" indent="-228600">
              <a:lnSpc>
                <a:spcPct val="733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Planning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Familiarize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yourself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project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r>
              <a:rPr sz="1800" dirty="0">
                <a:latin typeface="Times New Roman"/>
                <a:cs typeface="Times New Roman"/>
              </a:rPr>
              <a:t> methodologies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Agile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 Scrum.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Break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down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your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manageable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tasks,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timeline,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 realistic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2010" cy="897255"/>
            <a:chOff x="0" y="0"/>
            <a:chExt cx="842010" cy="897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2010" cy="800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61363" y="1620672"/>
            <a:ext cx="1735455" cy="822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44145" algn="l"/>
              </a:tabLst>
            </a:pPr>
            <a:r>
              <a:rPr sz="1600" spc="-5" dirty="0">
                <a:latin typeface="Times New Roman"/>
                <a:cs typeface="Times New Roman"/>
              </a:rPr>
              <a:t>HTML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CSS</a:t>
            </a:r>
            <a:endParaRPr sz="16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4145" algn="l"/>
              </a:tabLst>
            </a:pPr>
            <a:r>
              <a:rPr sz="1600" spc="-5" dirty="0">
                <a:latin typeface="Times New Roman"/>
                <a:cs typeface="Times New Roman"/>
              </a:rPr>
              <a:t>Libraries</a:t>
            </a:r>
            <a:endParaRPr sz="16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44145" algn="l"/>
              </a:tabLst>
            </a:pPr>
            <a:r>
              <a:rPr sz="1600" spc="-5" dirty="0">
                <a:latin typeface="Times New Roman"/>
                <a:cs typeface="Times New Roman"/>
              </a:rPr>
              <a:t>Visual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Studio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spc="-4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363" y="3693947"/>
            <a:ext cx="5440680" cy="1086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44145" algn="l"/>
              </a:tabLst>
            </a:pPr>
            <a:r>
              <a:rPr sz="1600" spc="-5" dirty="0">
                <a:latin typeface="Times New Roman"/>
                <a:cs typeface="Times New Roman"/>
              </a:rPr>
              <a:t>PC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Laptop</a:t>
            </a:r>
            <a:endParaRPr sz="16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4145" algn="l"/>
                <a:tab pos="1646555" algn="l"/>
              </a:tabLst>
            </a:pPr>
            <a:r>
              <a:rPr sz="1600" spc="-5" dirty="0">
                <a:latin typeface="Times New Roman"/>
                <a:cs typeface="Times New Roman"/>
              </a:rPr>
              <a:t>Minimum</a:t>
            </a:r>
            <a:r>
              <a:rPr sz="1600" dirty="0">
                <a:latin typeface="Times New Roman"/>
                <a:cs typeface="Times New Roman"/>
              </a:rPr>
              <a:t> Ram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	2GB</a:t>
            </a:r>
            <a:endParaRPr sz="16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44145" algn="l"/>
                <a:tab pos="1715135" algn="l"/>
              </a:tabLst>
            </a:pPr>
            <a:r>
              <a:rPr sz="1600" spc="-5" dirty="0">
                <a:latin typeface="Times New Roman"/>
                <a:cs typeface="Times New Roman"/>
              </a:rPr>
              <a:t>Maxim</a:t>
            </a:r>
            <a:r>
              <a:rPr sz="1600" spc="5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4GB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/8GB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/16GB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•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Windows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</a:t>
            </a:r>
            <a:endParaRPr sz="16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144145" algn="l"/>
                <a:tab pos="118935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Process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Intel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i5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MD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zen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3002" y="3048126"/>
            <a:ext cx="4973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Hardware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Requirements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0054" y="5467299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770" y="1865502"/>
            <a:ext cx="5026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IMPLE</a:t>
            </a:r>
            <a:r>
              <a:rPr sz="4400" spc="-1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ENTATION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910" y="2839338"/>
            <a:ext cx="385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APPLICATION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HTML,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CSS,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Visual Studio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7800"/>
            <a:ext cx="842010" cy="897255"/>
            <a:chOff x="0" y="177800"/>
            <a:chExt cx="842010" cy="897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7800"/>
              <a:ext cx="842010" cy="800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77800"/>
              <a:ext cx="838200" cy="897255"/>
            </a:xfrm>
            <a:custGeom>
              <a:avLst/>
              <a:gdLst/>
              <a:ahLst/>
              <a:cxnLst/>
              <a:rect l="l" t="t" r="r" b="b"/>
              <a:pathLst>
                <a:path w="838200" h="897255">
                  <a:moveTo>
                    <a:pt x="838200" y="0"/>
                  </a:moveTo>
                  <a:lnTo>
                    <a:pt x="0" y="0"/>
                  </a:lnTo>
                  <a:lnTo>
                    <a:pt x="0" y="897254"/>
                  </a:lnTo>
                  <a:lnTo>
                    <a:pt x="838200" y="89725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1825" y="4577715"/>
            <a:ext cx="1203325" cy="1203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725" y="4673600"/>
            <a:ext cx="1085850" cy="10655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6540" y="4653915"/>
            <a:ext cx="12128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191" y="612393"/>
            <a:ext cx="8394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OUTPUT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800" y="1049655"/>
            <a:ext cx="7848981" cy="4415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913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Times New Roman</vt:lpstr>
      <vt:lpstr>Wingdings 2</vt:lpstr>
      <vt:lpstr>Office Theme</vt:lpstr>
      <vt:lpstr> A Internship Presentation  Presented By Mind Rushikesh Satish Roll No.: 89  Third Year Computer Engineering  </vt:lpstr>
      <vt:lpstr>Contents</vt:lpstr>
      <vt:lpstr>Introduction:-</vt:lpstr>
      <vt:lpstr>Problem Statement : </vt:lpstr>
      <vt:lpstr>ALGORITHM STEPS:-</vt:lpstr>
      <vt:lpstr>Project Prerequisites: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Travelling Staying Places:</vt:lpstr>
      <vt:lpstr>Conclusion:- E-commerce is becoming increasingly prominent in tertiary business. e-commerce is  an emerging and quickly developing direction in trading. It simplifies the way we sell  and buy, but may be dangerous and create frauds. E-commerce still represents one  of the business methods that take advantage if done the right way, even if the stock  market and commodities fell, but E-Commerce still able to survive and receive high  transaction. E-commerce has a tremendous opportunity in the course of business.</vt:lpstr>
      <vt:lpstr>RESULTS:</vt:lpstr>
      <vt:lpstr>Reference:-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Internship Presentation  Presented By Mind Rushikesh Satish Roll No.: 89  Third Year Computer Engineering  </dc:title>
  <dc:creator>shweta</dc:creator>
  <cp:lastModifiedBy>Rushikesh Mind</cp:lastModifiedBy>
  <cp:revision>1</cp:revision>
  <dcterms:created xsi:type="dcterms:W3CDTF">2023-06-06T04:38:14Z</dcterms:created>
  <dcterms:modified xsi:type="dcterms:W3CDTF">2023-06-06T06:15:52Z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2023-06-06T00:00:00Z</vt:filetime>
  </property>
</Properties>
</file>