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302" r:id="rId17"/>
    <p:sldId id="303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4" r:id="rId28"/>
    <p:sldId id="283" r:id="rId29"/>
    <p:sldId id="305" r:id="rId30"/>
    <p:sldId id="300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13DA-FDBF-403B-968B-CB4F4E9C2DA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9A867-725D-4FE0-A2E8-3A205BF5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7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23b764fa3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23b764fa3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23b764fa3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23b764fa3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23b764fa3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23b764fa3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23b764fa3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23b764fa3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23b764fa3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23b764fa3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23b764fa3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23b764fa3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778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23b764fa3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23b764fa3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295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23b764fa3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23b764fa3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23b764fa3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23b764fa3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244a17a3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244a17a3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09077123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09077123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244a17a3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244a17a3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244a17a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244a17a3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244a17a3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244a17a3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244a17a3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244a17a3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244a17a3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244a17a3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244a17a3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244a17a3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244a17a3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244a17a3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943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244a17a3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244a17a3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244a17a3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244a17a3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91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244a17a38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244a17a38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23b764f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23b764f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23b764fa3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23b764fa3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23b764fa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23b764fa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23b764fa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23b764fa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23b764fa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23b764fa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23b764fa3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23b764fa3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23b764fa3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23b764fa3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23b764fa3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23b764fa3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390E-F544-9033-06DD-738496EF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DE7E8-12F3-5FAF-40F6-090E0BAC3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FCAD-D18D-7145-3611-98751AA2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ADCA-ABE5-CE73-89A6-716C9E7E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3513-1BBA-C88D-8CA3-F23C0347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3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B40F-C122-4434-FA02-43953018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AC18-2B02-B6E1-9DEF-65875DD20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B7CE-ED01-33D5-4685-47BA9F1F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D325-0D8B-CCCC-2D0F-2B52D2C3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6D9B-E945-9884-A0DC-83E01215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7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14A86-9BE8-F48E-6269-5CAA1909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1D5E4-03AC-2F5B-7378-16E14E689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8420-6815-8BC9-463B-5EEDA6E8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C35E-235A-A934-022C-1E292223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682-C036-5B00-62D3-A06F7643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1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40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7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4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7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05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70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32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DC12-5EB9-B6E4-6A98-28A666E3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C346-9D92-90B8-A2B7-F992CD32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1A98-1F27-B1BF-25B8-A54AA45D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D2589-1F78-825E-DA71-ABB6FCDC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69B4-3474-B1F5-807E-B9A0E0B1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52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2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12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46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54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153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5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1204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57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24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D0A5-2CE6-F9C2-139F-33C2839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C77AA-CE87-A8B7-B26C-3236D35E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CE83-C509-671A-5D65-EBCB50CE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C454-BED5-0803-B5FD-EAF307E9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0CA6-476B-065E-0C68-B0404AC0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491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50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32F3-C73C-9413-BD50-A5B8E4B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4654-2108-A2BB-A872-74F3E49A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5E774-E48B-A22A-9FA7-4CBF3DD2B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C3CCC-7064-49AB-4AC3-4140BC9B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569EE-2CE5-3C07-C897-4999A06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866A-1511-24FD-321B-48E743B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477E-81D7-2050-E86A-995EAE1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6D1D-2ECF-7597-BA74-2C09E34BD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5530-DB42-D06B-19B2-0CE65B70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9CDBE-64AE-3A80-E74B-4A622D4FA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CF9F9-C3DB-D1F0-1138-BA59D2277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46998-BFED-5C7C-D8A6-DAF9734E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B6C6F-F924-234B-B81B-B085A652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71609-390D-80E3-08F5-C73C87A3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1C8-C360-FE44-9FB8-55FBE9BE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38250-4A9D-3CB9-EDCB-9B87E816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595CE-A49C-2008-4D6F-987B7230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1D9DF-B7F1-20DE-B5B8-A8D035C3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29045-EE5C-272A-5958-B9AE1AE2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3918B-AFFE-F261-59B2-0BB7A302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B3A3E-82CA-67BC-3329-0820A7F1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9988-EB28-F47B-A391-A0EEA836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B858-BF97-56DE-8CA9-C7FA26A0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E5437-9E3E-AFE0-13E5-AFE36A1D9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ED0A-4AED-59B1-B41F-FB537669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9E48-E558-B3E0-34F1-2F691DA8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C3EE0-C77B-E0EA-7D98-EB7FBB09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5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4657-89A3-F898-28F6-A04F7FB0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99994-7416-42B7-02AB-2292187A4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9E38-AA47-8457-E90C-CB27BFF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C5B80-0A7B-FA87-F03A-8A199D54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C880-6F4F-BB57-0326-16C2922A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F9C5-BC57-C579-DDBF-79F1148C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4F342-D6F4-126F-53B6-BCAE5922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230FD-7BD4-C15C-5FA4-A9ED174D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905A-B66A-8384-459C-B8BD7D15D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8409-FD5E-210A-4628-99A8CD338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AF31-5660-BBA6-1F29-C76C4943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C49706-A42F-4823-ADED-5D6CE482BD37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71D520-F753-46CE-9460-D1920E994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7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338200" y="1628676"/>
            <a:ext cx="9515600" cy="30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5400" b="1" dirty="0">
                <a:solidFill>
                  <a:srgbClr val="C00000"/>
                </a:solidFill>
              </a:rPr>
              <a:t>Foetal ECG extraction using 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Blind Source Separation</a:t>
            </a:r>
            <a:br>
              <a:rPr lang="en-US" sz="5400" dirty="0"/>
            </a:br>
            <a:br>
              <a:rPr lang="en-US" sz="2400" dirty="0"/>
            </a:br>
            <a:r>
              <a:rPr lang="en-US" sz="2267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Guidance of</a:t>
            </a:r>
            <a:br>
              <a:rPr lang="en-US" sz="2267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en-US" sz="2267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spcBef>
                <a:spcPts val="0"/>
              </a:spcBef>
            </a:pPr>
            <a:r>
              <a:rPr lang="en-IN" sz="2800" dirty="0"/>
              <a:t>Supervisor : Prof. Vikram M </a:t>
            </a:r>
            <a:r>
              <a:rPr lang="en-IN" sz="2800" dirty="0" err="1"/>
              <a:t>Gadre</a:t>
            </a:r>
            <a:r>
              <a:rPr lang="en-IN" sz="2800" dirty="0"/>
              <a:t> </a:t>
            </a:r>
            <a:br>
              <a:rPr lang="en-IN" sz="2800" dirty="0"/>
            </a:br>
            <a:r>
              <a:rPr lang="en-IN" sz="2800" dirty="0"/>
              <a:t>Mentor : </a:t>
            </a:r>
            <a:r>
              <a:rPr lang="en-IN" sz="2800" dirty="0" err="1"/>
              <a:t>Nithin</a:t>
            </a:r>
            <a:r>
              <a:rPr lang="en-IN" sz="2800" dirty="0"/>
              <a:t> </a:t>
            </a:r>
            <a:r>
              <a:rPr lang="en-IN" sz="2800" dirty="0" err="1"/>
              <a:t>Lakshmisha</a:t>
            </a:r>
            <a:r>
              <a:rPr lang="en-IN" sz="2800" dirty="0"/>
              <a:t> </a:t>
            </a:r>
            <a:endParaRPr sz="2800" dirty="0">
              <a:solidFill>
                <a:srgbClr val="20124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639400" y="4742716"/>
            <a:ext cx="2913200" cy="23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dirty="0">
                <a:solidFill>
                  <a:srgbClr val="20124D"/>
                </a:solidFill>
              </a:rPr>
              <a:t>Presented by</a:t>
            </a:r>
          </a:p>
          <a:p>
            <a:pPr>
              <a:spcBef>
                <a:spcPts val="0"/>
              </a:spcBef>
            </a:pPr>
            <a:endParaRPr lang="en" dirty="0">
              <a:solidFill>
                <a:srgbClr val="20124D"/>
              </a:solidFill>
            </a:endParaRPr>
          </a:p>
          <a:p>
            <a:pPr>
              <a:spcBef>
                <a:spcPts val="0"/>
              </a:spcBef>
            </a:pPr>
            <a:r>
              <a:rPr lang="en-IN" dirty="0"/>
              <a:t>Rushikesh J. Metkar 19D070034</a:t>
            </a:r>
            <a:endParaRPr dirty="0">
              <a:solidFill>
                <a:srgbClr val="2012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6987F-42CD-E9E7-C2ED-A09CEE91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210" y="80683"/>
            <a:ext cx="1649580" cy="15479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15600" y="269600"/>
            <a:ext cx="11360800" cy="9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dirty="0"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15600" y="1230000"/>
            <a:ext cx="11360800" cy="535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000" dirty="0"/>
              <a:t>PCA decomposes the original signal into their source components. 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endParaRPr lang="en-US" sz="2000" dirty="0"/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000" dirty="0"/>
              <a:t>It finds the principal components, i.e. the statistically most significant components in the input signal.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endParaRPr lang="en-US" sz="2000" dirty="0"/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000" dirty="0"/>
              <a:t>PCA builds a covariance matrix and the eigenvectors are essentially the principal components and corresponding eigenvalues determine the variance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endParaRPr lang="en-US" sz="2000" dirty="0"/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000" dirty="0"/>
              <a:t>The first principal component has the largest possible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Proxima Nova"/>
              <a:cs typeface="Proxima Nova"/>
              <a:sym typeface="Proxima Nova"/>
            </a:endParaRPr>
          </a:p>
          <a:p>
            <a:pPr marL="152396" indent="0" algn="just">
              <a:buClr>
                <a:srgbClr val="000000"/>
              </a:buClr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  <a:ea typeface="Proxima Nova"/>
              <a:cs typeface="Proxima Nova"/>
              <a:sym typeface="Proxima Nova"/>
            </a:endParaRPr>
          </a:p>
          <a:p>
            <a:pPr marL="0" indent="0" algn="just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041C9-6E0C-FA54-28C9-DE1C82DF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01" y="3631438"/>
            <a:ext cx="4857797" cy="3064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F5A42-4F91-18DD-F507-8AC63C60DC04}"/>
              </a:ext>
            </a:extLst>
          </p:cNvPr>
          <p:cNvSpPr txBox="1"/>
          <p:nvPr/>
        </p:nvSpPr>
        <p:spPr>
          <a:xfrm>
            <a:off x="2626659" y="6505570"/>
            <a:ext cx="7207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Source - A Review of Signal Processing Techniques for Non-Invasive Fetal Electrocardiography</a:t>
            </a:r>
            <a:endParaRPr lang="en-IN" sz="14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component analysis</a:t>
            </a:r>
            <a:endParaRPr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400" dirty="0"/>
              <a:t>ICA relies on the assumption that the source signals are statistically independent and non-Gaussian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endParaRPr lang="en-US" sz="2400" dirty="0"/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400" dirty="0"/>
              <a:t>It uses higher order statistics unlike PCA to separate the multivariate signal into its additive sub-components.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endParaRPr lang="en-US" sz="2400" dirty="0"/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400" dirty="0"/>
              <a:t>Classical ICA algorithms include JADE and </a:t>
            </a:r>
            <a:r>
              <a:rPr lang="en-US" sz="2400" dirty="0" err="1"/>
              <a:t>FastICA</a:t>
            </a:r>
            <a:r>
              <a:rPr lang="en-US" sz="2400" dirty="0"/>
              <a:t>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algn="just"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indent="0" algn="just"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dirty="0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415599" y="1536632"/>
            <a:ext cx="11632965" cy="53841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1800" dirty="0"/>
              <a:t>A sizable annotated dataset made up of real and/or synthetic data is needed to evaluate the effectiveness of          NI-</a:t>
            </a:r>
            <a:r>
              <a:rPr lang="en-US" sz="1800" dirty="0" err="1"/>
              <a:t>fECG</a:t>
            </a:r>
            <a:r>
              <a:rPr lang="en-US" sz="1800" dirty="0"/>
              <a:t> extraction techniques. 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endParaRPr lang="en-US" sz="1800" dirty="0"/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1800" dirty="0"/>
              <a:t>I have used the following datasets given below: 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endParaRPr lang="en-US" sz="1800" b="1" dirty="0"/>
          </a:p>
          <a:p>
            <a:pPr marL="1219181" lvl="1" indent="-457200" algn="just">
              <a:buClr>
                <a:srgbClr val="000000"/>
              </a:buClr>
              <a:buFont typeface="+mj-lt"/>
              <a:buAutoNum type="arabicPeriod"/>
            </a:pPr>
            <a:r>
              <a:rPr lang="en-US" sz="1800" b="1" dirty="0"/>
              <a:t>Abdominal and Direct Foetal ECG Database (ADFECGDB) – </a:t>
            </a:r>
          </a:p>
          <a:p>
            <a:pPr marL="1219181" lvl="1" indent="-457200" algn="just">
              <a:buClr>
                <a:srgbClr val="000000"/>
              </a:buClr>
              <a:buFont typeface="+mj-lt"/>
              <a:buAutoNum type="arabicPeriod"/>
            </a:pPr>
            <a:endParaRPr lang="en-US" sz="1800" b="1" dirty="0"/>
          </a:p>
          <a:p>
            <a:pPr marL="1371565" lvl="2" indent="0" algn="just">
              <a:buClr>
                <a:srgbClr val="000000"/>
              </a:buClr>
              <a:buNone/>
            </a:pPr>
            <a:r>
              <a:rPr lang="en-US" sz="1800" dirty="0"/>
              <a:t>There are five recordings in this database that were made by five different ladies. </a:t>
            </a:r>
          </a:p>
          <a:p>
            <a:pPr marL="1371565" lvl="2" indent="0" algn="just">
              <a:buClr>
                <a:srgbClr val="000000"/>
              </a:buClr>
              <a:buNone/>
            </a:pPr>
            <a:r>
              <a:rPr lang="en-US" sz="1800" dirty="0"/>
              <a:t>Each recording of the signals, which were captured during </a:t>
            </a:r>
            <a:r>
              <a:rPr lang="en-US" sz="1800" dirty="0" err="1"/>
              <a:t>labour</a:t>
            </a:r>
            <a:r>
              <a:rPr lang="en-US" sz="1800" dirty="0"/>
              <a:t> (between 38 and 41 weeks of gestation), consists of four abdominal channels and an SECG channel sampled at 1 </a:t>
            </a:r>
            <a:r>
              <a:rPr lang="en-US" sz="1800" dirty="0" err="1"/>
              <a:t>KHz</a:t>
            </a:r>
            <a:r>
              <a:rPr lang="en-US" sz="1800" dirty="0"/>
              <a:t> for five minutes. </a:t>
            </a:r>
          </a:p>
          <a:p>
            <a:pPr marL="1371565" lvl="2" indent="0" algn="just">
              <a:buClr>
                <a:srgbClr val="000000"/>
              </a:buClr>
              <a:buNone/>
            </a:pPr>
            <a:r>
              <a:rPr lang="en-US" sz="1800" dirty="0"/>
              <a:t>Using the SECG, reference annotations for the QRS have been added. </a:t>
            </a:r>
          </a:p>
          <a:p>
            <a:pPr marL="1219181" lvl="1" indent="-457200" algn="just">
              <a:buClr>
                <a:srgbClr val="000000"/>
              </a:buClr>
              <a:buFont typeface="+mj-lt"/>
              <a:buAutoNum type="arabicPeriod"/>
            </a:pPr>
            <a:endParaRPr lang="en-US" sz="1800" dirty="0"/>
          </a:p>
          <a:p>
            <a:pPr marL="1219181" lvl="1" indent="-457200" algn="just">
              <a:buClr>
                <a:srgbClr val="000000"/>
              </a:buClr>
              <a:buFont typeface="+mj-lt"/>
              <a:buAutoNum type="arabicPeriod"/>
            </a:pPr>
            <a:r>
              <a:rPr lang="en-US" sz="1800" b="1" dirty="0"/>
              <a:t>Foetal ECG Synthetic Database (FECGSYNDB) – </a:t>
            </a:r>
          </a:p>
          <a:p>
            <a:pPr marL="1371565" lvl="2" indent="0" algn="just">
              <a:buClr>
                <a:srgbClr val="000000"/>
              </a:buClr>
              <a:buNone/>
            </a:pPr>
            <a:endParaRPr lang="en-US" sz="1800" dirty="0"/>
          </a:p>
          <a:p>
            <a:pPr marL="1371565" lvl="2" indent="0" algn="just">
              <a:buClr>
                <a:srgbClr val="000000"/>
              </a:buClr>
              <a:buNone/>
            </a:pPr>
            <a:r>
              <a:rPr lang="en-US" sz="1800" dirty="0"/>
              <a:t>The signals in this database are entirely artificial and simulate 10 distinct pregnancies. </a:t>
            </a:r>
          </a:p>
          <a:p>
            <a:pPr marL="1371565" lvl="2" indent="0" algn="just">
              <a:buClr>
                <a:srgbClr val="000000"/>
              </a:buClr>
              <a:buNone/>
            </a:pPr>
            <a:r>
              <a:rPr lang="en-US" sz="1800" dirty="0"/>
              <a:t>For each sample, five distinct SNR levels totaling 1750 recordings are available. </a:t>
            </a:r>
          </a:p>
          <a:p>
            <a:pPr marL="1371565" lvl="2" indent="0" algn="just">
              <a:buClr>
                <a:srgbClr val="000000"/>
              </a:buClr>
              <a:buNone/>
            </a:pPr>
            <a:r>
              <a:rPr lang="en-US" sz="1800" dirty="0"/>
              <a:t>Each record has 32 abdominal channels and 2 thoracic channels, and it is sampled at a rate of 250 Hz. </a:t>
            </a:r>
          </a:p>
          <a:p>
            <a:pPr marL="1371565" lvl="2" indent="0" algn="just">
              <a:buClr>
                <a:srgbClr val="000000"/>
              </a:buClr>
              <a:buNone/>
            </a:pPr>
            <a:r>
              <a:rPr lang="en-US" sz="1800" dirty="0"/>
              <a:t>There are reference annotations available.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indent="0" algn="just"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indent="0">
              <a:buNone/>
            </a:pPr>
            <a:endParaRPr sz="1800" dirty="0"/>
          </a:p>
          <a:p>
            <a:pPr marL="0" indent="0">
              <a:spcBef>
                <a:spcPts val="1600"/>
              </a:spcBef>
              <a:buNone/>
            </a:pPr>
            <a:endParaRPr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                                               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 dirty="0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269600" y="1369600"/>
            <a:ext cx="1181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rgbClr val="000000"/>
              </a:buClr>
              <a:buFont typeface="Proxima Nova"/>
              <a:buChar char="❏"/>
            </a:pPr>
            <a:r>
              <a:rPr lang="en-IN" sz="2400" dirty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Notch Filtering</a:t>
            </a:r>
          </a:p>
          <a:p>
            <a:pPr>
              <a:buClr>
                <a:srgbClr val="000000"/>
              </a:buClr>
              <a:buFont typeface="Proxima Nova"/>
              <a:buChar char="❏"/>
            </a:pPr>
            <a:r>
              <a:rPr lang="en-IN" sz="2400" dirty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Low-pass filtering</a:t>
            </a:r>
          </a:p>
          <a:p>
            <a:pPr>
              <a:buClr>
                <a:srgbClr val="000000"/>
              </a:buClr>
              <a:buFont typeface="Proxima Nova"/>
              <a:buChar char="❏"/>
            </a:pPr>
            <a:r>
              <a:rPr lang="en-IN" sz="2400" dirty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High-pass filtering</a:t>
            </a:r>
            <a:endParaRPr sz="2400" dirty="0">
              <a:solidFill>
                <a:srgbClr val="000000"/>
              </a:solidFill>
              <a:ea typeface="Proxima Nova"/>
              <a:cs typeface="Proxima Nova"/>
              <a:sym typeface="Proxima Nova"/>
            </a:endParaRPr>
          </a:p>
          <a:p>
            <a:pPr indent="0"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69D1E-9D95-BF6D-6DEE-CC8E3650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012" y="3087989"/>
            <a:ext cx="6840070" cy="3770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E17A3-3257-432A-5F40-39D875ADA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63" y="3146778"/>
            <a:ext cx="6898933" cy="3437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9F53D-704D-C7A5-E0FF-70E108984D00}"/>
              </a:ext>
            </a:extLst>
          </p:cNvPr>
          <p:cNvSpPr txBox="1"/>
          <p:nvPr/>
        </p:nvSpPr>
        <p:spPr>
          <a:xfrm>
            <a:off x="866917" y="2771130"/>
            <a:ext cx="56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Original ECG signal from ADFECGDB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548A1-3AEB-FB30-224F-3B4FE081E9BE}"/>
              </a:ext>
            </a:extLst>
          </p:cNvPr>
          <p:cNvSpPr txBox="1"/>
          <p:nvPr/>
        </p:nvSpPr>
        <p:spPr>
          <a:xfrm>
            <a:off x="8355106" y="2747311"/>
            <a:ext cx="428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of the ECG signal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15600" y="26254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 Notch Filtering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415600" y="102614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Power line interference at 50/60 Hz(depending on the country) is the main cause of noise in signal.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There may also be harmonics of the fundamental 50/60 Hz frequency.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simplest method to cancel out PLI is by using a notch filter.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 have designed a notch filter in MATLAB to remove the frequency content from 49.8Hz to 50.2Hz </a:t>
            </a:r>
            <a:endParaRPr sz="2000" dirty="0">
              <a:solidFill>
                <a:srgbClr val="000000"/>
              </a:solidFill>
              <a:ea typeface="Proxima Nova"/>
              <a:cs typeface="Proxima Nova"/>
              <a:sym typeface="Proxima Nova"/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DC90E-42F2-79C1-9718-8742D8AFE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88" y="3780238"/>
            <a:ext cx="6716118" cy="323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CCCCD-FE4E-617D-79E9-823B27684B00}"/>
              </a:ext>
            </a:extLst>
          </p:cNvPr>
          <p:cNvSpPr txBox="1"/>
          <p:nvPr/>
        </p:nvSpPr>
        <p:spPr>
          <a:xfrm>
            <a:off x="4277718" y="3595572"/>
            <a:ext cx="56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Notch filtered Spectrum of ECG signal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15600" y="26254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 High-pass Filtering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415600" y="102614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Baseline wander or baseline drift is the effect where the base axis (x-axis) of a signal appears to ‘wander’ or move up and down rather than be straight.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 ECG signal, the baseline wander is caused due to improper electrodes, patient’s movement and breathing.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Baseline wander is a low-frequency noise of around 0.5 to 0.6 Hz.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 err="1"/>
              <a:t>foetus</a:t>
            </a:r>
            <a:r>
              <a:rPr lang="en-US" sz="1800" dirty="0"/>
              <a:t> heart gives signal at around 1-2Hz. If we remove the signal by HPF, we will essentially remove the </a:t>
            </a:r>
            <a:r>
              <a:rPr lang="en-US" sz="1800" dirty="0" err="1"/>
              <a:t>foetus</a:t>
            </a:r>
            <a:r>
              <a:rPr lang="en-US" sz="1800" dirty="0"/>
              <a:t> heart component.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CCCCD-FE4E-617D-79E9-823B27684B00}"/>
              </a:ext>
            </a:extLst>
          </p:cNvPr>
          <p:cNvSpPr txBox="1"/>
          <p:nvPr/>
        </p:nvSpPr>
        <p:spPr>
          <a:xfrm>
            <a:off x="6268965" y="3323207"/>
            <a:ext cx="56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 pass filtered signal at 0.75Hz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52294-02CC-F66F-CA9D-905ACAF35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93" y="3705986"/>
            <a:ext cx="7144871" cy="3223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DDD989-DF40-E694-A340-DACF7A4A4F91}"/>
              </a:ext>
            </a:extLst>
          </p:cNvPr>
          <p:cNvSpPr txBox="1"/>
          <p:nvPr/>
        </p:nvSpPr>
        <p:spPr>
          <a:xfrm>
            <a:off x="1040024" y="48059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</a:t>
            </a:r>
            <a:r>
              <a:rPr lang="en-US" sz="1800" dirty="0"/>
              <a:t>utoff frequency for HPF- 0.75Hz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FIR filter with order 1000</a:t>
            </a:r>
            <a:endParaRPr lang="en-US" sz="18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664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15600" y="26254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 Low-pass Filtering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415600" y="102614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Frequency content above 250Hz is not because of the electrical activity of the heart in the ECG signal. It consists of noise components.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As a result a low pass FIR filter of order 1000 was used with a cutoff frequency of 250Hz to remove the frequency content above that.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Zero phase filtering is done with the help of MATLAB</a:t>
            </a:r>
            <a:endParaRPr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CCCCD-FE4E-617D-79E9-823B27684B00}"/>
              </a:ext>
            </a:extLst>
          </p:cNvPr>
          <p:cNvSpPr txBox="1"/>
          <p:nvPr/>
        </p:nvSpPr>
        <p:spPr>
          <a:xfrm>
            <a:off x="4257384" y="3244334"/>
            <a:ext cx="56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phase low pass filtered ECG signal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E57F8-CC69-1E7C-F00A-02C951EE3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15" y="3514165"/>
            <a:ext cx="7201970" cy="34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248162" y="396968"/>
            <a:ext cx="11360800" cy="7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800" dirty="0">
                <a:solidFill>
                  <a:srgbClr val="CC4125"/>
                </a:solidFill>
                <a:latin typeface="Proxima Nova"/>
                <a:sym typeface="Proxima Nova"/>
              </a:rPr>
              <a:t>Principal component analysis</a:t>
            </a:r>
            <a:endParaRPr sz="392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01914-7186-431B-E8C4-BC3BF75236B6}"/>
              </a:ext>
            </a:extLst>
          </p:cNvPr>
          <p:cNvSpPr txBox="1"/>
          <p:nvPr/>
        </p:nvSpPr>
        <p:spPr>
          <a:xfrm>
            <a:off x="457200" y="1353671"/>
            <a:ext cx="11151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Principal component analysis (PCA) is a statistical technique whose purpose is to condense the information of a set of correlated variables into uncorrelated variables (“principal components”).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principal components are derived as a linear combination of the variables of the data set, with weights chosen so that the principal components become mutually uncorrelated.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component contains new information about the data set, and is ordered so that the first few components account for most of the variability.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signal processing applications, PCA is performed on a set of time samples rather than on a data set of variables.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D2B85-F03D-D372-BC75-FF2EB495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489" y="3243949"/>
            <a:ext cx="5414146" cy="3415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325DC-A225-DDB0-5AE8-8EF0C610B641}"/>
              </a:ext>
            </a:extLst>
          </p:cNvPr>
          <p:cNvSpPr txBox="1"/>
          <p:nvPr/>
        </p:nvSpPr>
        <p:spPr>
          <a:xfrm>
            <a:off x="2626659" y="6505570"/>
            <a:ext cx="7207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Source - A Review of Signal Processing Techniques for Non-Invasive Fetal Electrocardiography</a:t>
            </a:r>
            <a:endParaRPr lang="en-IN" sz="14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15600" y="346161"/>
            <a:ext cx="11360800" cy="9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A60AF-B889-15E5-5DEB-56EF41C5C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8" y="27185"/>
            <a:ext cx="7853081" cy="3585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CC7A9-CB3E-CECE-5821-CDA23A3DB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024" y="3235998"/>
            <a:ext cx="7853081" cy="378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CC1D90-C36F-CAF0-253E-12EE5459817D}"/>
              </a:ext>
            </a:extLst>
          </p:cNvPr>
          <p:cNvSpPr txBox="1"/>
          <p:nvPr/>
        </p:nvSpPr>
        <p:spPr>
          <a:xfrm>
            <a:off x="76200" y="1650849"/>
            <a:ext cx="6499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ECG signal representing data taken from 4 electrodes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E683B-2FC8-C3B4-4F5A-3C9A1D465CDE}"/>
              </a:ext>
            </a:extLst>
          </p:cNvPr>
          <p:cNvSpPr txBox="1"/>
          <p:nvPr/>
        </p:nvSpPr>
        <p:spPr>
          <a:xfrm>
            <a:off x="7714129" y="4960458"/>
            <a:ext cx="649941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Principal components extracted by PCA algorithm</a:t>
            </a:r>
            <a:endParaRPr lang="en-IN" sz="17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F6925A-85EA-867F-C271-1ACF8C1392A5}"/>
              </a:ext>
            </a:extLst>
          </p:cNvPr>
          <p:cNvSpPr/>
          <p:nvPr/>
        </p:nvSpPr>
        <p:spPr>
          <a:xfrm>
            <a:off x="4643718" y="1693552"/>
            <a:ext cx="681317" cy="253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B886D0-B32A-B18D-4BFA-0FF235FBF75E}"/>
              </a:ext>
            </a:extLst>
          </p:cNvPr>
          <p:cNvSpPr/>
          <p:nvPr/>
        </p:nvSpPr>
        <p:spPr>
          <a:xfrm rot="10800000">
            <a:off x="6851276" y="5003161"/>
            <a:ext cx="681317" cy="253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Addressed problems 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rgbClr val="0E101A"/>
              </a:buClr>
              <a:buChar char="❏"/>
            </a:pPr>
            <a:r>
              <a:rPr lang="en-IN" dirty="0">
                <a:solidFill>
                  <a:srgbClr val="0E101A"/>
                </a:solidFill>
              </a:rPr>
              <a:t>In principal component analysis I have addressed two main problems</a:t>
            </a:r>
          </a:p>
          <a:p>
            <a:pPr>
              <a:buClr>
                <a:srgbClr val="0E101A"/>
              </a:buClr>
              <a:buChar char="❏"/>
            </a:pPr>
            <a:endParaRPr lang="en-IN" dirty="0">
              <a:solidFill>
                <a:srgbClr val="0E101A"/>
              </a:solidFill>
            </a:endParaRPr>
          </a:p>
          <a:p>
            <a:pPr>
              <a:buClr>
                <a:srgbClr val="0E101A"/>
              </a:buClr>
              <a:buChar char="❏"/>
            </a:pPr>
            <a:r>
              <a:rPr lang="en-US" dirty="0"/>
              <a:t>Problem 1 – Does PCA extract signals of larger amplitude signals such as </a:t>
            </a:r>
            <a:r>
              <a:rPr lang="en-US" dirty="0" err="1"/>
              <a:t>mECG</a:t>
            </a:r>
            <a:r>
              <a:rPr lang="en-US" dirty="0"/>
              <a:t> better as compared to weaker signals such as </a:t>
            </a:r>
            <a:r>
              <a:rPr lang="en-US" dirty="0" err="1"/>
              <a:t>fECG</a:t>
            </a:r>
            <a:r>
              <a:rPr lang="en-US" dirty="0"/>
              <a:t>? </a:t>
            </a:r>
          </a:p>
          <a:p>
            <a:pPr>
              <a:buClr>
                <a:srgbClr val="0E101A"/>
              </a:buClr>
              <a:buChar char="❏"/>
            </a:pPr>
            <a:endParaRPr lang="en-US" dirty="0">
              <a:solidFill>
                <a:srgbClr val="0E101A"/>
              </a:solidFill>
            </a:endParaRPr>
          </a:p>
          <a:p>
            <a:pPr>
              <a:buClr>
                <a:srgbClr val="0E101A"/>
              </a:buClr>
              <a:buChar char="❏"/>
            </a:pPr>
            <a:r>
              <a:rPr lang="en-US" dirty="0">
                <a:solidFill>
                  <a:srgbClr val="0E101A"/>
                </a:solidFill>
              </a:rPr>
              <a:t>Problem 2 </a:t>
            </a:r>
            <a:r>
              <a:rPr lang="en-US" dirty="0"/>
              <a:t>– Does PCA perform better by increasing the number of electrode channels used for ECG measurement?</a:t>
            </a:r>
            <a:endParaRPr dirty="0"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333" dirty="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Contents</a:t>
            </a:r>
            <a:endParaRPr sz="5333" dirty="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Clr>
                <a:srgbClr val="000000"/>
              </a:buClr>
              <a:buSzPts val="2200"/>
              <a:buChar char="➢"/>
            </a:pPr>
            <a:r>
              <a:rPr lang="en" dirty="0">
                <a:solidFill>
                  <a:srgbClr val="000000"/>
                </a:solidFill>
              </a:rPr>
              <a:t>Introduction</a:t>
            </a:r>
            <a:endParaRPr dirty="0">
              <a:solidFill>
                <a:srgbClr val="000000"/>
              </a:solidFill>
            </a:endParaRPr>
          </a:p>
          <a:p>
            <a:pPr indent="-491054">
              <a:buClr>
                <a:srgbClr val="000000"/>
              </a:buClr>
              <a:buSzPts val="2200"/>
              <a:buChar char="➢"/>
            </a:pPr>
            <a:r>
              <a:rPr lang="en-IN" dirty="0"/>
              <a:t>Background</a:t>
            </a:r>
          </a:p>
          <a:p>
            <a:pPr indent="-491054">
              <a:buClr>
                <a:srgbClr val="000000"/>
              </a:buClr>
              <a:buSzPts val="2200"/>
              <a:buChar char="➢"/>
            </a:pPr>
            <a:r>
              <a:rPr lang="en-IN" dirty="0"/>
              <a:t>NI-</a:t>
            </a:r>
            <a:r>
              <a:rPr lang="en-IN" dirty="0" err="1"/>
              <a:t>fECG</a:t>
            </a:r>
            <a:r>
              <a:rPr lang="en-IN" dirty="0"/>
              <a:t> Extraction Algorithms</a:t>
            </a:r>
          </a:p>
          <a:p>
            <a:pPr indent="-491054">
              <a:buClr>
                <a:srgbClr val="000000"/>
              </a:buClr>
              <a:buSzPts val="2200"/>
              <a:buChar char="➢"/>
            </a:pPr>
            <a:r>
              <a:rPr lang="en-IN" dirty="0"/>
              <a:t>Pre-processing</a:t>
            </a:r>
          </a:p>
          <a:p>
            <a:pPr indent="-491054">
              <a:buClr>
                <a:srgbClr val="000000"/>
              </a:buClr>
              <a:buSzPts val="2200"/>
              <a:buChar char="➢"/>
            </a:pPr>
            <a:r>
              <a:rPr lang="en-IN" dirty="0"/>
              <a:t>Principal Component Analysis</a:t>
            </a:r>
          </a:p>
          <a:p>
            <a:pPr lvl="1" indent="-491054">
              <a:buClr>
                <a:srgbClr val="000000"/>
              </a:buClr>
              <a:buSzPts val="2200"/>
              <a:buFont typeface="Wingdings" panose="05000000000000000000" pitchFamily="2" charset="2"/>
              <a:buChar char="§"/>
            </a:pPr>
            <a:r>
              <a:rPr lang="en-IN" dirty="0"/>
              <a:t>Addressed Problem 1</a:t>
            </a:r>
          </a:p>
          <a:p>
            <a:pPr lvl="1" indent="-491054">
              <a:buClr>
                <a:srgbClr val="000000"/>
              </a:buClr>
              <a:buSzPts val="2200"/>
              <a:buFont typeface="Wingdings" panose="05000000000000000000" pitchFamily="2" charset="2"/>
              <a:buChar char="§"/>
            </a:pPr>
            <a:r>
              <a:rPr lang="en-IN" dirty="0"/>
              <a:t>Addressed Problem 2</a:t>
            </a:r>
          </a:p>
          <a:p>
            <a:pPr indent="-491054">
              <a:buClr>
                <a:srgbClr val="000000"/>
              </a:buClr>
              <a:buSzPts val="2200"/>
              <a:buChar char="➢"/>
            </a:pPr>
            <a:r>
              <a:rPr lang="en-IN" dirty="0"/>
              <a:t>Conclusion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Problem 1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rgbClr val="0E101A"/>
              </a:buClr>
              <a:buChar char="❏"/>
            </a:pPr>
            <a:r>
              <a:rPr lang="en-US" sz="2400" dirty="0"/>
              <a:t>PCA algorithm tries to separate the MECG and FECG. But which signal does it learn better? </a:t>
            </a:r>
          </a:p>
          <a:p>
            <a:pPr>
              <a:buClr>
                <a:srgbClr val="0E101A"/>
              </a:buClr>
              <a:buChar char="❏"/>
            </a:pPr>
            <a:endParaRPr lang="en-US" sz="2400" dirty="0"/>
          </a:p>
          <a:p>
            <a:pPr>
              <a:buClr>
                <a:srgbClr val="0E101A"/>
              </a:buClr>
              <a:buChar char="❏"/>
            </a:pPr>
            <a:r>
              <a:rPr lang="en-US" sz="2400" b="1" dirty="0"/>
              <a:t>Template subtraction approach</a:t>
            </a:r>
            <a:r>
              <a:rPr lang="en-US" sz="2400" dirty="0"/>
              <a:t> - Subtracted the principal components showing MECG with the original ECG signal to get the FECG signal for various channels. </a:t>
            </a:r>
          </a:p>
          <a:p>
            <a:pPr>
              <a:buClr>
                <a:srgbClr val="0E101A"/>
              </a:buClr>
              <a:buChar char="❏"/>
            </a:pPr>
            <a:endParaRPr lang="en-US" sz="2400" dirty="0"/>
          </a:p>
          <a:p>
            <a:pPr>
              <a:buClr>
                <a:srgbClr val="0E101A"/>
              </a:buClr>
              <a:buChar char="❏"/>
            </a:pPr>
            <a:r>
              <a:rPr lang="en-US" sz="2400" dirty="0"/>
              <a:t>Compared these FECG signals with the FECG signals extracted by PCA algorithm. </a:t>
            </a:r>
          </a:p>
          <a:p>
            <a:pPr>
              <a:buClr>
                <a:srgbClr val="0E101A"/>
              </a:buClr>
              <a:buChar char="❏"/>
            </a:pPr>
            <a:endParaRPr lang="en-US" sz="2400" dirty="0"/>
          </a:p>
          <a:p>
            <a:pPr>
              <a:buClr>
                <a:srgbClr val="0E101A"/>
              </a:buClr>
              <a:buChar char="❏"/>
            </a:pPr>
            <a:r>
              <a:rPr lang="en-US" sz="2400" dirty="0"/>
              <a:t>This gives an idea about whether PCA extracts stronger signals such as MECG better or weak signals such as FECG.</a:t>
            </a:r>
            <a:endParaRPr sz="2400" dirty="0"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fECG extracted after template subtraction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6FBE3-1375-8092-20D0-9B195D3A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FD65E-6715-355A-A3AB-D8B73BDB0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9" y="1406273"/>
            <a:ext cx="10789401" cy="52036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Pan-Tompkins algorithm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rgbClr val="0E101A"/>
              </a:buClr>
              <a:buChar char="❏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The Pan-Tompkins algorithm is the most widely used algorithm for the detection of QRS complexes from an ECG signal. </a:t>
            </a:r>
          </a:p>
          <a:p>
            <a:pPr>
              <a:buClr>
                <a:srgbClr val="0E101A"/>
              </a:buClr>
              <a:buChar char="❏"/>
            </a:pPr>
            <a:endParaRPr lang="en-US" sz="2400" dirty="0">
              <a:solidFill>
                <a:srgbClr val="111111"/>
              </a:solidFill>
              <a:latin typeface="Roboto" panose="020B0604020202020204" pitchFamily="2" charset="0"/>
            </a:endParaRPr>
          </a:p>
          <a:p>
            <a:pPr>
              <a:buClr>
                <a:srgbClr val="0E101A"/>
              </a:buClr>
              <a:buChar char="❏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It detects correctly more than 95% of the QRS complexes.</a:t>
            </a:r>
          </a:p>
          <a:p>
            <a:pPr>
              <a:buClr>
                <a:srgbClr val="0E101A"/>
              </a:buClr>
              <a:buChar char="❏"/>
            </a:pPr>
            <a:endParaRPr lang="en-US" sz="2400" dirty="0">
              <a:solidFill>
                <a:srgbClr val="111111"/>
              </a:solidFill>
              <a:latin typeface="Roboto" panose="020B0604020202020204" pitchFamily="2" charset="0"/>
            </a:endParaRPr>
          </a:p>
          <a:p>
            <a:pPr>
              <a:buClr>
                <a:srgbClr val="0E101A"/>
              </a:buClr>
              <a:buChar char="❏"/>
            </a:pPr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Used the Pan-Tompkins algorithm to compare the </a:t>
            </a:r>
            <a:r>
              <a:rPr lang="en-US" sz="2400" dirty="0" err="1">
                <a:solidFill>
                  <a:srgbClr val="111111"/>
                </a:solidFill>
                <a:latin typeface="Roboto" panose="020B0604020202020204" pitchFamily="2" charset="0"/>
              </a:rPr>
              <a:t>fECG</a:t>
            </a:r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 extracted by PCA and </a:t>
            </a:r>
            <a:r>
              <a:rPr lang="en-US" sz="2400" dirty="0" err="1">
                <a:solidFill>
                  <a:srgbClr val="111111"/>
                </a:solidFill>
                <a:latin typeface="Roboto" panose="020B0604020202020204" pitchFamily="2" charset="0"/>
              </a:rPr>
              <a:t>fECG</a:t>
            </a:r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 extracted after template subtraction.</a:t>
            </a:r>
          </a:p>
          <a:p>
            <a:pPr>
              <a:buClr>
                <a:srgbClr val="0E101A"/>
              </a:buClr>
              <a:buChar char="❏"/>
            </a:pPr>
            <a:endParaRPr lang="en-US" sz="2400" dirty="0">
              <a:solidFill>
                <a:srgbClr val="111111"/>
              </a:solidFill>
              <a:latin typeface="Roboto" panose="020B0604020202020204" pitchFamily="2" charset="0"/>
            </a:endParaRPr>
          </a:p>
          <a:p>
            <a:pPr>
              <a:buClr>
                <a:srgbClr val="0E101A"/>
              </a:buClr>
              <a:buChar char="❏"/>
            </a:pPr>
            <a:r>
              <a:rPr lang="en-US" sz="2400" dirty="0">
                <a:solidFill>
                  <a:srgbClr val="111111"/>
                </a:solidFill>
                <a:latin typeface="Roboto" panose="020B0604020202020204" pitchFamily="2" charset="0"/>
              </a:rPr>
              <a:t>This algorithm was also helpful in determining the accuracy of PCA with varying number of electrodes.</a:t>
            </a:r>
            <a:endParaRPr sz="2400" dirty="0">
              <a:solidFill>
                <a:srgbClr val="0E101A"/>
              </a:solidFill>
            </a:endParaRPr>
          </a:p>
        </p:txBody>
      </p:sp>
      <p:sp>
        <p:nvSpPr>
          <p:cNvPr id="2" name="AutoShape 2" descr="Pan and Tompkins Algorithm | Download Scientific Diagram">
            <a:extLst>
              <a:ext uri="{FF2B5EF4-FFF2-40B4-BE49-F238E27FC236}">
                <a16:creationId xmlns:a16="http://schemas.microsoft.com/office/drawing/2014/main" id="{4B4B3E9A-44A2-E14C-E2EC-C104C0043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21859" cy="23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Problem 2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rgbClr val="0E101A"/>
              </a:buClr>
              <a:buChar char="❏"/>
            </a:pPr>
            <a:r>
              <a:rPr lang="en-US" sz="1800" dirty="0"/>
              <a:t>Using Pan-Tompkins algorithm, I detected the R waves in the extracted FECG components by PCA. </a:t>
            </a:r>
          </a:p>
          <a:p>
            <a:pPr>
              <a:buClr>
                <a:srgbClr val="0E101A"/>
              </a:buClr>
              <a:buChar char="❏"/>
            </a:pPr>
            <a:endParaRPr lang="en-US" sz="1800" dirty="0"/>
          </a:p>
          <a:p>
            <a:pPr>
              <a:buClr>
                <a:srgbClr val="0E101A"/>
              </a:buClr>
              <a:buChar char="❏"/>
            </a:pPr>
            <a:r>
              <a:rPr lang="en-US" sz="1800" dirty="0"/>
              <a:t>From the original QRS data from the dataset and this extracted R waves, computed the positive prediction value (PPV), sensitivity (Se) and hence the F1 score varying the number of channels.</a:t>
            </a:r>
          </a:p>
          <a:p>
            <a:pPr>
              <a:buClr>
                <a:srgbClr val="0E101A"/>
              </a:buClr>
              <a:buChar char="❏"/>
            </a:pPr>
            <a:endParaRPr lang="en-US" sz="1800" dirty="0">
              <a:solidFill>
                <a:srgbClr val="0E101A"/>
              </a:solidFill>
            </a:endParaRPr>
          </a:p>
          <a:p>
            <a:pPr>
              <a:buClr>
                <a:srgbClr val="0E101A"/>
              </a:buClr>
              <a:buFont typeface="Arial" panose="020B0604020202020204" pitchFamily="34" charset="0"/>
              <a:buChar char="❏"/>
            </a:pPr>
            <a:r>
              <a:rPr lang="en-US" sz="1800" dirty="0"/>
              <a:t>The </a:t>
            </a:r>
            <a:r>
              <a:rPr lang="en-US" sz="1800" b="1" dirty="0"/>
              <a:t>F1 measure</a:t>
            </a:r>
            <a:r>
              <a:rPr lang="en-US" sz="1800" dirty="0"/>
              <a:t> is an harmonic mean which is one of the several average techniques and provides a good summary metric</a:t>
            </a:r>
            <a:endParaRPr lang="en-IN" sz="1800" dirty="0"/>
          </a:p>
          <a:p>
            <a:pPr>
              <a:buClr>
                <a:srgbClr val="0E101A"/>
              </a:buClr>
              <a:buChar char="❏"/>
            </a:pPr>
            <a:endParaRPr sz="2000" dirty="0">
              <a:solidFill>
                <a:srgbClr val="0E101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AF935-9EEE-DE1E-E915-ED00583B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97" y="3354846"/>
            <a:ext cx="1819605" cy="535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24D6F-56AE-45E3-FF85-C14BF9EF4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124" y="4070347"/>
            <a:ext cx="1711349" cy="546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F2AB4-0AA2-72CB-48CF-DC96B1A7D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254" y="4752474"/>
            <a:ext cx="1711348" cy="577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CAF753-6757-6AD2-5C30-EBAD69538334}"/>
              </a:ext>
            </a:extLst>
          </p:cNvPr>
          <p:cNvSpPr txBox="1"/>
          <p:nvPr/>
        </p:nvSpPr>
        <p:spPr>
          <a:xfrm>
            <a:off x="3935391" y="547882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TP - True positive (correctly identified FQRS)</a:t>
            </a:r>
          </a:p>
          <a:p>
            <a:r>
              <a:rPr lang="en-US" dirty="0"/>
              <a:t>FP - False positive (extra falsely detected FQRS)</a:t>
            </a:r>
          </a:p>
          <a:p>
            <a:r>
              <a:rPr lang="en-US" dirty="0"/>
              <a:t>FN - False negative (missed FQRS detections) 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Results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9BC46-1C2F-7DA0-82F4-E8CC3C6A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180" y="1461956"/>
            <a:ext cx="5945639" cy="2269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E1E87-5E82-DF01-4849-E091F41634EE}"/>
              </a:ext>
            </a:extLst>
          </p:cNvPr>
          <p:cNvSpPr txBox="1"/>
          <p:nvPr/>
        </p:nvSpPr>
        <p:spPr>
          <a:xfrm>
            <a:off x="3460376" y="3806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PPV, Se and F1 Scores for different number of channels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BC3A-4DFB-577C-BE97-05329E82474A}"/>
              </a:ext>
            </a:extLst>
          </p:cNvPr>
          <p:cNvSpPr txBox="1"/>
          <p:nvPr/>
        </p:nvSpPr>
        <p:spPr>
          <a:xfrm>
            <a:off x="499152" y="4522539"/>
            <a:ext cx="111936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When you have high dimensionality with high correlated variable of one another, the PCA can improve the accuracy of classification model.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Similarly, in this case as the number of channels increases, the correlation between the variables increase with each other.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However, a large number of electrodes is clinically difficult to use and they are unpleasant for the patient.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415600" y="28451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Application of BSS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17CC-E5A9-B35D-AC56-B88C6320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88" y="2027715"/>
            <a:ext cx="7141647" cy="455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Image processing – </a:t>
            </a:r>
          </a:p>
          <a:p>
            <a:pPr marL="795847" lvl="1" indent="0">
              <a:buNone/>
            </a:pPr>
            <a:r>
              <a:rPr lang="en-US" sz="2000" dirty="0"/>
              <a:t>BSS is used to separate the mixed signals with only knowing mixed signals and nothing about original signal or how they were mixed.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14F7A-85EB-0A83-254B-3B7E67BD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08" y="186295"/>
            <a:ext cx="3549674" cy="619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DF8F1E-1985-2778-4AA7-7BB6FCF13356}"/>
              </a:ext>
            </a:extLst>
          </p:cNvPr>
          <p:cNvSpPr txBox="1"/>
          <p:nvPr/>
        </p:nvSpPr>
        <p:spPr>
          <a:xfrm>
            <a:off x="7984329" y="6311872"/>
            <a:ext cx="3792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/>
              <a:t>Source -https://upload.wikimedia.org/ </a:t>
            </a:r>
            <a:r>
              <a:rPr lang="en-IN" sz="1400" i="1" dirty="0" err="1"/>
              <a:t>wikipedia</a:t>
            </a:r>
            <a:r>
              <a:rPr lang="en-IN" sz="1400" i="1" dirty="0"/>
              <a:t>/commons/5/5d/BSS-example.png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Application of BSS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rgbClr val="0E101A"/>
              </a:buClr>
              <a:buChar char="❏"/>
            </a:pPr>
            <a:r>
              <a:rPr lang="en-US" sz="2400" dirty="0"/>
              <a:t>Cocktail Party problem – </a:t>
            </a:r>
          </a:p>
          <a:p>
            <a:pPr marL="795847" lvl="1" indent="0">
              <a:buClr>
                <a:srgbClr val="0E101A"/>
              </a:buClr>
              <a:buNone/>
            </a:pPr>
            <a:r>
              <a:rPr lang="en-US" sz="2000" dirty="0"/>
              <a:t>At a cocktail party, there is a group of people talking at the same time. </a:t>
            </a:r>
          </a:p>
          <a:p>
            <a:pPr marL="795847" lvl="1" indent="0">
              <a:buClr>
                <a:srgbClr val="0E101A"/>
              </a:buClr>
              <a:buNone/>
            </a:pPr>
            <a:r>
              <a:rPr lang="en-US" sz="2000" dirty="0"/>
              <a:t>You have multiple microphones picking up mixed signals, but you want to isolate the speech of a single person. </a:t>
            </a:r>
          </a:p>
          <a:p>
            <a:pPr>
              <a:buClr>
                <a:srgbClr val="0E101A"/>
              </a:buClr>
              <a:buChar char="❏"/>
            </a:pPr>
            <a:endParaRPr lang="en-US" sz="2400" dirty="0"/>
          </a:p>
          <a:p>
            <a:pPr>
              <a:buClr>
                <a:srgbClr val="0E101A"/>
              </a:buClr>
              <a:buChar char="❏"/>
            </a:pPr>
            <a:r>
              <a:rPr lang="en-US" sz="2400" dirty="0"/>
              <a:t>Music – </a:t>
            </a:r>
          </a:p>
          <a:p>
            <a:pPr marL="795847" lvl="1" indent="0">
              <a:buClr>
                <a:srgbClr val="0E101A"/>
              </a:buClr>
              <a:buNone/>
            </a:pPr>
            <a:r>
              <a:rPr lang="en-US" sz="2000" dirty="0"/>
              <a:t>For a stereo mix of relatively simple signals it is now possible to make a fairly accurate separation, although some artifacts remain.</a:t>
            </a:r>
          </a:p>
          <a:p>
            <a:pPr>
              <a:buClr>
                <a:srgbClr val="0E101A"/>
              </a:buClr>
              <a:buChar char="❏"/>
            </a:pPr>
            <a:endParaRPr lang="en-US" sz="2400" dirty="0"/>
          </a:p>
          <a:p>
            <a:pPr>
              <a:buClr>
                <a:srgbClr val="0E101A"/>
              </a:buClr>
              <a:buChar char="❏"/>
            </a:pPr>
            <a:r>
              <a:rPr lang="en-US" sz="2400" dirty="0"/>
              <a:t>Medical imaging – </a:t>
            </a:r>
          </a:p>
          <a:p>
            <a:pPr marL="795847" lvl="1" indent="0">
              <a:buClr>
                <a:srgbClr val="0E101A"/>
              </a:buClr>
              <a:buNone/>
            </a:pPr>
            <a:r>
              <a:rPr lang="en-US" sz="2000" dirty="0"/>
              <a:t>One of the practical applications being researched in this area is medical imaging of the brain with magnetoencephalography (MEG). </a:t>
            </a:r>
          </a:p>
          <a:p>
            <a:pPr marL="795847" lvl="1" indent="0">
              <a:buClr>
                <a:srgbClr val="0E101A"/>
              </a:buClr>
              <a:buNone/>
            </a:pPr>
            <a:r>
              <a:rPr lang="en-US" sz="2000" dirty="0"/>
              <a:t>This kind of imaging involves careful measurements of magnetic fields outside the head which yield an accurate 3D-picture of the interior of the head.</a:t>
            </a:r>
          </a:p>
          <a:p>
            <a:pPr>
              <a:buClr>
                <a:srgbClr val="0E101A"/>
              </a:buClr>
              <a:buChar char="❏"/>
            </a:pPr>
            <a:endParaRPr dirty="0">
              <a:solidFill>
                <a:srgbClr val="0E1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54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Drawbacks of PCA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rgbClr val="0E101A"/>
              </a:buClr>
              <a:buChar char="❏"/>
            </a:pPr>
            <a:r>
              <a:rPr lang="en-US" sz="2000" dirty="0"/>
              <a:t>PCA looks for new orthogonal axes but there is no reason for the FECG and MECG sources to be orthogonal. </a:t>
            </a:r>
          </a:p>
          <a:p>
            <a:pPr>
              <a:buClr>
                <a:srgbClr val="0E101A"/>
              </a:buClr>
              <a:buChar char="❏"/>
            </a:pPr>
            <a:endParaRPr lang="en-US" sz="2000" dirty="0"/>
          </a:p>
          <a:p>
            <a:pPr>
              <a:buClr>
                <a:srgbClr val="0E101A"/>
              </a:buClr>
              <a:buChar char="❏"/>
            </a:pPr>
            <a:r>
              <a:rPr lang="en-US" sz="2000" dirty="0"/>
              <a:t>The range of the input signal plays an important role; PCA is sensitive to the scaling of the variables. As a consequence, it was important to ensure that the AECG channels were normalized</a:t>
            </a:r>
          </a:p>
          <a:p>
            <a:pPr>
              <a:buClr>
                <a:srgbClr val="0E101A"/>
              </a:buClr>
              <a:buChar char="❏"/>
            </a:pPr>
            <a:endParaRPr lang="en-US" sz="2000" dirty="0"/>
          </a:p>
          <a:p>
            <a:pPr>
              <a:buClr>
                <a:srgbClr val="0E101A"/>
              </a:buClr>
              <a:buChar char="❏"/>
            </a:pPr>
            <a:r>
              <a:rPr lang="en-US" sz="2000" dirty="0"/>
              <a:t>PCA aims to decorrelate the data i.e. remove second-order dependencies. However, it is still under investigation whether this is the best way of revealing the underlying FECG</a:t>
            </a:r>
          </a:p>
          <a:p>
            <a:pPr>
              <a:buClr>
                <a:srgbClr val="0E101A"/>
              </a:buClr>
              <a:buChar char="❏"/>
            </a:pPr>
            <a:endParaRPr lang="en-US" sz="2000" dirty="0"/>
          </a:p>
          <a:p>
            <a:pPr>
              <a:buClr>
                <a:srgbClr val="0E101A"/>
              </a:buClr>
              <a:buChar char="❏"/>
            </a:pPr>
            <a:r>
              <a:rPr lang="en-US" sz="2000" dirty="0"/>
              <a:t>The method assumes that there exists a linear relationship between the variables. However, this assumption may be inaccurate in the context of NI-FECG extraction.</a:t>
            </a:r>
            <a:endParaRPr sz="2000" dirty="0">
              <a:solidFill>
                <a:srgbClr val="0E101A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Conclusion</a:t>
            </a:r>
            <a:endParaRPr dirty="0"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197223" y="1697997"/>
            <a:ext cx="11797553" cy="47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rgbClr val="0E101A"/>
              </a:buClr>
              <a:buChar char="❏"/>
            </a:pPr>
            <a:r>
              <a:rPr lang="en-US" sz="2200" dirty="0"/>
              <a:t>Reviewed a wide variety of standard and state-of-the-art methods used for NI-FECG extraction  </a:t>
            </a:r>
          </a:p>
          <a:p>
            <a:pPr>
              <a:buClr>
                <a:srgbClr val="0E101A"/>
              </a:buClr>
              <a:buChar char="❏"/>
            </a:pPr>
            <a:endParaRPr lang="en-US" sz="2200" dirty="0"/>
          </a:p>
          <a:p>
            <a:pPr>
              <a:buClr>
                <a:srgbClr val="0E101A"/>
              </a:buClr>
              <a:buFont typeface="Arial" panose="020B0604020202020204" pitchFamily="34" charset="0"/>
              <a:buChar char="❏"/>
            </a:pPr>
            <a:r>
              <a:rPr lang="en-US" sz="2200" dirty="0"/>
              <a:t>Studied about the effect of the preprocessing on the algorithms’ outcomes</a:t>
            </a:r>
          </a:p>
          <a:p>
            <a:pPr>
              <a:buClr>
                <a:srgbClr val="0E101A"/>
              </a:buClr>
              <a:buChar char="❏"/>
            </a:pPr>
            <a:endParaRPr lang="en-US" sz="2200" dirty="0"/>
          </a:p>
          <a:p>
            <a:pPr>
              <a:buClr>
                <a:srgbClr val="0E101A"/>
              </a:buClr>
              <a:buChar char="❏"/>
            </a:pPr>
            <a:r>
              <a:rPr lang="en-US" sz="2200" dirty="0"/>
              <a:t>Evaluated Blind source separation technique of PCA for </a:t>
            </a:r>
            <a:r>
              <a:rPr lang="en-US" sz="2200" dirty="0" err="1"/>
              <a:t>fECG</a:t>
            </a:r>
            <a:r>
              <a:rPr lang="en-US" sz="2200" dirty="0"/>
              <a:t> extraction</a:t>
            </a:r>
          </a:p>
          <a:p>
            <a:pPr>
              <a:buClr>
                <a:srgbClr val="0E101A"/>
              </a:buClr>
              <a:buChar char="❏"/>
            </a:pPr>
            <a:endParaRPr lang="en-US" sz="2200" dirty="0"/>
          </a:p>
          <a:p>
            <a:pPr>
              <a:buClr>
                <a:srgbClr val="0E101A"/>
              </a:buClr>
              <a:buChar char="❏"/>
            </a:pPr>
            <a:r>
              <a:rPr lang="en-US" sz="2200" dirty="0"/>
              <a:t>Showed that improvement can be obtained by increasing the number of electrode channels used for ECG measurement</a:t>
            </a:r>
          </a:p>
          <a:p>
            <a:pPr marL="152396" indent="0">
              <a:buClr>
                <a:srgbClr val="0E101A"/>
              </a:buClr>
              <a:buNone/>
            </a:pPr>
            <a:endParaRPr lang="en-US" sz="2200" dirty="0"/>
          </a:p>
          <a:p>
            <a:pPr>
              <a:buClr>
                <a:srgbClr val="0E101A"/>
              </a:buClr>
              <a:buChar char="❏"/>
            </a:pPr>
            <a:r>
              <a:rPr lang="en-US" sz="2200" dirty="0"/>
              <a:t>Observed that PCA works better in the extraction of larger amplitude signals such as </a:t>
            </a:r>
            <a:r>
              <a:rPr lang="en-US" sz="2200" dirty="0" err="1"/>
              <a:t>mECG</a:t>
            </a:r>
            <a:r>
              <a:rPr lang="en-US" sz="2200" dirty="0"/>
              <a:t> as compared to weaker signals such as </a:t>
            </a:r>
            <a:r>
              <a:rPr lang="en-US" sz="2200" dirty="0" err="1"/>
              <a:t>fECG</a:t>
            </a:r>
            <a:r>
              <a:rPr lang="en-US" sz="2200" dirty="0"/>
              <a:t>.</a:t>
            </a:r>
            <a:endParaRPr sz="2200" dirty="0">
              <a:solidFill>
                <a:srgbClr val="0E1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>
                <a:solidFill>
                  <a:srgbClr val="CC412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References </a:t>
            </a:r>
            <a:endParaRPr>
              <a:solidFill>
                <a:srgbClr val="CC412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1" name="Google Shape;361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6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IN" sz="2000" i="1" dirty="0"/>
              <a:t>[1] Behar, J., Oster, J., Clifford, G. D. (2014). Combining and benchmarking methods of foetal ECG extraction without maternal or scalp electrode data. Physiological measurement, 35(8), 1569. 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i="1" dirty="0"/>
              <a:t>[2] </a:t>
            </a:r>
            <a:r>
              <a:rPr lang="en-IN" sz="2000" i="1" dirty="0" err="1"/>
              <a:t>Kahankova</a:t>
            </a:r>
            <a:r>
              <a:rPr lang="en-IN" sz="2000" i="1" dirty="0"/>
              <a:t> R, </a:t>
            </a:r>
            <a:r>
              <a:rPr lang="en-IN" sz="2000" i="1" dirty="0" err="1"/>
              <a:t>Martinek</a:t>
            </a:r>
            <a:r>
              <a:rPr lang="en-IN" sz="2000" i="1" dirty="0"/>
              <a:t> R, </a:t>
            </a:r>
            <a:r>
              <a:rPr lang="en-IN" sz="2000" i="1" dirty="0" err="1"/>
              <a:t>Jaros</a:t>
            </a:r>
            <a:r>
              <a:rPr lang="en-IN" sz="2000" i="1" dirty="0"/>
              <a:t> R, </a:t>
            </a:r>
            <a:r>
              <a:rPr lang="en-IN" sz="2000" i="1" dirty="0" err="1"/>
              <a:t>Behbehani</a:t>
            </a:r>
            <a:r>
              <a:rPr lang="en-IN" sz="2000" i="1" dirty="0"/>
              <a:t> K, </a:t>
            </a:r>
            <a:r>
              <a:rPr lang="en-IN" sz="2000" i="1" dirty="0" err="1"/>
              <a:t>Matonia</a:t>
            </a:r>
            <a:r>
              <a:rPr lang="en-IN" sz="2000" i="1" dirty="0"/>
              <a:t> A, </a:t>
            </a:r>
            <a:r>
              <a:rPr lang="en-IN" sz="2000" i="1" dirty="0" err="1"/>
              <a:t>Jezewski</a:t>
            </a:r>
            <a:r>
              <a:rPr lang="en-IN" sz="2000" i="1" dirty="0"/>
              <a:t> M, Behar JA. A Review of Signal Processing Techniques for Non-Invasive </a:t>
            </a:r>
            <a:r>
              <a:rPr lang="en-IN" sz="2000" i="1" dirty="0" err="1"/>
              <a:t>Fetal</a:t>
            </a:r>
            <a:r>
              <a:rPr lang="en-IN" sz="2000" i="1" dirty="0"/>
              <a:t> Electrocardiography. IEEE Rev Biomed Eng. 2020;13:51-73. </a:t>
            </a:r>
            <a:r>
              <a:rPr lang="en-IN" sz="2000" i="1" dirty="0" err="1"/>
              <a:t>doi</a:t>
            </a:r>
            <a:r>
              <a:rPr lang="en-IN" sz="2000" i="1" dirty="0"/>
              <a:t>: 10.1109/RBME.2019.2938061. </a:t>
            </a:r>
            <a:r>
              <a:rPr lang="en-IN" sz="2000" i="1" dirty="0" err="1"/>
              <a:t>Epub</a:t>
            </a:r>
            <a:r>
              <a:rPr lang="en-IN" sz="2000" i="1" dirty="0"/>
              <a:t> 2019 Aug 29. PMID: 31478873. 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i="1" dirty="0"/>
              <a:t>[3] Lester Mackey. 2008. Deflation methods for sparse PCA. In Proceedings of the 21st International Conference on Neural Information Processing Systems (NIPS’08). Curran Associates Inc., Red Hook, NY, USA, 1017–1024. 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i="1" dirty="0"/>
              <a:t>[4] First APS Report on Extraction of the Foetal Electrocardiogram </a:t>
            </a:r>
            <a:r>
              <a:rPr lang="en-IN" sz="2000" i="1" dirty="0" err="1"/>
              <a:t>frorm</a:t>
            </a:r>
            <a:r>
              <a:rPr lang="en-IN" sz="2000" i="1" dirty="0"/>
              <a:t> Non-Invasive Abdominal Recordings submitted by </a:t>
            </a:r>
            <a:r>
              <a:rPr lang="en-IN" sz="2000" i="1" dirty="0" err="1"/>
              <a:t>Nithin</a:t>
            </a:r>
            <a:r>
              <a:rPr lang="en-IN" sz="2000" i="1" dirty="0"/>
              <a:t> </a:t>
            </a:r>
            <a:r>
              <a:rPr lang="en-IN" sz="2000" i="1" dirty="0" err="1"/>
              <a:t>Lakshmisha</a:t>
            </a:r>
            <a:r>
              <a:rPr lang="en-IN" sz="2000" i="1" dirty="0"/>
              <a:t> (194304001) 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i="1" dirty="0"/>
              <a:t>[5] https://en.wikipedia.org/wiki/Signalseparation</a:t>
            </a:r>
            <a:endParaRPr sz="2000" i="1" dirty="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333" dirty="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sz="5333" dirty="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02200" y="1536633"/>
            <a:ext cx="11913200" cy="51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In India, there are approximately 28 million pregnancies each year. However, only an estimate of 26 million live births occur, with about 35,000 maternal deaths.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Congenital heart disease (CHD) affects an estimated 1.35 million newborns annually worldwide, with India accounting for about 240,000 of these cases.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Continuous FHR monitoring is expected for better diagnosis of CHD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Electronic foetal monitoring provides accurate estimation of the foetal heart rate.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Also additional information related to the electrical activity of the foetal heart can be extracted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0000"/>
              </a:solidFill>
            </a:endParaRPr>
          </a:p>
          <a:p>
            <a:pPr marL="1138747" lvl="1" indent="-342900"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</a:rPr>
              <a:t>Foetal Scalp Electrode</a:t>
            </a:r>
          </a:p>
          <a:p>
            <a:pPr marL="1138747" lvl="1" indent="-342900">
              <a:buFont typeface="+mj-lt"/>
              <a:buAutoNum type="arabicPeriod"/>
            </a:pPr>
            <a:r>
              <a:rPr lang="en-US" sz="1600" b="0" dirty="0">
                <a:effectLst/>
              </a:rPr>
              <a:t>Non-invasive foetal electrocardiography</a:t>
            </a:r>
          </a:p>
          <a:p>
            <a:pPr marL="152396" indent="0">
              <a:buNone/>
            </a:pPr>
            <a:br>
              <a:rPr lang="en-US" dirty="0"/>
            </a:br>
            <a:br>
              <a:rPr lang="en-US" dirty="0"/>
            </a:b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>
            <a:spLocks noGrp="1"/>
          </p:cNvSpPr>
          <p:nvPr>
            <p:ph type="body" idx="1"/>
          </p:nvPr>
        </p:nvSpPr>
        <p:spPr>
          <a:xfrm>
            <a:off x="415600" y="572900"/>
            <a:ext cx="11310235" cy="55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buNone/>
            </a:pPr>
            <a:endParaRPr sz="6667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333" dirty="0">
                <a:solidFill>
                  <a:srgbClr val="000000"/>
                </a:solidFill>
                <a:latin typeface="Algerian" panose="04020705040A02060702" pitchFamily="82" charset="0"/>
              </a:rPr>
              <a:t>Thank You!</a:t>
            </a:r>
            <a:endParaRPr sz="9333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2204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333" dirty="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Background</a:t>
            </a:r>
            <a:endParaRPr sz="5333" dirty="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15600" y="4559055"/>
            <a:ext cx="10811435" cy="2294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ECG consists of three characteristic waves - P, QRS, and T-waves, which represent atrial and ventricular contraction due to the propagation of electrical activity through the heart.</a:t>
            </a:r>
            <a:endParaRPr lang="en-US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P-wave represents the depolarization of the atria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QRS complex represents the depolarization of the ventricles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T-wave represents the repolarization of the ventricles.</a:t>
            </a:r>
          </a:p>
          <a:p>
            <a:pPr marL="795847" lvl="1" indent="0">
              <a:buClr>
                <a:srgbClr val="FF0000"/>
              </a:buClr>
              <a:buNone/>
            </a:pP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nformation must be collected along different leads, or directions, such that this three-dimensional activity can be viewed.</a:t>
            </a:r>
            <a:br>
              <a:rPr lang="en-US" sz="1050" dirty="0"/>
            </a:br>
            <a:br>
              <a:rPr lang="en-US" sz="1400" dirty="0"/>
            </a:b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F771A-0D80-C772-8D62-5969A895B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53" y="1075771"/>
            <a:ext cx="6241524" cy="2990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98D113-AE79-365E-27DC-4DB7F891EC64}"/>
              </a:ext>
            </a:extLst>
          </p:cNvPr>
          <p:cNvSpPr txBox="1"/>
          <p:nvPr/>
        </p:nvSpPr>
        <p:spPr>
          <a:xfrm>
            <a:off x="4799895" y="4158052"/>
            <a:ext cx="151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ECG Signal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4E85B-46D1-BC0C-69BF-71A140FDFF82}"/>
              </a:ext>
            </a:extLst>
          </p:cNvPr>
          <p:cNvSpPr txBox="1"/>
          <p:nvPr/>
        </p:nvSpPr>
        <p:spPr>
          <a:xfrm>
            <a:off x="7407022" y="3835334"/>
            <a:ext cx="3820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/>
              <a:t>Source - https://ars.els-cdn.com/content/image/1-s2.0-S0306987719312381-gr1.jpg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5333" dirty="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Clinical relevance of </a:t>
            </a:r>
            <a:r>
              <a:rPr lang="en-IN" sz="5333" dirty="0" err="1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fECG</a:t>
            </a:r>
            <a:endParaRPr lang="en-IN" sz="5333" dirty="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7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/>
            <a:r>
              <a:rPr lang="en-US" sz="2000" dirty="0"/>
              <a:t>The foetal heart rate (FHR) can be accurately and continuously monitored with </a:t>
            </a:r>
            <a:r>
              <a:rPr lang="en-US" sz="2000" dirty="0" err="1"/>
              <a:t>fECG</a:t>
            </a:r>
            <a:r>
              <a:rPr lang="en-US" sz="2000" dirty="0"/>
              <a:t>. </a:t>
            </a:r>
          </a:p>
          <a:p>
            <a:pPr marL="342900" indent="-342900"/>
            <a:r>
              <a:rPr lang="en-US" sz="2000" dirty="0"/>
              <a:t>A diagnosis resembling an adult ECG may be possible using morphological traits that can be deduced from the </a:t>
            </a:r>
            <a:r>
              <a:rPr lang="en-US" sz="2000" dirty="0" err="1"/>
              <a:t>fECG</a:t>
            </a:r>
            <a:r>
              <a:rPr lang="en-US" sz="2000" dirty="0"/>
              <a:t>. </a:t>
            </a:r>
          </a:p>
          <a:p>
            <a:pPr marL="342900" indent="-342900"/>
            <a:r>
              <a:rPr lang="en-US" sz="2000" dirty="0"/>
              <a:t>These features provide important information regarding the electrical activity of the foetal heart.</a:t>
            </a:r>
            <a:endParaRPr sz="2000" dirty="0">
              <a:solidFill>
                <a:srgbClr val="0E101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9BC01-8516-0E39-ACD7-14829B451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21" y="2810810"/>
            <a:ext cx="7796380" cy="3760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A112ED-D274-7EAB-B692-CBA147ED408F}"/>
              </a:ext>
            </a:extLst>
          </p:cNvPr>
          <p:cNvSpPr txBox="1"/>
          <p:nvPr/>
        </p:nvSpPr>
        <p:spPr>
          <a:xfrm>
            <a:off x="537882" y="4121038"/>
            <a:ext cx="3675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fECG</a:t>
            </a:r>
            <a:r>
              <a:rPr lang="en-IN" dirty="0"/>
              <a:t> can be extracted by two ways :–</a:t>
            </a:r>
          </a:p>
          <a:p>
            <a:endParaRPr lang="en-IN" dirty="0"/>
          </a:p>
          <a:p>
            <a:pPr lvl="1"/>
            <a:r>
              <a:rPr lang="en-IN" dirty="0"/>
              <a:t>1. Scalp of the baby</a:t>
            </a:r>
          </a:p>
          <a:p>
            <a:pPr lvl="1"/>
            <a:r>
              <a:rPr lang="en-IN" dirty="0"/>
              <a:t>2. Non-invasive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B23BA-70B9-0B7C-B0DA-FCB078C78230}"/>
              </a:ext>
            </a:extLst>
          </p:cNvPr>
          <p:cNvSpPr txBox="1"/>
          <p:nvPr/>
        </p:nvSpPr>
        <p:spPr>
          <a:xfrm>
            <a:off x="5647765" y="6345414"/>
            <a:ext cx="56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Foetal ECG signal taken from scalp of the baby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15600" y="73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5333" dirty="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NI-</a:t>
            </a:r>
            <a:r>
              <a:rPr lang="en-IN" sz="5333" dirty="0" err="1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fECG</a:t>
            </a:r>
            <a:r>
              <a:rPr lang="en-IN" sz="5333" dirty="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 Extraction Algorithms</a:t>
            </a:r>
            <a:endParaRPr sz="5333" dirty="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15600" y="1694329"/>
            <a:ext cx="11360800" cy="49951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abdominal signals are collected through electrodes placed on the mother’s abdomen as this is the closest one can get (non-invasively) to the foetal heart.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recorded signal contains the weak electrical activity of the foetal heart, along with the component of the maternal electrical cardiac activity in the recording direction, and noise.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amplitude of the maternal component is typically several times larger than the foetal component, with a strong overlap in frequency content, which makes it difficult to separate these mixtures</a:t>
            </a:r>
            <a:r>
              <a:rPr lang="en-US" sz="1800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 time and frequency.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</a:endParaRPr>
          </a:p>
          <a:p>
            <a:pPr marL="152396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0000"/>
                </a:solidFill>
              </a:rPr>
              <a:t>Abdominal signal = </a:t>
            </a:r>
            <a:r>
              <a:rPr lang="en-IN" sz="2400" dirty="0" err="1">
                <a:solidFill>
                  <a:srgbClr val="000000"/>
                </a:solidFill>
              </a:rPr>
              <a:t>mECG</a:t>
            </a:r>
            <a:r>
              <a:rPr lang="en-IN" sz="2400" dirty="0">
                <a:solidFill>
                  <a:srgbClr val="000000"/>
                </a:solidFill>
              </a:rPr>
              <a:t> + </a:t>
            </a:r>
            <a:r>
              <a:rPr lang="en-IN" sz="2400" dirty="0" err="1">
                <a:solidFill>
                  <a:srgbClr val="000000"/>
                </a:solidFill>
              </a:rPr>
              <a:t>fECG</a:t>
            </a:r>
            <a:r>
              <a:rPr lang="en-IN" sz="2400" dirty="0">
                <a:solidFill>
                  <a:srgbClr val="000000"/>
                </a:solidFill>
              </a:rPr>
              <a:t> + Noise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A39C6-701B-6B34-0616-7B9CBCEC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27" y="3845051"/>
            <a:ext cx="4220931" cy="2939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497F89-58FF-604D-3D79-4E65F6453105}"/>
              </a:ext>
            </a:extLst>
          </p:cNvPr>
          <p:cNvSpPr txBox="1"/>
          <p:nvPr/>
        </p:nvSpPr>
        <p:spPr>
          <a:xfrm>
            <a:off x="484093" y="986443"/>
            <a:ext cx="458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ABDOMINAL SIGNAL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320167"/>
            <a:ext cx="11360800" cy="9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Subtraction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415600" y="1230167"/>
            <a:ext cx="11360800" cy="36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000" dirty="0"/>
              <a:t>Template subtraction algorithms are based on the construction of an MECG template cycle which is subtracted from each subsequent MECG cycle of the AECG mixture to get the FECG signal. </a:t>
            </a:r>
          </a:p>
          <a:p>
            <a:pPr marL="342900" indent="-342900">
              <a:spcAft>
                <a:spcPts val="1600"/>
              </a:spcAft>
            </a:pPr>
            <a:r>
              <a:rPr lang="en-US" sz="2000" dirty="0"/>
              <a:t>The </a:t>
            </a:r>
            <a:r>
              <a:rPr lang="en-US" sz="2000" dirty="0" err="1"/>
              <a:t>mECG</a:t>
            </a:r>
            <a:r>
              <a:rPr lang="en-US" sz="2000" dirty="0"/>
              <a:t> template must be constructed correctly in the time domain in order for the abdominal signal to be removed using temporal approaches.</a:t>
            </a:r>
            <a:endParaRPr sz="2000" dirty="0"/>
          </a:p>
        </p:txBody>
      </p:sp>
      <p:pic>
        <p:nvPicPr>
          <p:cNvPr id="1026" name="Picture 2" descr="PDF] Sequential Total Variation Denoising for the Extraction of Fetal ECG  from Single-Channel Maternal Abdominal ECG | Semantic Scholar">
            <a:extLst>
              <a:ext uri="{FF2B5EF4-FFF2-40B4-BE49-F238E27FC236}">
                <a16:creationId xmlns:a16="http://schemas.microsoft.com/office/drawing/2014/main" id="{E60AD8D2-7C0D-B9F3-2785-EA563050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99" y="3073567"/>
            <a:ext cx="9530207" cy="3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0C0D5A-652B-6885-3E4D-51837BAE87E0}"/>
              </a:ext>
            </a:extLst>
          </p:cNvPr>
          <p:cNvSpPr txBox="1"/>
          <p:nvPr/>
        </p:nvSpPr>
        <p:spPr>
          <a:xfrm>
            <a:off x="3006048" y="6504537"/>
            <a:ext cx="856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/>
              <a:t>Source - https://d3i71xaburhd42.cloudfront.net/0ff92623fe3190cc54c94306dfb590d2448bb142/3-Figure1-1.png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Adaptive Filtering 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461834" y="1428311"/>
            <a:ext cx="11084707" cy="28853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400" dirty="0"/>
              <a:t>Adaptive filters feature parameters that can be changed to modify the filter’s transfer function. 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400" dirty="0"/>
              <a:t>A FIR filter is made up of the adaptive filter’s coefficients, which are trained to </a:t>
            </a:r>
            <a:r>
              <a:rPr lang="en-US" sz="2400" dirty="0" err="1"/>
              <a:t>minimise</a:t>
            </a:r>
            <a:r>
              <a:rPr lang="en-US" sz="2400" dirty="0"/>
              <a:t> errors.</a:t>
            </a:r>
          </a:p>
          <a:p>
            <a:pPr algn="just">
              <a:buClr>
                <a:srgbClr val="000000"/>
              </a:buClr>
              <a:buFont typeface="Proxima Nova"/>
              <a:buChar char="❏"/>
            </a:pPr>
            <a:r>
              <a:rPr lang="en-US" sz="2400" dirty="0"/>
              <a:t>The least mean square (LMS) and recursive least squares (RLS) adaptive filters have been used in NI-</a:t>
            </a:r>
            <a:r>
              <a:rPr lang="en-US" sz="2400" dirty="0" err="1"/>
              <a:t>fECG</a:t>
            </a:r>
            <a:r>
              <a:rPr lang="en-US" sz="2400" dirty="0"/>
              <a:t> more frequently.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ea typeface="Proxima Nova"/>
              <a:cs typeface="Proxima Nova"/>
              <a:sym typeface="Proxima Nova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50" name="Picture 2" descr="An Efficient Adaptive Filter for Fetal ECG Extraction Using Neural Network">
            <a:extLst>
              <a:ext uri="{FF2B5EF4-FFF2-40B4-BE49-F238E27FC236}">
                <a16:creationId xmlns:a16="http://schemas.microsoft.com/office/drawing/2014/main" id="{B9D46F98-F89C-5EB1-BB0E-6B83B16E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812" y="3713077"/>
            <a:ext cx="6576729" cy="283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667" dirty="0">
                <a:solidFill>
                  <a:srgbClr val="CC4125"/>
                </a:solidFill>
                <a:latin typeface="Proxima Nova"/>
                <a:ea typeface="Proxima Nova"/>
                <a:cs typeface="Proxima Nova"/>
                <a:sym typeface="Proxima Nova"/>
              </a:rPr>
              <a:t>Blind Source Separation</a:t>
            </a: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now know that abdominal signal consists of </a:t>
            </a:r>
            <a:r>
              <a:rPr lang="en-IN" sz="2400" dirty="0" err="1"/>
              <a:t>mECG</a:t>
            </a:r>
            <a:r>
              <a:rPr lang="en-IN" sz="2400" dirty="0"/>
              <a:t>, </a:t>
            </a:r>
            <a:r>
              <a:rPr lang="en-IN" sz="2400" dirty="0" err="1"/>
              <a:t>fECG</a:t>
            </a:r>
            <a:r>
              <a:rPr lang="en-IN" sz="2400" dirty="0"/>
              <a:t>, and noise.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 blind source separation (BSS) method assumes that the abdominal signal is a linear and instantaneous mixing of these sources.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From the measured signal y, the main goal of BSS algorithms is to retrieve the source set.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These techniques are known as ”blind” techniques since they normally don’t require any knowledge of the sources or the mixing procedure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IN" sz="2400" dirty="0"/>
              <a:t>Two major BSS techniques used are :-</a:t>
            </a:r>
          </a:p>
          <a:p>
            <a:pPr marL="1066785" lvl="1" indent="-457200" algn="just">
              <a:buFont typeface="+mj-lt"/>
              <a:buAutoNum type="arabicPeriod"/>
            </a:pPr>
            <a:r>
              <a:rPr lang="en-IN" dirty="0"/>
              <a:t>Principal Component Analysis</a:t>
            </a:r>
          </a:p>
          <a:p>
            <a:pPr marL="1066785" lvl="1" indent="-457200" algn="just">
              <a:buFont typeface="+mj-lt"/>
              <a:buAutoNum type="arabicPeriod"/>
            </a:pPr>
            <a:r>
              <a:rPr lang="en-IN" dirty="0"/>
              <a:t>Independent Component Analysis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1884</TotalTime>
  <Words>2302</Words>
  <Application>Microsoft Office PowerPoint</Application>
  <PresentationFormat>Widescreen</PresentationFormat>
  <Paragraphs>244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Algerian</vt:lpstr>
      <vt:lpstr>Arial</vt:lpstr>
      <vt:lpstr>Calibri</vt:lpstr>
      <vt:lpstr>Calibri Light</vt:lpstr>
      <vt:lpstr>Cambria</vt:lpstr>
      <vt:lpstr>Century Gothic</vt:lpstr>
      <vt:lpstr>Proxima Nova</vt:lpstr>
      <vt:lpstr>Proxima Nova Semibold</vt:lpstr>
      <vt:lpstr>Roboto</vt:lpstr>
      <vt:lpstr>Wingdings</vt:lpstr>
      <vt:lpstr>Wingdings 3</vt:lpstr>
      <vt:lpstr>Office Theme</vt:lpstr>
      <vt:lpstr>Slice</vt:lpstr>
      <vt:lpstr>Foetal ECG extraction using  Blind Source Separation  Under the Guidance of  Supervisor : Prof. Vikram M Gadre  Mentor : Nithin Lakshmisha </vt:lpstr>
      <vt:lpstr>Contents</vt:lpstr>
      <vt:lpstr>Introduction</vt:lpstr>
      <vt:lpstr>Background</vt:lpstr>
      <vt:lpstr>Clinical relevance of fECG</vt:lpstr>
      <vt:lpstr>NI-fECG Extraction Algorithms</vt:lpstr>
      <vt:lpstr>Template Subtraction</vt:lpstr>
      <vt:lpstr>Adaptive Filtering </vt:lpstr>
      <vt:lpstr>Blind Source Separation</vt:lpstr>
      <vt:lpstr>Principal component analysis</vt:lpstr>
      <vt:lpstr>Independent component analysis</vt:lpstr>
      <vt:lpstr>Dataset</vt:lpstr>
      <vt:lpstr>Pre-processing</vt:lpstr>
      <vt:lpstr> Notch Filtering</vt:lpstr>
      <vt:lpstr> High-pass Filtering</vt:lpstr>
      <vt:lpstr> Low-pass Filtering</vt:lpstr>
      <vt:lpstr>Principal component analysis</vt:lpstr>
      <vt:lpstr>Results</vt:lpstr>
      <vt:lpstr>Addressed problems </vt:lpstr>
      <vt:lpstr>Problem 1</vt:lpstr>
      <vt:lpstr>fECG extracted after template subtraction</vt:lpstr>
      <vt:lpstr>Pan-Tompkins algorithm</vt:lpstr>
      <vt:lpstr>Problem 2</vt:lpstr>
      <vt:lpstr>Results</vt:lpstr>
      <vt:lpstr>Application of BSS</vt:lpstr>
      <vt:lpstr>Application of BSS</vt:lpstr>
      <vt:lpstr>Drawbacks of PCA</vt:lpstr>
      <vt:lpstr>Conclusion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Foetal ECG extraction using  Blind Source Separation  Under the Guidance of  Supervisor : Prof. Vikram M Gadre  Mentor : Nithin Lakshmisha </dc:title>
  <dc:creator>Rushikesh Metkar</dc:creator>
  <cp:lastModifiedBy>Rushikesh Metkar</cp:lastModifiedBy>
  <cp:revision>2</cp:revision>
  <dcterms:created xsi:type="dcterms:W3CDTF">2022-11-15T14:21:59Z</dcterms:created>
  <dcterms:modified xsi:type="dcterms:W3CDTF">2022-11-17T12:10:44Z</dcterms:modified>
</cp:coreProperties>
</file>