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23"/>
  </p:notesMasterIdLst>
  <p:sldIdLst>
    <p:sldId id="256" r:id="rId3"/>
    <p:sldId id="273" r:id="rId4"/>
    <p:sldId id="274" r:id="rId5"/>
    <p:sldId id="257" r:id="rId6"/>
    <p:sldId id="258" r:id="rId7"/>
    <p:sldId id="259" r:id="rId8"/>
    <p:sldId id="262" r:id="rId9"/>
    <p:sldId id="264" r:id="rId10"/>
    <p:sldId id="267" r:id="rId11"/>
    <p:sldId id="275" r:id="rId12"/>
    <p:sldId id="276" r:id="rId13"/>
    <p:sldId id="277" r:id="rId14"/>
    <p:sldId id="268" r:id="rId15"/>
    <p:sldId id="270" r:id="rId16"/>
    <p:sldId id="272" r:id="rId17"/>
    <p:sldId id="266" r:id="rId18"/>
    <p:sldId id="265" r:id="rId19"/>
    <p:sldId id="263" r:id="rId20"/>
    <p:sldId id="278" r:id="rId21"/>
    <p:sldId id="279"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285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522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118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29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28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08626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863812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790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54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61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1412358"/>
            <a:ext cx="12435840" cy="51552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94560" y="2551356"/>
            <a:ext cx="102412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9101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06704" y="1422623"/>
            <a:ext cx="13016992" cy="365485"/>
          </a:xfrm>
        </p:spPr>
        <p:txBody>
          <a:bodyPr lIns="0" tIns="0" rIns="0" bIns="0"/>
          <a:lstStyle>
            <a:lvl1pPr>
              <a:defRPr sz="2375" b="0" i="0">
                <a:solidFill>
                  <a:srgbClr val="F1F0F4"/>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8193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06704" y="1422623"/>
            <a:ext cx="13016992" cy="365485"/>
          </a:xfrm>
        </p:spPr>
        <p:txBody>
          <a:bodyPr lIns="0" tIns="0" rIns="0" bIns="0"/>
          <a:lstStyle>
            <a:lvl1pPr>
              <a:defRPr sz="2375" b="0" i="0">
                <a:solidFill>
                  <a:srgbClr val="F1F0F4"/>
                </a:solidFill>
                <a:latin typeface="Verdana"/>
                <a:cs typeface="Verdana"/>
              </a:defRPr>
            </a:lvl1pPr>
          </a:lstStyle>
          <a:p>
            <a:endParaRPr/>
          </a:p>
        </p:txBody>
      </p:sp>
      <p:sp>
        <p:nvSpPr>
          <p:cNvPr id="3" name="Holder 3"/>
          <p:cNvSpPr>
            <a:spLocks noGrp="1"/>
          </p:cNvSpPr>
          <p:nvPr>
            <p:ph sz="half" idx="2"/>
          </p:nvPr>
        </p:nvSpPr>
        <p:spPr>
          <a:xfrm>
            <a:off x="731520" y="1047879"/>
            <a:ext cx="636422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047879"/>
            <a:ext cx="636422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392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06704" y="1422623"/>
            <a:ext cx="13016992" cy="365485"/>
          </a:xfrm>
        </p:spPr>
        <p:txBody>
          <a:bodyPr lIns="0" tIns="0" rIns="0" bIns="0"/>
          <a:lstStyle>
            <a:lvl1pPr>
              <a:defRPr sz="2375" b="0" i="0">
                <a:solidFill>
                  <a:srgbClr val="F1F0F4"/>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28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953435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1"/>
            <a:ext cx="14630399" cy="4551490"/>
          </a:xfrm>
          <a:prstGeom prst="rect">
            <a:avLst/>
          </a:prstGeom>
        </p:spPr>
      </p:pic>
      <p:sp>
        <p:nvSpPr>
          <p:cNvPr id="17" name="bg object 17"/>
          <p:cNvSpPr/>
          <p:nvPr/>
        </p:nvSpPr>
        <p:spPr>
          <a:xfrm>
            <a:off x="0" y="0"/>
            <a:ext cx="14630400" cy="4551491"/>
          </a:xfrm>
          <a:custGeom>
            <a:avLst/>
            <a:gdLst/>
            <a:ahLst/>
            <a:cxnLst/>
            <a:rect l="l" t="t" r="r" b="b"/>
            <a:pathLst>
              <a:path w="11430000" h="6419850">
                <a:moveTo>
                  <a:pt x="11429999" y="6419849"/>
                </a:moveTo>
                <a:lnTo>
                  <a:pt x="0" y="6419849"/>
                </a:lnTo>
                <a:lnTo>
                  <a:pt x="0" y="0"/>
                </a:lnTo>
                <a:lnTo>
                  <a:pt x="11429999" y="0"/>
                </a:lnTo>
                <a:lnTo>
                  <a:pt x="11429999" y="6419849"/>
                </a:lnTo>
                <a:close/>
              </a:path>
            </a:pathLst>
          </a:custGeom>
          <a:solidFill>
            <a:srgbClr val="0D092B">
              <a:alpha val="74899"/>
            </a:srgbClr>
          </a:solidFill>
        </p:spPr>
        <p:txBody>
          <a:bodyPr wrap="square" lIns="0" tIns="0" rIns="0" bIns="0" rtlCol="0"/>
          <a:lstStyle/>
          <a:p>
            <a:endParaRPr sz="1276"/>
          </a:p>
        </p:txBody>
      </p:sp>
      <p:sp>
        <p:nvSpPr>
          <p:cNvPr id="2" name="Holder 2"/>
          <p:cNvSpPr>
            <a:spLocks noGrp="1"/>
          </p:cNvSpPr>
          <p:nvPr>
            <p:ph type="title"/>
          </p:nvPr>
        </p:nvSpPr>
        <p:spPr>
          <a:xfrm>
            <a:off x="806704" y="1422623"/>
            <a:ext cx="13016992" cy="515526"/>
          </a:xfrm>
          <a:prstGeom prst="rect">
            <a:avLst/>
          </a:prstGeom>
        </p:spPr>
        <p:txBody>
          <a:bodyPr wrap="square" lIns="0" tIns="0" rIns="0" bIns="0">
            <a:spAutoFit/>
          </a:bodyPr>
          <a:lstStyle>
            <a:lvl1pPr>
              <a:defRPr sz="3350" b="0" i="0">
                <a:solidFill>
                  <a:srgbClr val="F1F0F4"/>
                </a:solidFill>
                <a:latin typeface="Verdana"/>
                <a:cs typeface="Verdana"/>
              </a:defRPr>
            </a:lvl1pPr>
          </a:lstStyle>
          <a:p>
            <a:endParaRPr/>
          </a:p>
        </p:txBody>
      </p:sp>
      <p:sp>
        <p:nvSpPr>
          <p:cNvPr id="3" name="Holder 3"/>
          <p:cNvSpPr>
            <a:spLocks noGrp="1"/>
          </p:cNvSpPr>
          <p:nvPr>
            <p:ph type="body" idx="1"/>
          </p:nvPr>
        </p:nvSpPr>
        <p:spPr>
          <a:xfrm>
            <a:off x="806704" y="1960158"/>
            <a:ext cx="1301699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74336" y="4237073"/>
            <a:ext cx="468172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4237073"/>
            <a:ext cx="336499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a:xfrm>
            <a:off x="10533888" y="4237073"/>
            <a:ext cx="336499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9460191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xStyles>
    <p:titleStyle>
      <a:lvl1pPr>
        <a:defRPr>
          <a:latin typeface="+mj-lt"/>
          <a:ea typeface="+mj-ea"/>
          <a:cs typeface="+mj-cs"/>
        </a:defRPr>
      </a:lvl1pPr>
    </p:titleStyle>
    <p:bodyStyle>
      <a:lvl1pPr marL="0">
        <a:defRPr>
          <a:latin typeface="+mn-lt"/>
          <a:ea typeface="+mn-ea"/>
          <a:cs typeface="+mn-cs"/>
        </a:defRPr>
      </a:lvl1pPr>
      <a:lvl2pPr marL="324155">
        <a:defRPr>
          <a:latin typeface="+mn-lt"/>
          <a:ea typeface="+mn-ea"/>
          <a:cs typeface="+mn-cs"/>
        </a:defRPr>
      </a:lvl2pPr>
      <a:lvl3pPr marL="648310">
        <a:defRPr>
          <a:latin typeface="+mn-lt"/>
          <a:ea typeface="+mn-ea"/>
          <a:cs typeface="+mn-cs"/>
        </a:defRPr>
      </a:lvl3pPr>
      <a:lvl4pPr marL="972464">
        <a:defRPr>
          <a:latin typeface="+mn-lt"/>
          <a:ea typeface="+mn-ea"/>
          <a:cs typeface="+mn-cs"/>
        </a:defRPr>
      </a:lvl4pPr>
      <a:lvl5pPr marL="1296619">
        <a:defRPr>
          <a:latin typeface="+mn-lt"/>
          <a:ea typeface="+mn-ea"/>
          <a:cs typeface="+mn-cs"/>
        </a:defRPr>
      </a:lvl5pPr>
      <a:lvl6pPr marL="1620774">
        <a:defRPr>
          <a:latin typeface="+mn-lt"/>
          <a:ea typeface="+mn-ea"/>
          <a:cs typeface="+mn-cs"/>
        </a:defRPr>
      </a:lvl6pPr>
      <a:lvl7pPr marL="1944929">
        <a:defRPr>
          <a:latin typeface="+mn-lt"/>
          <a:ea typeface="+mn-ea"/>
          <a:cs typeface="+mn-cs"/>
        </a:defRPr>
      </a:lvl7pPr>
      <a:lvl8pPr marL="2269084">
        <a:defRPr>
          <a:latin typeface="+mn-lt"/>
          <a:ea typeface="+mn-ea"/>
          <a:cs typeface="+mn-cs"/>
        </a:defRPr>
      </a:lvl8pPr>
      <a:lvl9pPr marL="2593238">
        <a:defRPr>
          <a:latin typeface="+mn-lt"/>
          <a:ea typeface="+mn-ea"/>
          <a:cs typeface="+mn-cs"/>
        </a:defRPr>
      </a:lvl9pPr>
    </p:bodyStyle>
    <p:otherStyle>
      <a:lvl1pPr marL="0">
        <a:defRPr>
          <a:latin typeface="+mn-lt"/>
          <a:ea typeface="+mn-ea"/>
          <a:cs typeface="+mn-cs"/>
        </a:defRPr>
      </a:lvl1pPr>
      <a:lvl2pPr marL="324155">
        <a:defRPr>
          <a:latin typeface="+mn-lt"/>
          <a:ea typeface="+mn-ea"/>
          <a:cs typeface="+mn-cs"/>
        </a:defRPr>
      </a:lvl2pPr>
      <a:lvl3pPr marL="648310">
        <a:defRPr>
          <a:latin typeface="+mn-lt"/>
          <a:ea typeface="+mn-ea"/>
          <a:cs typeface="+mn-cs"/>
        </a:defRPr>
      </a:lvl3pPr>
      <a:lvl4pPr marL="972464">
        <a:defRPr>
          <a:latin typeface="+mn-lt"/>
          <a:ea typeface="+mn-ea"/>
          <a:cs typeface="+mn-cs"/>
        </a:defRPr>
      </a:lvl4pPr>
      <a:lvl5pPr marL="1296619">
        <a:defRPr>
          <a:latin typeface="+mn-lt"/>
          <a:ea typeface="+mn-ea"/>
          <a:cs typeface="+mn-cs"/>
        </a:defRPr>
      </a:lvl5pPr>
      <a:lvl6pPr marL="1620774">
        <a:defRPr>
          <a:latin typeface="+mn-lt"/>
          <a:ea typeface="+mn-ea"/>
          <a:cs typeface="+mn-cs"/>
        </a:defRPr>
      </a:lvl6pPr>
      <a:lvl7pPr marL="1944929">
        <a:defRPr>
          <a:latin typeface="+mn-lt"/>
          <a:ea typeface="+mn-ea"/>
          <a:cs typeface="+mn-cs"/>
        </a:defRPr>
      </a:lvl7pPr>
      <a:lvl8pPr marL="2269084">
        <a:defRPr>
          <a:latin typeface="+mn-lt"/>
          <a:ea typeface="+mn-ea"/>
          <a:cs typeface="+mn-cs"/>
        </a:defRPr>
      </a:lvl8pPr>
      <a:lvl9pPr marL="25932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11410" y="0"/>
            <a:ext cx="14630400" cy="8229600"/>
          </a:xfrm>
          <a:prstGeom prst="rect">
            <a:avLst/>
          </a:prstGeom>
          <a:solidFill>
            <a:srgbClr val="464342"/>
          </a:solidFill>
          <a:ln/>
        </p:spPr>
      </p:sp>
      <p:sp>
        <p:nvSpPr>
          <p:cNvPr id="5"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Rushi Daulatkar</a:t>
            </a:r>
          </a:p>
          <a:p>
            <a:pPr marL="0" indent="0">
              <a:lnSpc>
                <a:spcPts val="6561"/>
              </a:lnSpc>
              <a:buNone/>
            </a:pPr>
            <a:r>
              <a:rPr lang="en-US" sz="2000" dirty="0">
                <a:solidFill>
                  <a:srgbClr val="EBCCBB"/>
                </a:solidFill>
                <a:latin typeface="Gelasio" pitchFamily="34" charset="0"/>
                <a:ea typeface="Gelasio" pitchFamily="34" charset="-122"/>
                <a:cs typeface="Gelasio" pitchFamily="34" charset="-120"/>
              </a:rPr>
              <a:t>IBM Intern</a:t>
            </a:r>
            <a:endParaRPr lang="en-US" sz="5249" dirty="0"/>
          </a:p>
        </p:txBody>
      </p:sp>
      <p:sp>
        <p:nvSpPr>
          <p:cNvPr id="6" name="Text 3"/>
          <p:cNvSpPr/>
          <p:nvPr/>
        </p:nvSpPr>
        <p:spPr>
          <a:xfrm>
            <a:off x="31759" y="5231276"/>
            <a:ext cx="14607580" cy="2611384"/>
          </a:xfrm>
          <a:prstGeom prst="rect">
            <a:avLst/>
          </a:prstGeom>
          <a:noFill/>
          <a:ln/>
        </p:spPr>
        <p:txBody>
          <a:bodyPr wrap="square" rtlCol="0" anchor="t"/>
          <a:lstStyle/>
          <a:p>
            <a:pPr marL="0" indent="0">
              <a:lnSpc>
                <a:spcPts val="2799"/>
              </a:lnSpc>
              <a:buNone/>
            </a:pPr>
            <a:r>
              <a:rPr lang="en-US" sz="3600" dirty="0">
                <a:solidFill>
                  <a:srgbClr val="C9C2C0"/>
                </a:solidFill>
                <a:latin typeface="Gelasio" pitchFamily="34" charset="0"/>
                <a:ea typeface="Gelasio" pitchFamily="34" charset="-122"/>
              </a:rPr>
              <a:t>College Name :  St.Vincent Pallotti College Of Engineering And Technology</a:t>
            </a:r>
          </a:p>
          <a:p>
            <a:pPr marL="0" indent="0">
              <a:lnSpc>
                <a:spcPts val="2799"/>
              </a:lnSpc>
              <a:buNone/>
            </a:pPr>
            <a:endParaRPr lang="en-US" sz="3600" dirty="0">
              <a:solidFill>
                <a:srgbClr val="C9C2C0"/>
              </a:solidFill>
              <a:latin typeface="Gelasio" pitchFamily="34" charset="0"/>
              <a:ea typeface="Gelasio" pitchFamily="34" charset="-122"/>
            </a:endParaRPr>
          </a:p>
          <a:p>
            <a:pPr marL="0" indent="0">
              <a:lnSpc>
                <a:spcPts val="2799"/>
              </a:lnSpc>
              <a:buNone/>
            </a:pPr>
            <a:endParaRPr lang="en-US" sz="3600" dirty="0">
              <a:solidFill>
                <a:srgbClr val="C9C2C0"/>
              </a:solidFill>
              <a:latin typeface="Gelasio" pitchFamily="34" charset="0"/>
              <a:ea typeface="Gelasio" pitchFamily="34" charset="-122"/>
            </a:endParaRPr>
          </a:p>
          <a:p>
            <a:pPr marL="0" indent="0">
              <a:lnSpc>
                <a:spcPts val="2799"/>
              </a:lnSpc>
              <a:buNone/>
            </a:pPr>
            <a:r>
              <a:rPr lang="en-US" sz="3600" dirty="0">
                <a:solidFill>
                  <a:srgbClr val="C9C2C0"/>
                </a:solidFill>
                <a:latin typeface="Gelasio" pitchFamily="34" charset="0"/>
                <a:ea typeface="Gelasio" pitchFamily="34" charset="-122"/>
              </a:rPr>
              <a:t>Branch : Computer Science And Business Systems</a:t>
            </a:r>
            <a:endParaRPr lang="en-US" sz="3600" dirty="0"/>
          </a:p>
        </p:txBody>
      </p:sp>
      <p:sp>
        <p:nvSpPr>
          <p:cNvPr id="7" name="Shape 4"/>
          <p:cNvSpPr/>
          <p:nvPr/>
        </p:nvSpPr>
        <p:spPr>
          <a:xfrm>
            <a:off x="545008" y="2373014"/>
            <a:ext cx="355402" cy="355402"/>
          </a:xfrm>
          <a:prstGeom prst="roundRect">
            <a:avLst>
              <a:gd name="adj" fmla="val 25726039"/>
            </a:avLst>
          </a:prstGeom>
          <a:solidFill>
            <a:srgbClr val="298B75"/>
          </a:solidFill>
          <a:ln w="7620">
            <a:solidFill>
              <a:srgbClr val="FFFFFF"/>
            </a:solidFill>
            <a:prstDash val="solid"/>
          </a:ln>
        </p:spPr>
      </p:sp>
      <p:sp>
        <p:nvSpPr>
          <p:cNvPr id="8" name="Text 5"/>
          <p:cNvSpPr/>
          <p:nvPr/>
        </p:nvSpPr>
        <p:spPr>
          <a:xfrm>
            <a:off x="628554" y="2315924"/>
            <a:ext cx="22098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Gelasio" pitchFamily="34" charset="0"/>
                <a:ea typeface="Gelasio" pitchFamily="34" charset="-122"/>
                <a:cs typeface="Gelasio" pitchFamily="34" charset="-120"/>
              </a:rPr>
              <a:t>RD</a:t>
            </a:r>
            <a:endParaRPr lang="en-US" sz="1152" dirty="0"/>
          </a:p>
        </p:txBody>
      </p:sp>
      <p:sp>
        <p:nvSpPr>
          <p:cNvPr id="12" name="Text 2">
            <a:extLst>
              <a:ext uri="{FF2B5EF4-FFF2-40B4-BE49-F238E27FC236}">
                <a16:creationId xmlns:a16="http://schemas.microsoft.com/office/drawing/2014/main" id="{96027BE0-9C14-AD47-84F6-883660D2C0B8}"/>
              </a:ext>
            </a:extLst>
          </p:cNvPr>
          <p:cNvSpPr/>
          <p:nvPr/>
        </p:nvSpPr>
        <p:spPr>
          <a:xfrm>
            <a:off x="375999" y="209193"/>
            <a:ext cx="13329841" cy="1666399"/>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Credit Card Default Prediction</a:t>
            </a:r>
          </a:p>
        </p:txBody>
      </p:sp>
      <p:pic>
        <p:nvPicPr>
          <p:cNvPr id="17" name="Graphic 16" descr="Bar chart">
            <a:extLst>
              <a:ext uri="{FF2B5EF4-FFF2-40B4-BE49-F238E27FC236}">
                <a16:creationId xmlns:a16="http://schemas.microsoft.com/office/drawing/2014/main" id="{71842A44-142E-BB6F-C195-D1C87881F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749" y="1717588"/>
            <a:ext cx="914400" cy="914400"/>
          </a:xfrm>
          <a:prstGeom prst="rect">
            <a:avLst/>
          </a:prstGeom>
        </p:spPr>
      </p:pic>
      <p:pic>
        <p:nvPicPr>
          <p:cNvPr id="19" name="Graphic 18" descr="Bar chart RTL">
            <a:extLst>
              <a:ext uri="{FF2B5EF4-FFF2-40B4-BE49-F238E27FC236}">
                <a16:creationId xmlns:a16="http://schemas.microsoft.com/office/drawing/2014/main" id="{113E33D7-348C-3F2D-8060-E8E17501EB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8349" y="2657278"/>
            <a:ext cx="914400" cy="914400"/>
          </a:xfrm>
          <a:prstGeom prst="rect">
            <a:avLst/>
          </a:prstGeom>
        </p:spPr>
      </p:pic>
      <p:pic>
        <p:nvPicPr>
          <p:cNvPr id="21" name="Graphic 20" descr="Presentation with checklist">
            <a:extLst>
              <a:ext uri="{FF2B5EF4-FFF2-40B4-BE49-F238E27FC236}">
                <a16:creationId xmlns:a16="http://schemas.microsoft.com/office/drawing/2014/main" id="{2AF32E55-8DC1-A511-F845-820421249A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95494" y="1717588"/>
            <a:ext cx="914400" cy="914400"/>
          </a:xfrm>
          <a:prstGeom prst="rect">
            <a:avLst/>
          </a:prstGeom>
        </p:spPr>
      </p:pic>
      <p:pic>
        <p:nvPicPr>
          <p:cNvPr id="23" name="Graphic 22" descr="List RTL">
            <a:extLst>
              <a:ext uri="{FF2B5EF4-FFF2-40B4-BE49-F238E27FC236}">
                <a16:creationId xmlns:a16="http://schemas.microsoft.com/office/drawing/2014/main" id="{0726356B-8A77-175D-6157-5D64EFB628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36268" y="2725792"/>
            <a:ext cx="914400" cy="914400"/>
          </a:xfrm>
          <a:prstGeom prst="rect">
            <a:avLst/>
          </a:prstGeom>
        </p:spPr>
      </p:pic>
      <p:pic>
        <p:nvPicPr>
          <p:cNvPr id="25" name="Graphic 24" descr="Handshake">
            <a:extLst>
              <a:ext uri="{FF2B5EF4-FFF2-40B4-BE49-F238E27FC236}">
                <a16:creationId xmlns:a16="http://schemas.microsoft.com/office/drawing/2014/main" id="{5B140F2C-685C-C007-6F0C-73AF590A25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65843" y="1732358"/>
            <a:ext cx="914400" cy="914400"/>
          </a:xfrm>
          <a:prstGeom prst="rect">
            <a:avLst/>
          </a:prstGeom>
        </p:spPr>
      </p:pic>
      <p:pic>
        <p:nvPicPr>
          <p:cNvPr id="27" name="Graphic 26" descr="Connections">
            <a:extLst>
              <a:ext uri="{FF2B5EF4-FFF2-40B4-BE49-F238E27FC236}">
                <a16:creationId xmlns:a16="http://schemas.microsoft.com/office/drawing/2014/main" id="{77E23BA1-F077-2C45-F6D9-19BDFF280F9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46546" y="3809737"/>
            <a:ext cx="914400" cy="914400"/>
          </a:xfrm>
          <a:prstGeom prst="rect">
            <a:avLst/>
          </a:prstGeom>
        </p:spPr>
      </p:pic>
      <p:pic>
        <p:nvPicPr>
          <p:cNvPr id="29" name="Graphic 28" descr="Shopping cart">
            <a:extLst>
              <a:ext uri="{FF2B5EF4-FFF2-40B4-BE49-F238E27FC236}">
                <a16:creationId xmlns:a16="http://schemas.microsoft.com/office/drawing/2014/main" id="{19CDFD27-0345-8009-646C-6188099352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54720" y="2725792"/>
            <a:ext cx="914400" cy="914400"/>
          </a:xfrm>
          <a:prstGeom prst="rect">
            <a:avLst/>
          </a:prstGeom>
        </p:spPr>
      </p:pic>
      <p:pic>
        <p:nvPicPr>
          <p:cNvPr id="31" name="Graphic 30" descr="Dollar">
            <a:extLst>
              <a:ext uri="{FF2B5EF4-FFF2-40B4-BE49-F238E27FC236}">
                <a16:creationId xmlns:a16="http://schemas.microsoft.com/office/drawing/2014/main" id="{BF84C652-B5E0-5E3F-1F86-6FF5E3906FC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60612" y="3755039"/>
            <a:ext cx="914400" cy="914400"/>
          </a:xfrm>
          <a:prstGeom prst="rect">
            <a:avLst/>
          </a:prstGeom>
        </p:spPr>
      </p:pic>
      <p:pic>
        <p:nvPicPr>
          <p:cNvPr id="33" name="Graphic 32" descr="Cent">
            <a:extLst>
              <a:ext uri="{FF2B5EF4-FFF2-40B4-BE49-F238E27FC236}">
                <a16:creationId xmlns:a16="http://schemas.microsoft.com/office/drawing/2014/main" id="{61AA455D-DABA-D323-E8F0-01E5E4A6F7C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85764" y="3743576"/>
            <a:ext cx="914400" cy="914400"/>
          </a:xfrm>
          <a:prstGeom prst="rect">
            <a:avLst/>
          </a:prstGeom>
        </p:spPr>
      </p:pic>
      <p:pic>
        <p:nvPicPr>
          <p:cNvPr id="35" name="Graphic 34" descr="Euro">
            <a:extLst>
              <a:ext uri="{FF2B5EF4-FFF2-40B4-BE49-F238E27FC236}">
                <a16:creationId xmlns:a16="http://schemas.microsoft.com/office/drawing/2014/main" id="{8915F46B-9D44-7104-8F78-0E7E1BB82F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995494" y="3751183"/>
            <a:ext cx="914400" cy="914400"/>
          </a:xfrm>
          <a:prstGeom prst="rect">
            <a:avLst/>
          </a:prstGeom>
        </p:spPr>
      </p:pic>
      <p:pic>
        <p:nvPicPr>
          <p:cNvPr id="37" name="Graphic 36" descr="Pound">
            <a:extLst>
              <a:ext uri="{FF2B5EF4-FFF2-40B4-BE49-F238E27FC236}">
                <a16:creationId xmlns:a16="http://schemas.microsoft.com/office/drawing/2014/main" id="{94738CF7-0D78-0939-AA67-D86BD0A870A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082711" y="3713096"/>
            <a:ext cx="914400" cy="914400"/>
          </a:xfrm>
          <a:prstGeom prst="rect">
            <a:avLst/>
          </a:prstGeom>
        </p:spPr>
      </p:pic>
      <p:pic>
        <p:nvPicPr>
          <p:cNvPr id="39" name="Graphic 38" descr="Rupee">
            <a:extLst>
              <a:ext uri="{FF2B5EF4-FFF2-40B4-BE49-F238E27FC236}">
                <a16:creationId xmlns:a16="http://schemas.microsoft.com/office/drawing/2014/main" id="{030E5524-E6A7-A90C-2B79-C8099E436DC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980243" y="2725792"/>
            <a:ext cx="914400" cy="914400"/>
          </a:xfrm>
          <a:prstGeom prst="rect">
            <a:avLst/>
          </a:prstGeom>
        </p:spPr>
      </p:pic>
      <p:pic>
        <p:nvPicPr>
          <p:cNvPr id="41" name="Graphic 40" descr="Coins">
            <a:extLst>
              <a:ext uri="{FF2B5EF4-FFF2-40B4-BE49-F238E27FC236}">
                <a16:creationId xmlns:a16="http://schemas.microsoft.com/office/drawing/2014/main" id="{F7F98BA6-2021-722C-CE34-1CBD13A9030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995494" y="2728416"/>
            <a:ext cx="914400" cy="914400"/>
          </a:xfrm>
          <a:prstGeom prst="rect">
            <a:avLst/>
          </a:prstGeom>
        </p:spPr>
      </p:pic>
      <p:pic>
        <p:nvPicPr>
          <p:cNvPr id="43" name="Graphic 42" descr="Link">
            <a:extLst>
              <a:ext uri="{FF2B5EF4-FFF2-40B4-BE49-F238E27FC236}">
                <a16:creationId xmlns:a16="http://schemas.microsoft.com/office/drawing/2014/main" id="{5EAFD3A2-9115-1F3D-C8AB-348EDBAAD7E2}"/>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878349" y="1705796"/>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11273224" y="7669411"/>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11043911" y="763569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11628051" y="7642622"/>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2" y="2928396"/>
            <a:ext cx="8261496" cy="3637184"/>
          </a:xfrm>
          <a:prstGeom prst="rect">
            <a:avLst/>
          </a:prstGeom>
          <a:noFill/>
          <a:ln/>
        </p:spPr>
        <p:txBody>
          <a:bodyPr wrap="square" rtlCol="0" anchor="t"/>
          <a:lstStyle/>
          <a:p>
            <a:pPr>
              <a:lnSpc>
                <a:spcPts val="2799"/>
              </a:lnSpc>
            </a:pPr>
            <a:endParaRPr lang="en-US" sz="2400" b="1" dirty="0">
              <a:latin typeface="Arial"/>
              <a:ea typeface="+mn-lt"/>
              <a:cs typeface="Arial"/>
            </a:endParaRPr>
          </a:p>
          <a:p>
            <a:r>
              <a:rPr lang="en-US" sz="2400" b="1" dirty="0">
                <a:latin typeface="Arial"/>
                <a:ea typeface="+mn-lt"/>
                <a:cs typeface="+mn-lt"/>
              </a:rPr>
              <a:t>Algorithm &amp; Deployment  </a:t>
            </a:r>
            <a:r>
              <a:rPr lang="en-US" sz="2400" dirty="0">
                <a:latin typeface="Arial"/>
                <a:ea typeface="+mn-lt"/>
                <a:cs typeface="+mn-lt"/>
              </a:rPr>
              <a:t>:-</a:t>
            </a:r>
          </a:p>
          <a:p>
            <a:r>
              <a:rPr lang="en-US" sz="2400" b="1" i="0" u="sng" dirty="0">
                <a:solidFill>
                  <a:srgbClr val="D1D5DB"/>
                </a:solidFill>
                <a:effectLst/>
                <a:latin typeface="Söhne"/>
              </a:rPr>
              <a:t>K-Nearest Neighbors (KNN):-</a:t>
            </a:r>
          </a:p>
          <a:p>
            <a:r>
              <a:rPr lang="en-US" sz="2400" b="0" i="0" dirty="0">
                <a:solidFill>
                  <a:srgbClr val="D1D5DB"/>
                </a:solidFill>
                <a:effectLst/>
                <a:latin typeface="Söhne"/>
              </a:rPr>
              <a:t>K-Nearest Neighbors is a simple yet effective algorithm for classification and regression tasks. In KNN, predictions are made based on the majority class of the k-nearest data points to a given instance in the feature space. The algorithm relies on the assumption that similar instances share similar outcomes. KNN is intuitive and easy to understand, making it suitable for both binary and multi-class classification problems. However, it can be sensitive to outliers and is computationally expensive for large datasets, as it requires calculating distances between the target point and all other points.</a:t>
            </a:r>
            <a:endParaRPr lang="en-US" sz="2400" dirty="0">
              <a:latin typeface="Arial"/>
              <a:ea typeface="Gelasio"/>
              <a:cs typeface="Calibri"/>
            </a:endParaRPr>
          </a:p>
          <a:p>
            <a:pPr marL="0" marR="0" lvl="0" indent="0" algn="l" defTabSz="914400" rtl="0" eaLnBrk="1" fontAlgn="auto" latinLnBrk="0" hangingPunct="1">
              <a:lnSpc>
                <a:spcPts val="2799"/>
              </a:lnSpc>
              <a:spcBef>
                <a:spcPts val="0"/>
              </a:spcBef>
              <a:spcAft>
                <a:spcPts val="0"/>
              </a:spcAft>
              <a:buClrTx/>
              <a:buSzTx/>
              <a:buFontTx/>
              <a:buNone/>
              <a:tabLst/>
              <a:defRPr/>
            </a:pPr>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B98ECF1-4E48-5471-6DCA-2B72EE4936A4}"/>
              </a:ext>
            </a:extLst>
          </p:cNvPr>
          <p:cNvPicPr>
            <a:picLocks noChangeAspect="1"/>
          </p:cNvPicPr>
          <p:nvPr/>
        </p:nvPicPr>
        <p:blipFill>
          <a:blip r:embed="rId3"/>
          <a:stretch>
            <a:fillRect/>
          </a:stretch>
        </p:blipFill>
        <p:spPr>
          <a:xfrm>
            <a:off x="8904514" y="1184103"/>
            <a:ext cx="5421017" cy="5301205"/>
          </a:xfrm>
          <a:prstGeom prst="rect">
            <a:avLst/>
          </a:prstGeom>
        </p:spPr>
      </p:pic>
    </p:spTree>
    <p:extLst>
      <p:ext uri="{BB962C8B-B14F-4D97-AF65-F5344CB8AC3E}">
        <p14:creationId xmlns:p14="http://schemas.microsoft.com/office/powerpoint/2010/main" val="17420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5"/>
          <p:cNvSpPr/>
          <p:nvPr/>
        </p:nvSpPr>
        <p:spPr>
          <a:xfrm>
            <a:off x="6216729" y="764851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11932921" y="7684732"/>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0" y="2766064"/>
            <a:ext cx="7178039" cy="4343262"/>
          </a:xfrm>
          <a:prstGeom prst="rect">
            <a:avLst/>
          </a:prstGeom>
          <a:noFill/>
          <a:ln/>
        </p:spPr>
        <p:txBody>
          <a:bodyPr wrap="square" rtlCol="0" anchor="t"/>
          <a:lstStyle/>
          <a:p>
            <a:r>
              <a:rPr lang="en-US" sz="2400" b="1" dirty="0">
                <a:latin typeface="Arial"/>
                <a:ea typeface="+mn-lt"/>
                <a:cs typeface="+mn-lt"/>
              </a:rPr>
              <a:t>Algorithm &amp; Deployment  </a:t>
            </a:r>
            <a:r>
              <a:rPr lang="en-US" sz="2400" dirty="0">
                <a:latin typeface="Arial"/>
                <a:ea typeface="+mn-lt"/>
                <a:cs typeface="+mn-lt"/>
              </a:rPr>
              <a:t>:-</a:t>
            </a:r>
          </a:p>
          <a:p>
            <a:r>
              <a:rPr lang="en-US" sz="2400" b="1" i="0" u="sng" dirty="0">
                <a:solidFill>
                  <a:srgbClr val="D1D5DB"/>
                </a:solidFill>
                <a:effectLst/>
                <a:latin typeface="Söhne"/>
              </a:rPr>
              <a:t>Logistic Regression:-</a:t>
            </a:r>
          </a:p>
          <a:p>
            <a:r>
              <a:rPr lang="en-US" sz="2400" b="0" i="0" dirty="0">
                <a:solidFill>
                  <a:srgbClr val="D1D5DB"/>
                </a:solidFill>
                <a:effectLst/>
                <a:latin typeface="Söhne"/>
              </a:rPr>
              <a:t>Logistic Regression is a widely used algorithm for binary classification problems, particularly in the context of predicting credit card defaults. Despite its name, logistic regression is used for classification, not regression. It models the relationship between the independent variables and the probability of a particular outcome using the logistic function. Logistic regression provides interpretable results, and the coefficients indicate the impact of each feature on the log-odds of the outcome. It is computationally efficient, handles linear relationships well, and is less prone to overfitting compared to more complex models.</a:t>
            </a:r>
            <a:endParaRPr lang="en-US" sz="2400" dirty="0">
              <a:latin typeface="Arial"/>
              <a:ea typeface="Gelasio"/>
              <a:cs typeface="Calibri"/>
            </a:endParaRPr>
          </a:p>
          <a:p>
            <a:pPr marL="0" marR="0" lvl="0" indent="0" algn="l" defTabSz="914400" rtl="0" eaLnBrk="1" fontAlgn="auto" latinLnBrk="0" hangingPunct="1">
              <a:lnSpc>
                <a:spcPts val="2799"/>
              </a:lnSpc>
              <a:spcBef>
                <a:spcPts val="0"/>
              </a:spcBef>
              <a:spcAft>
                <a:spcPts val="0"/>
              </a:spcAft>
              <a:buClrTx/>
              <a:buSzTx/>
              <a:buFontTx/>
              <a:buNone/>
              <a:tabLst/>
              <a:defRPr/>
            </a:pPr>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5F5A7DD-6ADF-E35C-A12A-03D6B09806F2}"/>
              </a:ext>
            </a:extLst>
          </p:cNvPr>
          <p:cNvPicPr>
            <a:picLocks noChangeAspect="1"/>
          </p:cNvPicPr>
          <p:nvPr/>
        </p:nvPicPr>
        <p:blipFill>
          <a:blip r:embed="rId3"/>
          <a:stretch>
            <a:fillRect/>
          </a:stretch>
        </p:blipFill>
        <p:spPr>
          <a:xfrm>
            <a:off x="7315200" y="709145"/>
            <a:ext cx="7620000" cy="6562512"/>
          </a:xfrm>
          <a:prstGeom prst="rect">
            <a:avLst/>
          </a:prstGeom>
        </p:spPr>
      </p:pic>
    </p:spTree>
    <p:extLst>
      <p:ext uri="{BB962C8B-B14F-4D97-AF65-F5344CB8AC3E}">
        <p14:creationId xmlns:p14="http://schemas.microsoft.com/office/powerpoint/2010/main" val="341394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99893" y="156251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11227077" y="7700635"/>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10993000" y="7683429"/>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11611133" y="7700635"/>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1" y="2692174"/>
            <a:ext cx="7613371" cy="5520696"/>
          </a:xfrm>
          <a:prstGeom prst="rect">
            <a:avLst/>
          </a:prstGeom>
          <a:noFill/>
          <a:ln/>
        </p:spPr>
        <p:txBody>
          <a:bodyPr wrap="square" rtlCol="0" anchor="t"/>
          <a:lstStyle/>
          <a:p>
            <a:r>
              <a:rPr lang="en-US" sz="2400" b="1" dirty="0">
                <a:latin typeface="Arial"/>
                <a:ea typeface="+mn-lt"/>
                <a:cs typeface="+mn-lt"/>
              </a:rPr>
              <a:t>Algorithm &amp; Deployment  </a:t>
            </a:r>
            <a:r>
              <a:rPr lang="en-US" sz="2400" dirty="0">
                <a:latin typeface="Arial"/>
                <a:ea typeface="+mn-lt"/>
                <a:cs typeface="+mn-lt"/>
              </a:rPr>
              <a:t>:-</a:t>
            </a:r>
          </a:p>
          <a:p>
            <a:r>
              <a:rPr lang="en-US" sz="2400" b="1" i="0" u="sng" dirty="0">
                <a:solidFill>
                  <a:srgbClr val="D1D5DB"/>
                </a:solidFill>
                <a:effectLst/>
                <a:latin typeface="Söhne"/>
              </a:rPr>
              <a:t>Decision Trees:</a:t>
            </a:r>
          </a:p>
          <a:p>
            <a:r>
              <a:rPr lang="en-US" sz="2400" b="0" i="0" dirty="0">
                <a:solidFill>
                  <a:srgbClr val="D1D5DB"/>
                </a:solidFill>
                <a:effectLst/>
                <a:latin typeface="Söhne"/>
              </a:rPr>
              <a:t>Decision Trees are versatile and interpretable algorithms used for both classification and regression tasks. In credit card default prediction, a decision tree recursively splits the data based on feature conditions to create a tree-like structure. Each leaf node represents a class or a regression value. Decision Trees capture complex relationships in the data, including non-linear patterns. However, they are susceptible to overfitting, especially when the tree is deep. To address this, ensemble methods like Random Forests or pruning techniques can be employed. Decision Trees are valuable for feature importance analysis, providing insights into the factors influencing credit card default predictions.</a:t>
            </a:r>
          </a:p>
          <a:p>
            <a:pPr marL="0" marR="0" lvl="0" indent="0" algn="l" defTabSz="914400" rtl="0" eaLnBrk="1" fontAlgn="auto" latinLnBrk="0" hangingPunct="1">
              <a:lnSpc>
                <a:spcPts val="2799"/>
              </a:lnSpc>
              <a:spcBef>
                <a:spcPts val="0"/>
              </a:spcBef>
              <a:spcAft>
                <a:spcPts val="0"/>
              </a:spcAft>
              <a:buClrTx/>
              <a:buSzTx/>
              <a:buFontTx/>
              <a:buNone/>
              <a:tabLst/>
              <a:defRPr/>
            </a:pPr>
            <a:endParaRPr lang="en-US" sz="2400" dirty="0">
              <a:latin typeface="Arial"/>
              <a:ea typeface="Gelasio"/>
              <a:cs typeface="Calibri"/>
            </a:endParaRPr>
          </a:p>
          <a:p>
            <a:pPr marL="0" marR="0" lvl="0" indent="0" algn="l" defTabSz="914400" rtl="0" eaLnBrk="1" fontAlgn="auto" latinLnBrk="0" hangingPunct="1">
              <a:lnSpc>
                <a:spcPts val="2799"/>
              </a:lnSpc>
              <a:spcBef>
                <a:spcPts val="0"/>
              </a:spcBef>
              <a:spcAft>
                <a:spcPts val="0"/>
              </a:spcAft>
              <a:buClrTx/>
              <a:buSzTx/>
              <a:buFontTx/>
              <a:buNone/>
              <a:tabLst/>
              <a:defRPr/>
            </a:pPr>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19B9E3C-8AD2-7C53-F783-4F2AD1CADDCC}"/>
              </a:ext>
            </a:extLst>
          </p:cNvPr>
          <p:cNvPicPr>
            <a:picLocks noChangeAspect="1"/>
          </p:cNvPicPr>
          <p:nvPr/>
        </p:nvPicPr>
        <p:blipFill>
          <a:blip r:embed="rId3"/>
          <a:stretch>
            <a:fillRect/>
          </a:stretch>
        </p:blipFill>
        <p:spPr>
          <a:xfrm>
            <a:off x="7677388" y="1569540"/>
            <a:ext cx="6631225" cy="5991228"/>
          </a:xfrm>
          <a:prstGeom prst="rect">
            <a:avLst/>
          </a:prstGeom>
        </p:spPr>
      </p:pic>
    </p:spTree>
    <p:extLst>
      <p:ext uri="{BB962C8B-B14F-4D97-AF65-F5344CB8AC3E}">
        <p14:creationId xmlns:p14="http://schemas.microsoft.com/office/powerpoint/2010/main" val="226546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6438900" y="7648514"/>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6216729" y="764851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6702266" y="7669411"/>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1" y="2928395"/>
            <a:ext cx="7599600" cy="5301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lang="en-US" sz="2400" dirty="0">
              <a:latin typeface="Arial"/>
              <a:ea typeface="Gelasio"/>
              <a:cs typeface="Calibri"/>
            </a:endParaRPr>
          </a:p>
          <a:p>
            <a:r>
              <a:rPr lang="en-US" sz="2400" b="1" dirty="0">
                <a:latin typeface="Arial"/>
                <a:ea typeface="Gelasio"/>
                <a:cs typeface="Arial"/>
              </a:rPr>
              <a:t>Result:-</a:t>
            </a:r>
          </a:p>
          <a:p>
            <a:endParaRPr lang="en-US" sz="2400" b="1" dirty="0">
              <a:latin typeface="Arial"/>
              <a:ea typeface="Gelasio"/>
              <a:cs typeface="Arial"/>
            </a:endParaRPr>
          </a:p>
          <a:p>
            <a:r>
              <a:rPr lang="en-US" sz="2400" b="0" i="0" dirty="0">
                <a:solidFill>
                  <a:srgbClr val="D1D5DB"/>
                </a:solidFill>
                <a:effectLst/>
                <a:latin typeface="Söhne"/>
              </a:rPr>
              <a:t>The results will be evaluated using metrics like precision, recall, and ROC-AUC to assess the model's predictive performance. A detailed analysis of the model's ability to discriminate between default and non-default cases will be presented, possibly through a K-S chart. The system's effectiveness will be demonstrated by comparing predictions against actual credit card defaults.</a:t>
            </a:r>
            <a:endParaRPr lang="en-US" sz="2400" b="1" dirty="0">
              <a:latin typeface="Arial"/>
              <a:ea typeface="Gelasio"/>
              <a:cs typeface="Arial"/>
            </a:endParaRPr>
          </a:p>
          <a:p>
            <a:endParaRPr lang="en-US" sz="2400" b="1" dirty="0">
              <a:latin typeface="Arial"/>
              <a:ea typeface="Gelasio"/>
              <a:cs typeface="Arial"/>
            </a:endParaRPr>
          </a:p>
          <a:p>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8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6438900" y="7648514"/>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6216729" y="764851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6702266" y="7669411"/>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1" y="2184401"/>
            <a:ext cx="7599600" cy="6045200"/>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lang="en-US" sz="2400" b="1" dirty="0">
              <a:latin typeface="Arial"/>
              <a:ea typeface="Gelasio"/>
              <a:cs typeface="Arial"/>
            </a:endParaRPr>
          </a:p>
          <a:p>
            <a:endParaRPr lang="en-US" sz="2400" dirty="0">
              <a:latin typeface="Söhne"/>
              <a:ea typeface="Gelasio"/>
              <a:cs typeface="Arial"/>
            </a:endParaRPr>
          </a:p>
          <a:p>
            <a:r>
              <a:rPr lang="en-US" sz="2400" b="1" dirty="0">
                <a:latin typeface="Söhne"/>
                <a:ea typeface="Gelasio"/>
                <a:cs typeface="Arial"/>
              </a:rPr>
              <a:t>Future Scope:-</a:t>
            </a:r>
          </a:p>
          <a:p>
            <a:r>
              <a:rPr lang="en-US" sz="2400" b="0" i="0" dirty="0">
                <a:solidFill>
                  <a:srgbClr val="D1D5DB"/>
                </a:solidFill>
                <a:effectLst/>
                <a:latin typeface="Söhne"/>
              </a:rPr>
              <a:t>Future scope includes refining the model with additional data, exploring advanced algorithms, and adapting to evolving patterns in credit behavior. Integration with real-time data sources and continuous monitoring will be considered for ongoing model improvement. Exploring the use of deep learning and AI techniques for more intricate pattern recognition is also within the future scope.</a:t>
            </a:r>
            <a:br>
              <a:rPr lang="en-US" sz="2400" dirty="0"/>
            </a:br>
            <a:endParaRPr lang="en-US" sz="2400" b="1" dirty="0">
              <a:latin typeface="Söhne"/>
              <a:ea typeface="Gelasio"/>
              <a:cs typeface="Arial"/>
            </a:endParaRPr>
          </a:p>
          <a:p>
            <a:endParaRPr lang="en-US" sz="2400" b="1" dirty="0">
              <a:latin typeface="Söhne"/>
              <a:ea typeface="Gelasio"/>
              <a:cs typeface="Arial"/>
            </a:endParaRPr>
          </a:p>
          <a:p>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9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6438900" y="7648514"/>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6216729" y="764851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6702266" y="7669411"/>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1" y="2928395"/>
            <a:ext cx="7599600" cy="5301205"/>
          </a:xfrm>
          <a:prstGeom prst="rect">
            <a:avLst/>
          </a:prstGeom>
          <a:noFill/>
          <a:ln/>
        </p:spPr>
        <p:txBody>
          <a:bodyPr wrap="square" rtlCol="0" anchor="t"/>
          <a:lstStyle/>
          <a:p>
            <a:endParaRPr lang="en-US" sz="2400" b="1" dirty="0">
              <a:latin typeface="Söhne"/>
              <a:ea typeface="Gelasio"/>
              <a:cs typeface="Arial"/>
            </a:endParaRPr>
          </a:p>
          <a:p>
            <a:endParaRPr lang="en-US" sz="2400" b="1" dirty="0">
              <a:latin typeface="Söhne"/>
              <a:ea typeface="Gelasio"/>
              <a:cs typeface="Arial"/>
            </a:endParaRPr>
          </a:p>
          <a:p>
            <a:endParaRPr lang="en-US" sz="2400" b="1" dirty="0">
              <a:latin typeface="Söhne"/>
              <a:ea typeface="Gelasio"/>
              <a:cs typeface="Arial"/>
            </a:endParaRPr>
          </a:p>
          <a:p>
            <a:r>
              <a:rPr lang="en-US" sz="2400" b="1" dirty="0">
                <a:latin typeface="Söhne"/>
                <a:ea typeface="Gelasio"/>
                <a:cs typeface="Arial"/>
              </a:rPr>
              <a:t>References :-</a:t>
            </a:r>
          </a:p>
          <a:p>
            <a:r>
              <a:rPr lang="en-US" sz="2400" b="0" i="0" dirty="0">
                <a:solidFill>
                  <a:srgbClr val="D1D5DB"/>
                </a:solidFill>
                <a:effectLst/>
                <a:latin typeface="Söhne"/>
              </a:rPr>
              <a:t>Cite relevant literature, research papers, and resources that have contributed to the development of the credit card default prediction system. This section acknowledges the foundation on which the proposed system is built.</a:t>
            </a:r>
            <a:endParaRPr lang="en-US" sz="2400" dirty="0">
              <a:latin typeface="Söhne"/>
              <a:ea typeface="Gelasio"/>
              <a:cs typeface="Arial"/>
            </a:endParaRPr>
          </a:p>
          <a:p>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50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515666"/>
            <a:ext cx="50825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Results and Analysis</a:t>
            </a:r>
            <a:endParaRPr lang="en-US" sz="4374" dirty="0"/>
          </a:p>
        </p:txBody>
      </p:sp>
      <p:sp>
        <p:nvSpPr>
          <p:cNvPr id="6" name="Shape 3"/>
          <p:cNvSpPr/>
          <p:nvPr/>
        </p:nvSpPr>
        <p:spPr>
          <a:xfrm>
            <a:off x="833199" y="2716887"/>
            <a:ext cx="499943" cy="499943"/>
          </a:xfrm>
          <a:prstGeom prst="roundRect">
            <a:avLst>
              <a:gd name="adj" fmla="val 26667"/>
            </a:avLst>
          </a:prstGeom>
          <a:solidFill>
            <a:srgbClr val="343131"/>
          </a:solidFill>
          <a:ln/>
        </p:spPr>
      </p:sp>
      <p:sp>
        <p:nvSpPr>
          <p:cNvPr id="7" name="Text 4"/>
          <p:cNvSpPr/>
          <p:nvPr/>
        </p:nvSpPr>
        <p:spPr>
          <a:xfrm>
            <a:off x="1010722" y="2758559"/>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1555313" y="2793206"/>
            <a:ext cx="26365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Insightful Predictions</a:t>
            </a:r>
            <a:endParaRPr lang="en-US" sz="2187" dirty="0"/>
          </a:p>
        </p:txBody>
      </p:sp>
      <p:sp>
        <p:nvSpPr>
          <p:cNvPr id="9" name="Text 6"/>
          <p:cNvSpPr/>
          <p:nvPr/>
        </p:nvSpPr>
        <p:spPr>
          <a:xfrm>
            <a:off x="1555313" y="3273623"/>
            <a:ext cx="382000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Analyze the model's predictions to gain valuable insights into the patterns and trends of credit card default behaviors, facilitating informed decision-making processes.</a:t>
            </a:r>
            <a:endParaRPr lang="en-US" sz="1750" dirty="0"/>
          </a:p>
        </p:txBody>
      </p:sp>
      <p:sp>
        <p:nvSpPr>
          <p:cNvPr id="10" name="Shape 7"/>
          <p:cNvSpPr/>
          <p:nvPr/>
        </p:nvSpPr>
        <p:spPr>
          <a:xfrm>
            <a:off x="5597485" y="2716887"/>
            <a:ext cx="499943" cy="499943"/>
          </a:xfrm>
          <a:prstGeom prst="roundRect">
            <a:avLst>
              <a:gd name="adj" fmla="val 26667"/>
            </a:avLst>
          </a:prstGeom>
          <a:solidFill>
            <a:srgbClr val="343131"/>
          </a:solidFill>
          <a:ln/>
        </p:spPr>
      </p:sp>
      <p:sp>
        <p:nvSpPr>
          <p:cNvPr id="11" name="Text 8"/>
          <p:cNvSpPr/>
          <p:nvPr/>
        </p:nvSpPr>
        <p:spPr>
          <a:xfrm>
            <a:off x="5752148" y="2758559"/>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2" name="Text 9"/>
          <p:cNvSpPr/>
          <p:nvPr/>
        </p:nvSpPr>
        <p:spPr>
          <a:xfrm>
            <a:off x="6319599" y="2793206"/>
            <a:ext cx="310896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Performance Comparison</a:t>
            </a:r>
            <a:endParaRPr lang="en-US" sz="2187" dirty="0"/>
          </a:p>
        </p:txBody>
      </p:sp>
      <p:sp>
        <p:nvSpPr>
          <p:cNvPr id="13" name="Text 10"/>
          <p:cNvSpPr/>
          <p:nvPr/>
        </p:nvSpPr>
        <p:spPr>
          <a:xfrm>
            <a:off x="6319599" y="3273623"/>
            <a:ext cx="382000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Compare the performance of different models and evaluate their effectiveness in predicting credit card defaults based on predefined metrics and criteria.</a:t>
            </a:r>
            <a:endParaRPr lang="en-US" sz="1750" dirty="0"/>
          </a:p>
        </p:txBody>
      </p:sp>
      <p:sp>
        <p:nvSpPr>
          <p:cNvPr id="14" name="Shape 11"/>
          <p:cNvSpPr/>
          <p:nvPr/>
        </p:nvSpPr>
        <p:spPr>
          <a:xfrm>
            <a:off x="833199" y="5446395"/>
            <a:ext cx="499943" cy="499943"/>
          </a:xfrm>
          <a:prstGeom prst="roundRect">
            <a:avLst>
              <a:gd name="adj" fmla="val 26667"/>
            </a:avLst>
          </a:prstGeom>
          <a:solidFill>
            <a:srgbClr val="343131"/>
          </a:solidFill>
          <a:ln/>
        </p:spPr>
      </p:sp>
      <p:sp>
        <p:nvSpPr>
          <p:cNvPr id="15" name="Text 12"/>
          <p:cNvSpPr/>
          <p:nvPr/>
        </p:nvSpPr>
        <p:spPr>
          <a:xfrm>
            <a:off x="991672" y="5488067"/>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6" name="Text 13"/>
          <p:cNvSpPr/>
          <p:nvPr/>
        </p:nvSpPr>
        <p:spPr>
          <a:xfrm>
            <a:off x="1555313" y="5522714"/>
            <a:ext cx="298704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Impact and Implications</a:t>
            </a:r>
            <a:endParaRPr lang="en-US" sz="2187" dirty="0"/>
          </a:p>
        </p:txBody>
      </p:sp>
      <p:sp>
        <p:nvSpPr>
          <p:cNvPr id="17" name="Text 14"/>
          <p:cNvSpPr/>
          <p:nvPr/>
        </p:nvSpPr>
        <p:spPr>
          <a:xfrm>
            <a:off x="1555313" y="6003131"/>
            <a:ext cx="8584287"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Assess the impact of accurate credit card default predictions on mitigating financial risks and fostering a secure financial environment for businesses and consumers.</a:t>
            </a:r>
            <a:endParaRPr lang="en-US" sz="1750" dirty="0"/>
          </a:p>
        </p:txBody>
      </p:sp>
    </p:spTree>
    <p:extLst>
      <p:ext uri="{BB962C8B-B14F-4D97-AF65-F5344CB8AC3E}">
        <p14:creationId xmlns:p14="http://schemas.microsoft.com/office/powerpoint/2010/main" val="185932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523524"/>
            <a:ext cx="710946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 and Future Work</a:t>
            </a:r>
            <a:endParaRPr lang="en-US" sz="4374" dirty="0"/>
          </a:p>
        </p:txBody>
      </p:sp>
      <p:sp>
        <p:nvSpPr>
          <p:cNvPr id="5" name="Shape 3"/>
          <p:cNvSpPr/>
          <p:nvPr/>
        </p:nvSpPr>
        <p:spPr>
          <a:xfrm>
            <a:off x="2037993" y="2662238"/>
            <a:ext cx="10554414" cy="1347907"/>
          </a:xfrm>
          <a:prstGeom prst="rect">
            <a:avLst/>
          </a:prstGeom>
          <a:solidFill>
            <a:srgbClr val="343131"/>
          </a:solidFill>
          <a:ln/>
        </p:spPr>
      </p:sp>
      <p:sp>
        <p:nvSpPr>
          <p:cNvPr id="6" name="Text 4"/>
          <p:cNvSpPr/>
          <p:nvPr/>
        </p:nvSpPr>
        <p:spPr>
          <a:xfrm>
            <a:off x="2260163" y="2803088"/>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Predictions</a:t>
            </a:r>
            <a:endParaRPr lang="en-US" sz="1750" dirty="0"/>
          </a:p>
        </p:txBody>
      </p:sp>
      <p:sp>
        <p:nvSpPr>
          <p:cNvPr id="7" name="Text 5"/>
          <p:cNvSpPr/>
          <p:nvPr/>
        </p:nvSpPr>
        <p:spPr>
          <a:xfrm>
            <a:off x="7541181" y="2803088"/>
            <a:ext cx="4829056"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Advanced model algorithms ensure precise predictions for credit card defaults, minimizing financial risks.</a:t>
            </a:r>
            <a:endParaRPr lang="en-US" sz="1750" dirty="0"/>
          </a:p>
        </p:txBody>
      </p:sp>
      <p:sp>
        <p:nvSpPr>
          <p:cNvPr id="8" name="Text 6"/>
          <p:cNvSpPr/>
          <p:nvPr/>
        </p:nvSpPr>
        <p:spPr>
          <a:xfrm>
            <a:off x="2260163" y="4150995"/>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Future Innovations</a:t>
            </a:r>
            <a:endParaRPr lang="en-US" sz="1750" dirty="0"/>
          </a:p>
        </p:txBody>
      </p:sp>
      <p:sp>
        <p:nvSpPr>
          <p:cNvPr id="9" name="Text 7"/>
          <p:cNvSpPr/>
          <p:nvPr/>
        </p:nvSpPr>
        <p:spPr>
          <a:xfrm>
            <a:off x="7541181" y="4150995"/>
            <a:ext cx="4829056"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Explore potential enhancements in predictive models and data analysis techniques for more robust financial predictions.</a:t>
            </a:r>
            <a:endParaRPr lang="en-US" sz="1750" dirty="0"/>
          </a:p>
        </p:txBody>
      </p:sp>
      <p:sp>
        <p:nvSpPr>
          <p:cNvPr id="10" name="Shape 8"/>
          <p:cNvSpPr/>
          <p:nvPr/>
        </p:nvSpPr>
        <p:spPr>
          <a:xfrm>
            <a:off x="2037993" y="5358051"/>
            <a:ext cx="10554414" cy="1347907"/>
          </a:xfrm>
          <a:prstGeom prst="rect">
            <a:avLst/>
          </a:prstGeom>
          <a:solidFill>
            <a:srgbClr val="343131"/>
          </a:solidFill>
          <a:ln/>
        </p:spPr>
      </p:sp>
      <p:sp>
        <p:nvSpPr>
          <p:cNvPr id="11" name="Text 9"/>
          <p:cNvSpPr/>
          <p:nvPr/>
        </p:nvSpPr>
        <p:spPr>
          <a:xfrm>
            <a:off x="2260163" y="5498902"/>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Societal Impact</a:t>
            </a:r>
            <a:endParaRPr lang="en-US" sz="1750" dirty="0"/>
          </a:p>
        </p:txBody>
      </p:sp>
      <p:sp>
        <p:nvSpPr>
          <p:cNvPr id="12" name="Text 10"/>
          <p:cNvSpPr/>
          <p:nvPr/>
        </p:nvSpPr>
        <p:spPr>
          <a:xfrm>
            <a:off x="7541181" y="5498902"/>
            <a:ext cx="4829056"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Discuss the broader implications of accurate financial predictions on economic stability and consumer well-being.</a:t>
            </a:r>
            <a:endParaRPr lang="en-US" sz="1750" dirty="0"/>
          </a:p>
        </p:txBody>
      </p:sp>
    </p:spTree>
    <p:extLst>
      <p:ext uri="{BB962C8B-B14F-4D97-AF65-F5344CB8AC3E}">
        <p14:creationId xmlns:p14="http://schemas.microsoft.com/office/powerpoint/2010/main" val="337140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523524"/>
            <a:ext cx="710946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 and Future Work</a:t>
            </a:r>
            <a:endParaRPr lang="en-US" sz="4374" dirty="0"/>
          </a:p>
        </p:txBody>
      </p:sp>
      <p:sp>
        <p:nvSpPr>
          <p:cNvPr id="5" name="Shape 3"/>
          <p:cNvSpPr/>
          <p:nvPr/>
        </p:nvSpPr>
        <p:spPr>
          <a:xfrm>
            <a:off x="2037993" y="2662238"/>
            <a:ext cx="10554414" cy="2789438"/>
          </a:xfrm>
          <a:prstGeom prst="rect">
            <a:avLst/>
          </a:prstGeom>
          <a:solidFill>
            <a:srgbClr val="343131"/>
          </a:solidFill>
          <a:ln/>
        </p:spPr>
      </p:sp>
      <p:sp>
        <p:nvSpPr>
          <p:cNvPr id="6" name="Text 4"/>
          <p:cNvSpPr/>
          <p:nvPr/>
        </p:nvSpPr>
        <p:spPr>
          <a:xfrm>
            <a:off x="2260163" y="2803088"/>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rPr>
              <a:t>Procedure</a:t>
            </a:r>
            <a:endParaRPr lang="en-US" sz="1750" dirty="0"/>
          </a:p>
        </p:txBody>
      </p:sp>
      <p:sp>
        <p:nvSpPr>
          <p:cNvPr id="7" name="Text 5"/>
          <p:cNvSpPr/>
          <p:nvPr/>
        </p:nvSpPr>
        <p:spPr>
          <a:xfrm>
            <a:off x="7541181" y="2803088"/>
            <a:ext cx="4829056" cy="2474968"/>
          </a:xfrm>
          <a:prstGeom prst="rect">
            <a:avLst/>
          </a:prstGeom>
          <a:noFill/>
          <a:ln/>
        </p:spPr>
        <p:txBody>
          <a:bodyPr wrap="square" rtlCol="0" anchor="t"/>
          <a:lstStyle/>
          <a:p>
            <a:pPr algn="l"/>
            <a:r>
              <a:rPr lang="en-US" sz="1600" b="1" i="0" dirty="0">
                <a:solidFill>
                  <a:schemeClr val="bg1">
                    <a:lumMod val="85000"/>
                  </a:schemeClr>
                </a:solidFill>
                <a:effectLst/>
                <a:latin typeface="Gelasio"/>
              </a:rPr>
              <a:t>k-Nearest Neighbors</a:t>
            </a:r>
          </a:p>
          <a:p>
            <a:pPr algn="l"/>
            <a:endParaRPr lang="en-US" sz="1600" b="1" i="0" dirty="0">
              <a:solidFill>
                <a:schemeClr val="bg1">
                  <a:lumMod val="85000"/>
                </a:schemeClr>
              </a:solidFill>
              <a:effectLst/>
              <a:latin typeface="Gelasio"/>
            </a:endParaRPr>
          </a:p>
          <a:p>
            <a:pPr algn="l"/>
            <a:endParaRPr lang="en-US" sz="1600" b="1" i="0" dirty="0">
              <a:solidFill>
                <a:schemeClr val="bg1">
                  <a:lumMod val="85000"/>
                </a:schemeClr>
              </a:solidFill>
              <a:effectLst/>
              <a:latin typeface="Gelasio"/>
            </a:endParaRPr>
          </a:p>
          <a:p>
            <a:pPr algn="l"/>
            <a:r>
              <a:rPr lang="en-US" sz="1600" b="0" i="0" dirty="0">
                <a:solidFill>
                  <a:schemeClr val="bg1">
                    <a:lumMod val="85000"/>
                  </a:schemeClr>
                </a:solidFill>
                <a:effectLst/>
                <a:latin typeface="Gelasio"/>
              </a:rPr>
              <a:t>The k-NN algorithm is arguably the simplest machine learning algorithm. Building the model consists only of storing the training data set. To make a prediction for a new data point, the algorithm finds the closest data points in the training data set — its “nearest neighbors.”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815465"/>
            <a:ext cx="6263640"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1" i="0" u="none" strike="noStrike" kern="1200" cap="none" spc="0" normalizeH="0" baseline="0" noProof="0" dirty="0">
                <a:ln>
                  <a:noFill/>
                </a:ln>
                <a:solidFill>
                  <a:srgbClr val="60A9FF"/>
                </a:solidFill>
                <a:effectLst/>
                <a:uLnTx/>
                <a:uFillTx/>
                <a:latin typeface="Barlow" pitchFamily="34" charset="0"/>
                <a:ea typeface="Barlow" pitchFamily="34" charset="-122"/>
                <a:cs typeface="Barlow" pitchFamily="34" charset="-120"/>
              </a:rPr>
              <a:t>Follow Me on Social Media</a:t>
            </a:r>
            <a:endParaRPr kumimoji="0" lang="en-US" sz="43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hape 3"/>
          <p:cNvSpPr/>
          <p:nvPr/>
        </p:nvSpPr>
        <p:spPr>
          <a:xfrm>
            <a:off x="1760220" y="3127772"/>
            <a:ext cx="499943" cy="499943"/>
          </a:xfrm>
          <a:prstGeom prst="roundRect">
            <a:avLst>
              <a:gd name="adj" fmla="val 26667"/>
            </a:avLst>
          </a:prstGeom>
          <a:solidFill>
            <a:srgbClr val="282C32"/>
          </a:solidFill>
          <a:ln/>
        </p:spPr>
      </p:sp>
      <p:sp>
        <p:nvSpPr>
          <p:cNvPr id="6" name="Text 4"/>
          <p:cNvSpPr/>
          <p:nvPr/>
        </p:nvSpPr>
        <p:spPr>
          <a:xfrm>
            <a:off x="1952982" y="3169444"/>
            <a:ext cx="114300"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r>
              <a:rPr kumimoji="0" lang="en-US" sz="2624" b="1" i="0" u="none" strike="noStrike" kern="1200" cap="none" spc="0" normalizeH="0" baseline="0" noProof="0" dirty="0">
                <a:ln>
                  <a:noFill/>
                </a:ln>
                <a:solidFill>
                  <a:srgbClr val="60A9FF"/>
                </a:solidFill>
                <a:effectLst/>
                <a:uLnTx/>
                <a:uFillTx/>
                <a:latin typeface="Barlow" pitchFamily="34" charset="0"/>
                <a:ea typeface="Barlow" pitchFamily="34" charset="-122"/>
                <a:cs typeface="Barlow" pitchFamily="34" charset="-120"/>
              </a:rPr>
              <a:t>1</a:t>
            </a: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5"/>
          <p:cNvSpPr/>
          <p:nvPr/>
        </p:nvSpPr>
        <p:spPr>
          <a:xfrm>
            <a:off x="2482333" y="3204091"/>
            <a:ext cx="8766913"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60A9FF"/>
                </a:solidFill>
                <a:effectLst/>
                <a:uLnTx/>
                <a:uFillTx/>
                <a:latin typeface="Barlow" pitchFamily="34" charset="0"/>
                <a:ea typeface="Barlow" pitchFamily="34" charset="-122"/>
                <a:cs typeface="Barlow" pitchFamily="34" charset="-120"/>
              </a:rPr>
              <a:t>LinkedIn :-https://www.linkedin.com/in/rushi-daulatkar-43669b299/</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6"/>
          <p:cNvSpPr/>
          <p:nvPr/>
        </p:nvSpPr>
        <p:spPr>
          <a:xfrm>
            <a:off x="2482334" y="3684508"/>
            <a:ext cx="472178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8"/>
          <p:cNvSpPr/>
          <p:nvPr/>
        </p:nvSpPr>
        <p:spPr>
          <a:xfrm>
            <a:off x="7584758" y="3169444"/>
            <a:ext cx="182880"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Shape 11"/>
          <p:cNvSpPr/>
          <p:nvPr/>
        </p:nvSpPr>
        <p:spPr>
          <a:xfrm>
            <a:off x="1760220" y="5146477"/>
            <a:ext cx="499943" cy="499943"/>
          </a:xfrm>
          <a:prstGeom prst="roundRect">
            <a:avLst>
              <a:gd name="adj" fmla="val 26667"/>
            </a:avLst>
          </a:prstGeom>
          <a:solidFill>
            <a:srgbClr val="282C32"/>
          </a:solidFill>
          <a:ln/>
        </p:spPr>
      </p:sp>
      <p:sp>
        <p:nvSpPr>
          <p:cNvPr id="14" name="Text 12"/>
          <p:cNvSpPr/>
          <p:nvPr/>
        </p:nvSpPr>
        <p:spPr>
          <a:xfrm>
            <a:off x="1918692" y="5188148"/>
            <a:ext cx="182880"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r>
              <a:rPr kumimoji="0" lang="en-US" sz="2624" b="1" i="0" u="none" strike="noStrike" kern="1200" cap="none" spc="0" normalizeH="0" baseline="0" noProof="0" dirty="0">
                <a:ln>
                  <a:noFill/>
                </a:ln>
                <a:solidFill>
                  <a:srgbClr val="60A9FF"/>
                </a:solidFill>
                <a:effectLst/>
                <a:uLnTx/>
                <a:uFillTx/>
                <a:latin typeface="Barlow" pitchFamily="34" charset="0"/>
                <a:ea typeface="+mn-ea"/>
                <a:cs typeface="+mn-cs"/>
              </a:rPr>
              <a:t>2</a:t>
            </a: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 13"/>
          <p:cNvSpPr/>
          <p:nvPr/>
        </p:nvSpPr>
        <p:spPr>
          <a:xfrm>
            <a:off x="2482334" y="5222795"/>
            <a:ext cx="2221944" cy="480417"/>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60A9FF"/>
                </a:solidFill>
                <a:effectLst/>
                <a:uLnTx/>
                <a:uFillTx/>
                <a:latin typeface="Barlow" pitchFamily="34" charset="0"/>
                <a:ea typeface="+mn-ea"/>
                <a:cs typeface="+mn-cs"/>
              </a:rPr>
              <a:t>Git-Hub:-https://github.com/Rushi-Daulatkar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14"/>
          <p:cNvSpPr/>
          <p:nvPr/>
        </p:nvSpPr>
        <p:spPr>
          <a:xfrm>
            <a:off x="2482334" y="5703213"/>
            <a:ext cx="4721781" cy="710803"/>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EEEFF5"/>
                </a:solidFill>
                <a:effectLst/>
                <a:uLnTx/>
                <a:uFillTx/>
                <a:latin typeface="Montserrat" pitchFamily="34" charset="0"/>
                <a:ea typeface="Montserrat" pitchFamily="34" charset="-122"/>
                <a:cs typeface="Montserrat" pitchFamily="34" charset="-120"/>
              </a:rPr>
              <a:t>Explore visual content and behind-the-scenes stories.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 16"/>
          <p:cNvSpPr/>
          <p:nvPr/>
        </p:nvSpPr>
        <p:spPr>
          <a:xfrm>
            <a:off x="7577138" y="5188148"/>
            <a:ext cx="198120"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 17"/>
          <p:cNvSpPr/>
          <p:nvPr/>
        </p:nvSpPr>
        <p:spPr>
          <a:xfrm>
            <a:off x="8148399" y="5222796"/>
            <a:ext cx="2221944"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 18"/>
          <p:cNvSpPr/>
          <p:nvPr/>
        </p:nvSpPr>
        <p:spPr>
          <a:xfrm>
            <a:off x="8148399" y="5703213"/>
            <a:ext cx="4721781" cy="710803"/>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4630400" cy="8225097"/>
          </a:xfrm>
          <a:prstGeom prst="rect">
            <a:avLst/>
          </a:prstGeom>
        </p:spPr>
      </p:pic>
      <p:sp>
        <p:nvSpPr>
          <p:cNvPr id="3" name="object 3"/>
          <p:cNvSpPr/>
          <p:nvPr/>
        </p:nvSpPr>
        <p:spPr>
          <a:xfrm>
            <a:off x="0" y="0"/>
            <a:ext cx="14630400" cy="8225098"/>
          </a:xfrm>
          <a:custGeom>
            <a:avLst/>
            <a:gdLst/>
            <a:ahLst/>
            <a:cxnLst/>
            <a:rect l="l" t="t" r="r" b="b"/>
            <a:pathLst>
              <a:path w="11430000" h="11601450">
                <a:moveTo>
                  <a:pt x="0" y="0"/>
                </a:moveTo>
                <a:lnTo>
                  <a:pt x="11429999" y="0"/>
                </a:lnTo>
                <a:lnTo>
                  <a:pt x="11429999" y="11601449"/>
                </a:lnTo>
                <a:lnTo>
                  <a:pt x="0" y="11601449"/>
                </a:lnTo>
                <a:lnTo>
                  <a:pt x="0" y="0"/>
                </a:lnTo>
                <a:close/>
              </a:path>
            </a:pathLst>
          </a:custGeom>
          <a:solidFill>
            <a:srgbClr val="0D092B">
              <a:alpha val="74899"/>
            </a:srgbClr>
          </a:solidFill>
        </p:spPr>
        <p:txBody>
          <a:bodyPr wrap="square" lIns="0" tIns="0" rIns="0" bIns="0" rtlCol="0"/>
          <a:lstStyle/>
          <a:p>
            <a:pPr defTabSz="648310"/>
            <a:endParaRPr sz="1276">
              <a:solidFill>
                <a:prstClr val="black"/>
              </a:solidFill>
              <a:latin typeface="Calibri"/>
            </a:endParaRPr>
          </a:p>
        </p:txBody>
      </p:sp>
      <p:grpSp>
        <p:nvGrpSpPr>
          <p:cNvPr id="10" name="object 10"/>
          <p:cNvGrpSpPr/>
          <p:nvPr/>
        </p:nvGrpSpPr>
        <p:grpSpPr>
          <a:xfrm>
            <a:off x="1193800" y="1960880"/>
            <a:ext cx="12629896" cy="6116320"/>
            <a:chOff x="914399" y="4381499"/>
            <a:chExt cx="9601200" cy="3343275"/>
          </a:xfrm>
        </p:grpSpPr>
        <p:sp>
          <p:nvSpPr>
            <p:cNvPr id="11" name="object 11"/>
            <p:cNvSpPr/>
            <p:nvPr/>
          </p:nvSpPr>
          <p:spPr>
            <a:xfrm>
              <a:off x="914399" y="4381499"/>
              <a:ext cx="9601200" cy="3343275"/>
            </a:xfrm>
            <a:custGeom>
              <a:avLst/>
              <a:gdLst/>
              <a:ahLst/>
              <a:cxnLst/>
              <a:rect l="l" t="t" r="r" b="b"/>
              <a:pathLst>
                <a:path w="9601200" h="3343275">
                  <a:moveTo>
                    <a:pt x="9472612" y="3343274"/>
                  </a:moveTo>
                  <a:lnTo>
                    <a:pt x="128587" y="3343274"/>
                  </a:lnTo>
                  <a:lnTo>
                    <a:pt x="115920" y="3342662"/>
                  </a:lnTo>
                  <a:lnTo>
                    <a:pt x="67910" y="3328073"/>
                  </a:lnTo>
                  <a:lnTo>
                    <a:pt x="29137" y="3296221"/>
                  </a:lnTo>
                  <a:lnTo>
                    <a:pt x="5505" y="3251957"/>
                  </a:lnTo>
                  <a:lnTo>
                    <a:pt x="0" y="3214688"/>
                  </a:lnTo>
                  <a:lnTo>
                    <a:pt x="0" y="128585"/>
                  </a:lnTo>
                  <a:lnTo>
                    <a:pt x="9788" y="79378"/>
                  </a:lnTo>
                  <a:lnTo>
                    <a:pt x="37662" y="37662"/>
                  </a:lnTo>
                  <a:lnTo>
                    <a:pt x="79379" y="9787"/>
                  </a:lnTo>
                  <a:lnTo>
                    <a:pt x="128579" y="0"/>
                  </a:lnTo>
                  <a:lnTo>
                    <a:pt x="9472619" y="0"/>
                  </a:lnTo>
                  <a:lnTo>
                    <a:pt x="9521819" y="9787"/>
                  </a:lnTo>
                  <a:lnTo>
                    <a:pt x="9563536" y="37662"/>
                  </a:lnTo>
                  <a:lnTo>
                    <a:pt x="9591410" y="79378"/>
                  </a:lnTo>
                  <a:lnTo>
                    <a:pt x="9601199" y="128585"/>
                  </a:lnTo>
                  <a:lnTo>
                    <a:pt x="9601199" y="3214688"/>
                  </a:lnTo>
                  <a:lnTo>
                    <a:pt x="9600587" y="3227354"/>
                  </a:lnTo>
                  <a:lnTo>
                    <a:pt x="9585998" y="3275363"/>
                  </a:lnTo>
                  <a:lnTo>
                    <a:pt x="9554146" y="3314136"/>
                  </a:lnTo>
                  <a:lnTo>
                    <a:pt x="9509882" y="3337768"/>
                  </a:lnTo>
                  <a:lnTo>
                    <a:pt x="9472612" y="3343274"/>
                  </a:lnTo>
                  <a:close/>
                </a:path>
              </a:pathLst>
            </a:custGeom>
            <a:solidFill>
              <a:srgbClr val="0D092B">
                <a:alpha val="74899"/>
              </a:srgbClr>
            </a:solidFill>
          </p:spPr>
          <p:txBody>
            <a:bodyPr wrap="square" lIns="0" tIns="0" rIns="0" bIns="0" rtlCol="0"/>
            <a:lstStyle/>
            <a:p>
              <a:pPr defTabSz="648310"/>
              <a:endParaRPr sz="1276">
                <a:solidFill>
                  <a:prstClr val="black"/>
                </a:solidFill>
                <a:latin typeface="Calibri"/>
              </a:endParaRPr>
            </a:p>
          </p:txBody>
        </p:sp>
        <p:sp>
          <p:nvSpPr>
            <p:cNvPr id="12" name="object 12"/>
            <p:cNvSpPr/>
            <p:nvPr/>
          </p:nvSpPr>
          <p:spPr>
            <a:xfrm>
              <a:off x="914399" y="4381499"/>
              <a:ext cx="9601200" cy="3343275"/>
            </a:xfrm>
            <a:custGeom>
              <a:avLst/>
              <a:gdLst/>
              <a:ahLst/>
              <a:cxnLst/>
              <a:rect l="l" t="t" r="r" b="b"/>
              <a:pathLst>
                <a:path w="9601200" h="3343275">
                  <a:moveTo>
                    <a:pt x="9472612" y="3343274"/>
                  </a:moveTo>
                  <a:lnTo>
                    <a:pt x="128587" y="3343274"/>
                  </a:lnTo>
                  <a:lnTo>
                    <a:pt x="115920" y="3342662"/>
                  </a:lnTo>
                  <a:lnTo>
                    <a:pt x="67910" y="3328073"/>
                  </a:lnTo>
                  <a:lnTo>
                    <a:pt x="29137" y="3296222"/>
                  </a:lnTo>
                  <a:lnTo>
                    <a:pt x="5505" y="3251958"/>
                  </a:lnTo>
                  <a:lnTo>
                    <a:pt x="0" y="3214687"/>
                  </a:lnTo>
                  <a:lnTo>
                    <a:pt x="0" y="128587"/>
                  </a:lnTo>
                  <a:lnTo>
                    <a:pt x="9788" y="79379"/>
                  </a:lnTo>
                  <a:lnTo>
                    <a:pt x="37662" y="37662"/>
                  </a:lnTo>
                  <a:lnTo>
                    <a:pt x="79379" y="9788"/>
                  </a:lnTo>
                  <a:lnTo>
                    <a:pt x="128587" y="0"/>
                  </a:lnTo>
                  <a:lnTo>
                    <a:pt x="9472612" y="0"/>
                  </a:lnTo>
                  <a:lnTo>
                    <a:pt x="9485278" y="611"/>
                  </a:lnTo>
                  <a:lnTo>
                    <a:pt x="9497702" y="2447"/>
                  </a:lnTo>
                  <a:lnTo>
                    <a:pt x="9509882" y="5505"/>
                  </a:lnTo>
                  <a:lnTo>
                    <a:pt x="9521086" y="9525"/>
                  </a:lnTo>
                  <a:lnTo>
                    <a:pt x="120769" y="9525"/>
                  </a:lnTo>
                  <a:lnTo>
                    <a:pt x="113027" y="10287"/>
                  </a:lnTo>
                  <a:lnTo>
                    <a:pt x="75801" y="21580"/>
                  </a:lnTo>
                  <a:lnTo>
                    <a:pt x="38869" y="49925"/>
                  </a:lnTo>
                  <a:lnTo>
                    <a:pt x="15596" y="90247"/>
                  </a:lnTo>
                  <a:lnTo>
                    <a:pt x="9525" y="120770"/>
                  </a:lnTo>
                  <a:lnTo>
                    <a:pt x="9525" y="3222505"/>
                  </a:lnTo>
                  <a:lnTo>
                    <a:pt x="21579" y="3267473"/>
                  </a:lnTo>
                  <a:lnTo>
                    <a:pt x="49925" y="3304405"/>
                  </a:lnTo>
                  <a:lnTo>
                    <a:pt x="90247" y="3327678"/>
                  </a:lnTo>
                  <a:lnTo>
                    <a:pt x="120769" y="3333749"/>
                  </a:lnTo>
                  <a:lnTo>
                    <a:pt x="9521083" y="3333749"/>
                  </a:lnTo>
                  <a:lnTo>
                    <a:pt x="9509882" y="3337768"/>
                  </a:lnTo>
                  <a:lnTo>
                    <a:pt x="9497702" y="3340827"/>
                  </a:lnTo>
                  <a:lnTo>
                    <a:pt x="9485278" y="3342662"/>
                  </a:lnTo>
                  <a:lnTo>
                    <a:pt x="9472612" y="3343274"/>
                  </a:lnTo>
                  <a:close/>
                </a:path>
                <a:path w="9601200" h="3343275">
                  <a:moveTo>
                    <a:pt x="9521083" y="3333749"/>
                  </a:moveTo>
                  <a:lnTo>
                    <a:pt x="9480429" y="3333749"/>
                  </a:lnTo>
                  <a:lnTo>
                    <a:pt x="9488171" y="3332987"/>
                  </a:lnTo>
                  <a:lnTo>
                    <a:pt x="9503507" y="3329936"/>
                  </a:lnTo>
                  <a:lnTo>
                    <a:pt x="9545260" y="3309340"/>
                  </a:lnTo>
                  <a:lnTo>
                    <a:pt x="9575951" y="3274334"/>
                  </a:lnTo>
                  <a:lnTo>
                    <a:pt x="9590911" y="3230247"/>
                  </a:lnTo>
                  <a:lnTo>
                    <a:pt x="9591674" y="3222505"/>
                  </a:lnTo>
                  <a:lnTo>
                    <a:pt x="9591674" y="120770"/>
                  </a:lnTo>
                  <a:lnTo>
                    <a:pt x="9579618" y="75801"/>
                  </a:lnTo>
                  <a:lnTo>
                    <a:pt x="9551273" y="38869"/>
                  </a:lnTo>
                  <a:lnTo>
                    <a:pt x="9510952" y="15596"/>
                  </a:lnTo>
                  <a:lnTo>
                    <a:pt x="9480429" y="9525"/>
                  </a:lnTo>
                  <a:lnTo>
                    <a:pt x="9521086" y="9525"/>
                  </a:lnTo>
                  <a:lnTo>
                    <a:pt x="9554146" y="29137"/>
                  </a:lnTo>
                  <a:lnTo>
                    <a:pt x="9585997" y="67910"/>
                  </a:lnTo>
                  <a:lnTo>
                    <a:pt x="9600587" y="115920"/>
                  </a:lnTo>
                  <a:lnTo>
                    <a:pt x="9601199" y="128587"/>
                  </a:lnTo>
                  <a:lnTo>
                    <a:pt x="9601199" y="3214687"/>
                  </a:lnTo>
                  <a:lnTo>
                    <a:pt x="9591411" y="3263895"/>
                  </a:lnTo>
                  <a:lnTo>
                    <a:pt x="9563536" y="3305612"/>
                  </a:lnTo>
                  <a:lnTo>
                    <a:pt x="9521819" y="3333486"/>
                  </a:lnTo>
                  <a:lnTo>
                    <a:pt x="9521083" y="3333749"/>
                  </a:lnTo>
                  <a:close/>
                </a:path>
              </a:pathLst>
            </a:custGeom>
            <a:solidFill>
              <a:srgbClr val="FFFFFF">
                <a:alpha val="16079"/>
              </a:srgbClr>
            </a:solidFill>
          </p:spPr>
          <p:txBody>
            <a:bodyPr wrap="square" lIns="0" tIns="0" rIns="0" bIns="0" rtlCol="0"/>
            <a:lstStyle/>
            <a:p>
              <a:pPr defTabSz="648310"/>
              <a:endParaRPr sz="1276">
                <a:solidFill>
                  <a:prstClr val="black"/>
                </a:solidFill>
                <a:latin typeface="Calibri"/>
              </a:endParaRPr>
            </a:p>
          </p:txBody>
        </p:sp>
      </p:grpSp>
      <p:grpSp>
        <p:nvGrpSpPr>
          <p:cNvPr id="14" name="object 14"/>
          <p:cNvGrpSpPr/>
          <p:nvPr/>
        </p:nvGrpSpPr>
        <p:grpSpPr>
          <a:xfrm>
            <a:off x="1625600" y="2245360"/>
            <a:ext cx="11811000" cy="5628640"/>
            <a:chOff x="1647825" y="5734049"/>
            <a:chExt cx="8143875" cy="1514475"/>
          </a:xfrm>
        </p:grpSpPr>
        <p:sp>
          <p:nvSpPr>
            <p:cNvPr id="15" name="object 15"/>
            <p:cNvSpPr/>
            <p:nvPr/>
          </p:nvSpPr>
          <p:spPr>
            <a:xfrm>
              <a:off x="1652587" y="5738812"/>
              <a:ext cx="8134350" cy="1504950"/>
            </a:xfrm>
            <a:custGeom>
              <a:avLst/>
              <a:gdLst/>
              <a:ahLst/>
              <a:cxnLst/>
              <a:rect l="l" t="t" r="r" b="b"/>
              <a:pathLst>
                <a:path w="8134350" h="1504950">
                  <a:moveTo>
                    <a:pt x="0" y="1445418"/>
                  </a:moveTo>
                  <a:lnTo>
                    <a:pt x="0" y="59531"/>
                  </a:lnTo>
                  <a:lnTo>
                    <a:pt x="0" y="55622"/>
                  </a:lnTo>
                  <a:lnTo>
                    <a:pt x="381" y="51750"/>
                  </a:lnTo>
                  <a:lnTo>
                    <a:pt x="10032" y="26457"/>
                  </a:lnTo>
                  <a:lnTo>
                    <a:pt x="12204" y="23207"/>
                  </a:lnTo>
                  <a:lnTo>
                    <a:pt x="14672" y="20200"/>
                  </a:lnTo>
                  <a:lnTo>
                    <a:pt x="17436" y="17436"/>
                  </a:lnTo>
                  <a:lnTo>
                    <a:pt x="20200" y="14672"/>
                  </a:lnTo>
                  <a:lnTo>
                    <a:pt x="36749" y="4531"/>
                  </a:lnTo>
                  <a:lnTo>
                    <a:pt x="40360" y="3035"/>
                  </a:lnTo>
                  <a:lnTo>
                    <a:pt x="44083" y="1906"/>
                  </a:lnTo>
                  <a:lnTo>
                    <a:pt x="47917" y="1143"/>
                  </a:lnTo>
                  <a:lnTo>
                    <a:pt x="51751" y="381"/>
                  </a:lnTo>
                  <a:lnTo>
                    <a:pt x="55622" y="0"/>
                  </a:lnTo>
                  <a:lnTo>
                    <a:pt x="59531" y="0"/>
                  </a:lnTo>
                  <a:lnTo>
                    <a:pt x="8074818" y="0"/>
                  </a:lnTo>
                  <a:lnTo>
                    <a:pt x="8078726" y="0"/>
                  </a:lnTo>
                  <a:lnTo>
                    <a:pt x="8082597" y="381"/>
                  </a:lnTo>
                  <a:lnTo>
                    <a:pt x="8116912" y="17436"/>
                  </a:lnTo>
                  <a:lnTo>
                    <a:pt x="8133967" y="51750"/>
                  </a:lnTo>
                  <a:lnTo>
                    <a:pt x="8134349" y="59531"/>
                  </a:lnTo>
                  <a:lnTo>
                    <a:pt x="8134349" y="1445418"/>
                  </a:lnTo>
                  <a:lnTo>
                    <a:pt x="8122143" y="1481742"/>
                  </a:lnTo>
                  <a:lnTo>
                    <a:pt x="8090264" y="1503043"/>
                  </a:lnTo>
                  <a:lnTo>
                    <a:pt x="8086431" y="1503806"/>
                  </a:lnTo>
                  <a:lnTo>
                    <a:pt x="8082597" y="1504568"/>
                  </a:lnTo>
                  <a:lnTo>
                    <a:pt x="8078726" y="1504949"/>
                  </a:lnTo>
                  <a:lnTo>
                    <a:pt x="8074818" y="1504949"/>
                  </a:lnTo>
                  <a:lnTo>
                    <a:pt x="59531" y="1504949"/>
                  </a:lnTo>
                  <a:lnTo>
                    <a:pt x="55622" y="1504949"/>
                  </a:lnTo>
                  <a:lnTo>
                    <a:pt x="51751" y="1504568"/>
                  </a:lnTo>
                  <a:lnTo>
                    <a:pt x="47917" y="1503806"/>
                  </a:lnTo>
                  <a:lnTo>
                    <a:pt x="44083" y="1503043"/>
                  </a:lnTo>
                  <a:lnTo>
                    <a:pt x="40360" y="1501914"/>
                  </a:lnTo>
                  <a:lnTo>
                    <a:pt x="36749" y="1500418"/>
                  </a:lnTo>
                  <a:lnTo>
                    <a:pt x="33138" y="1498922"/>
                  </a:lnTo>
                  <a:lnTo>
                    <a:pt x="17436" y="1487513"/>
                  </a:lnTo>
                  <a:lnTo>
                    <a:pt x="14672" y="1484749"/>
                  </a:lnTo>
                  <a:lnTo>
                    <a:pt x="12204" y="1481742"/>
                  </a:lnTo>
                  <a:lnTo>
                    <a:pt x="10032" y="1478492"/>
                  </a:lnTo>
                  <a:lnTo>
                    <a:pt x="7861" y="1475242"/>
                  </a:lnTo>
                  <a:lnTo>
                    <a:pt x="1143" y="1457032"/>
                  </a:lnTo>
                  <a:lnTo>
                    <a:pt x="381" y="1453198"/>
                  </a:lnTo>
                  <a:lnTo>
                    <a:pt x="0" y="1449327"/>
                  </a:lnTo>
                  <a:lnTo>
                    <a:pt x="0" y="1445418"/>
                  </a:lnTo>
                  <a:close/>
                </a:path>
              </a:pathLst>
            </a:custGeom>
            <a:ln w="9524">
              <a:solidFill>
                <a:srgbClr val="FFFFFF"/>
              </a:solidFill>
            </a:ln>
          </p:spPr>
          <p:txBody>
            <a:bodyPr wrap="square" lIns="0" tIns="0" rIns="0" bIns="0" rtlCol="0"/>
            <a:lstStyle/>
            <a:p>
              <a:pPr defTabSz="648310"/>
              <a:endParaRPr sz="1276">
                <a:solidFill>
                  <a:prstClr val="black"/>
                </a:solidFill>
                <a:latin typeface="Calibri"/>
              </a:endParaRPr>
            </a:p>
          </p:txBody>
        </p:sp>
        <p:sp>
          <p:nvSpPr>
            <p:cNvPr id="16" name="object 16"/>
            <p:cNvSpPr/>
            <p:nvPr/>
          </p:nvSpPr>
          <p:spPr>
            <a:xfrm>
              <a:off x="1657337" y="5743574"/>
              <a:ext cx="8115300" cy="1495425"/>
            </a:xfrm>
            <a:custGeom>
              <a:avLst/>
              <a:gdLst/>
              <a:ahLst/>
              <a:cxnLst/>
              <a:rect l="l" t="t" r="r" b="b"/>
              <a:pathLst>
                <a:path w="8115300" h="1495425">
                  <a:moveTo>
                    <a:pt x="4057650" y="1000125"/>
                  </a:moveTo>
                  <a:lnTo>
                    <a:pt x="0" y="1000125"/>
                  </a:lnTo>
                  <a:lnTo>
                    <a:pt x="0" y="1495425"/>
                  </a:lnTo>
                  <a:lnTo>
                    <a:pt x="4057650" y="1495425"/>
                  </a:lnTo>
                  <a:lnTo>
                    <a:pt x="4057650" y="1000125"/>
                  </a:lnTo>
                  <a:close/>
                </a:path>
                <a:path w="8115300" h="1495425">
                  <a:moveTo>
                    <a:pt x="4057650" y="0"/>
                  </a:moveTo>
                  <a:lnTo>
                    <a:pt x="0" y="0"/>
                  </a:lnTo>
                  <a:lnTo>
                    <a:pt x="0" y="495300"/>
                  </a:lnTo>
                  <a:lnTo>
                    <a:pt x="4057650" y="495300"/>
                  </a:lnTo>
                  <a:lnTo>
                    <a:pt x="4057650" y="0"/>
                  </a:lnTo>
                  <a:close/>
                </a:path>
                <a:path w="8115300" h="1495425">
                  <a:moveTo>
                    <a:pt x="8115300" y="1000125"/>
                  </a:moveTo>
                  <a:lnTo>
                    <a:pt x="4067175" y="1000125"/>
                  </a:lnTo>
                  <a:lnTo>
                    <a:pt x="4067175" y="1495425"/>
                  </a:lnTo>
                  <a:lnTo>
                    <a:pt x="8115300" y="1495425"/>
                  </a:lnTo>
                  <a:lnTo>
                    <a:pt x="8115300" y="1000125"/>
                  </a:lnTo>
                  <a:close/>
                </a:path>
                <a:path w="8115300" h="1495425">
                  <a:moveTo>
                    <a:pt x="8115300" y="12"/>
                  </a:moveTo>
                  <a:lnTo>
                    <a:pt x="4067175" y="12"/>
                  </a:lnTo>
                  <a:lnTo>
                    <a:pt x="4067175" y="495300"/>
                  </a:lnTo>
                  <a:lnTo>
                    <a:pt x="8115300" y="495300"/>
                  </a:lnTo>
                  <a:lnTo>
                    <a:pt x="8115300" y="12"/>
                  </a:lnTo>
                  <a:close/>
                </a:path>
              </a:pathLst>
            </a:custGeom>
            <a:solidFill>
              <a:srgbClr val="FFFFFF">
                <a:alpha val="3919"/>
              </a:srgbClr>
            </a:solidFill>
          </p:spPr>
          <p:txBody>
            <a:bodyPr wrap="square" lIns="0" tIns="0" rIns="0" bIns="0" rtlCol="0"/>
            <a:lstStyle/>
            <a:p>
              <a:pPr defTabSz="648310"/>
              <a:endParaRPr sz="1276" dirty="0">
                <a:solidFill>
                  <a:prstClr val="black"/>
                </a:solidFill>
                <a:latin typeface="Calibri"/>
              </a:endParaRPr>
            </a:p>
          </p:txBody>
        </p:sp>
      </p:grpSp>
      <p:sp>
        <p:nvSpPr>
          <p:cNvPr id="17" name="object 17"/>
          <p:cNvSpPr txBox="1"/>
          <p:nvPr/>
        </p:nvSpPr>
        <p:spPr>
          <a:xfrm>
            <a:off x="1793369" y="2370900"/>
            <a:ext cx="11424791" cy="624645"/>
          </a:xfrm>
          <a:prstGeom prst="rect">
            <a:avLst/>
          </a:prstGeom>
        </p:spPr>
        <p:txBody>
          <a:bodyPr vert="horz" wrap="square" lIns="0" tIns="9004" rIns="0" bIns="0" rtlCol="0">
            <a:spAutoFit/>
          </a:bodyPr>
          <a:lstStyle/>
          <a:p>
            <a:pPr marL="9004" defTabSz="648310">
              <a:spcBef>
                <a:spcPts val="71"/>
              </a:spcBef>
            </a:pPr>
            <a:r>
              <a:rPr lang="en-US" sz="4000" b="1" spc="-28" dirty="0">
                <a:solidFill>
                  <a:srgbClr val="DBD6E4"/>
                </a:solidFill>
                <a:latin typeface="Gelasio"/>
                <a:cs typeface="Lucida Sans Unicode"/>
              </a:rPr>
              <a:t>P</a:t>
            </a:r>
            <a:r>
              <a:rPr lang="en-IN" sz="4000" b="1" spc="-28" dirty="0">
                <a:solidFill>
                  <a:srgbClr val="DBD6E4"/>
                </a:solidFill>
                <a:latin typeface="Gelasio"/>
                <a:cs typeface="Lucida Sans Unicode"/>
              </a:rPr>
              <a:t>roblem Statement </a:t>
            </a:r>
            <a:r>
              <a:rPr lang="en-IN" sz="4000" spc="-28" dirty="0">
                <a:solidFill>
                  <a:srgbClr val="DBD6E4"/>
                </a:solidFill>
                <a:latin typeface="Gelasio"/>
                <a:cs typeface="Lucida Sans Unicode"/>
              </a:rPr>
              <a:t>: </a:t>
            </a:r>
            <a:r>
              <a:rPr lang="en-IN" sz="4000" spc="-28" dirty="0">
                <a:solidFill>
                  <a:srgbClr val="DBD6E4"/>
                </a:solidFill>
                <a:latin typeface="Söhne"/>
                <a:cs typeface="Lucida Sans Unicode"/>
              </a:rPr>
              <a:t>Credit Card Default Prediction.</a:t>
            </a:r>
            <a:endParaRPr lang="en-IN" sz="4000" dirty="0">
              <a:solidFill>
                <a:prstClr val="black"/>
              </a:solidFill>
              <a:latin typeface="Söhne"/>
              <a:cs typeface="Lucida Sans Unicode"/>
            </a:endParaRPr>
          </a:p>
        </p:txBody>
      </p:sp>
      <p:sp>
        <p:nvSpPr>
          <p:cNvPr id="33" name="Title 32">
            <a:extLst>
              <a:ext uri="{FF2B5EF4-FFF2-40B4-BE49-F238E27FC236}">
                <a16:creationId xmlns:a16="http://schemas.microsoft.com/office/drawing/2014/main" id="{CD509B7F-6A65-54C6-2975-5F88753DA96D}"/>
              </a:ext>
            </a:extLst>
          </p:cNvPr>
          <p:cNvSpPr>
            <a:spLocks noGrp="1"/>
          </p:cNvSpPr>
          <p:nvPr>
            <p:ph type="title"/>
          </p:nvPr>
        </p:nvSpPr>
        <p:spPr/>
        <p:txBody>
          <a:bodyPr/>
          <a:lstStyle/>
          <a:p>
            <a:r>
              <a:rPr lang="en-US" dirty="0"/>
              <a:t>OUTLINE OF PROJECT</a:t>
            </a:r>
            <a:endParaRPr lang="en-IN" dirty="0"/>
          </a:p>
        </p:txBody>
      </p:sp>
      <p:sp>
        <p:nvSpPr>
          <p:cNvPr id="34" name="object 17">
            <a:extLst>
              <a:ext uri="{FF2B5EF4-FFF2-40B4-BE49-F238E27FC236}">
                <a16:creationId xmlns:a16="http://schemas.microsoft.com/office/drawing/2014/main" id="{A0F06258-19B7-42F7-0123-623EC4804D7C}"/>
              </a:ext>
            </a:extLst>
          </p:cNvPr>
          <p:cNvSpPr txBox="1"/>
          <p:nvPr/>
        </p:nvSpPr>
        <p:spPr>
          <a:xfrm>
            <a:off x="1793369" y="3297727"/>
            <a:ext cx="11290982" cy="2484128"/>
          </a:xfrm>
          <a:prstGeom prst="rect">
            <a:avLst/>
          </a:prstGeom>
        </p:spPr>
        <p:txBody>
          <a:bodyPr vert="horz" wrap="square" lIns="0" tIns="9004" rIns="0" bIns="0" rtlCol="0">
            <a:spAutoFit/>
          </a:bodyPr>
          <a:lstStyle/>
          <a:p>
            <a:pPr marL="9004" defTabSz="648310">
              <a:spcBef>
                <a:spcPts val="71"/>
              </a:spcBef>
            </a:pPr>
            <a:r>
              <a:rPr lang="en-US" sz="4000" b="1" dirty="0">
                <a:solidFill>
                  <a:schemeClr val="bg1">
                    <a:lumMod val="75000"/>
                  </a:schemeClr>
                </a:solidFill>
                <a:latin typeface="Gelasio"/>
                <a:ea typeface="+mn-lt"/>
                <a:cs typeface="Arial"/>
              </a:rPr>
              <a:t>Proposed System/Solution </a:t>
            </a:r>
            <a:r>
              <a:rPr lang="en-US" sz="4000" dirty="0">
                <a:solidFill>
                  <a:schemeClr val="bg1">
                    <a:lumMod val="75000"/>
                  </a:schemeClr>
                </a:solidFill>
                <a:latin typeface="Gelasio"/>
                <a:ea typeface="+mn-lt"/>
                <a:cs typeface="Arial"/>
              </a:rPr>
              <a:t>: </a:t>
            </a:r>
            <a:r>
              <a:rPr lang="en-US" sz="4000" b="0" i="0" dirty="0">
                <a:solidFill>
                  <a:srgbClr val="D1D5DB"/>
                </a:solidFill>
                <a:effectLst/>
                <a:latin typeface="Söhne"/>
              </a:rPr>
              <a:t>Logistic Regression, Decision Trees, Random Forests, Kolmogorov-Smirnov (K-S) chart.</a:t>
            </a:r>
            <a:endParaRPr lang="en-US" sz="4000" dirty="0">
              <a:solidFill>
                <a:schemeClr val="bg1">
                  <a:lumMod val="75000"/>
                </a:schemeClr>
              </a:solidFill>
              <a:latin typeface="Gelasio"/>
              <a:cs typeface="Arial"/>
            </a:endParaRPr>
          </a:p>
          <a:p>
            <a:pPr marL="9004" defTabSz="648310">
              <a:spcBef>
                <a:spcPts val="71"/>
              </a:spcBef>
            </a:pPr>
            <a:endParaRPr lang="en-IN" sz="4000" dirty="0">
              <a:solidFill>
                <a:schemeClr val="bg1">
                  <a:lumMod val="75000"/>
                </a:schemeClr>
              </a:solidFill>
              <a:latin typeface="Gelasio"/>
              <a:cs typeface="Lucida Sans Unicode"/>
            </a:endParaRPr>
          </a:p>
        </p:txBody>
      </p:sp>
      <p:sp>
        <p:nvSpPr>
          <p:cNvPr id="38" name="object 17">
            <a:extLst>
              <a:ext uri="{FF2B5EF4-FFF2-40B4-BE49-F238E27FC236}">
                <a16:creationId xmlns:a16="http://schemas.microsoft.com/office/drawing/2014/main" id="{5B92434E-139D-3BD7-B240-1F2D8DEBA01C}"/>
              </a:ext>
            </a:extLst>
          </p:cNvPr>
          <p:cNvSpPr txBox="1"/>
          <p:nvPr/>
        </p:nvSpPr>
        <p:spPr>
          <a:xfrm>
            <a:off x="1793369" y="5474133"/>
            <a:ext cx="10518822" cy="1855751"/>
          </a:xfrm>
          <a:prstGeom prst="rect">
            <a:avLst/>
          </a:prstGeom>
        </p:spPr>
        <p:txBody>
          <a:bodyPr vert="horz" wrap="square" lIns="0" tIns="9004" rIns="0" bIns="0" rtlCol="0">
            <a:spAutoFit/>
          </a:bodyPr>
          <a:lstStyle/>
          <a:p>
            <a:pPr marL="9004" defTabSz="648310">
              <a:spcBef>
                <a:spcPts val="71"/>
              </a:spcBef>
            </a:pPr>
            <a:r>
              <a:rPr lang="en-US" sz="4000" b="1" spc="-28" dirty="0">
                <a:solidFill>
                  <a:srgbClr val="DBD6E4"/>
                </a:solidFill>
                <a:latin typeface="Gelasio"/>
                <a:cs typeface="Lucida Sans Unicode"/>
              </a:rPr>
              <a:t>S</a:t>
            </a:r>
            <a:r>
              <a:rPr lang="en-IN" sz="4000" b="1" spc="-28" dirty="0">
                <a:solidFill>
                  <a:srgbClr val="DBD6E4"/>
                </a:solidFill>
                <a:latin typeface="Gelasio"/>
                <a:cs typeface="Lucida Sans Unicode"/>
              </a:rPr>
              <a:t>ystem Development Approach </a:t>
            </a:r>
            <a:r>
              <a:rPr lang="en-IN" sz="4000" spc="-28" dirty="0">
                <a:solidFill>
                  <a:srgbClr val="DBD6E4"/>
                </a:solidFill>
                <a:latin typeface="Gelasio"/>
                <a:cs typeface="Lucida Sans Unicode"/>
              </a:rPr>
              <a:t>: </a:t>
            </a:r>
            <a:r>
              <a:rPr lang="en-US" sz="4000" b="0" i="0" dirty="0">
                <a:solidFill>
                  <a:srgbClr val="D1D5DB"/>
                </a:solidFill>
                <a:effectLst/>
                <a:latin typeface="Söhne"/>
              </a:rPr>
              <a:t>The development process will include data preprocessing, model training, and validation.</a:t>
            </a:r>
            <a:endParaRPr lang="en-IN" sz="4000" dirty="0">
              <a:solidFill>
                <a:prstClr val="black"/>
              </a:solidFill>
              <a:latin typeface="Gelasio"/>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0" y="3248246"/>
            <a:ext cx="14630400" cy="1733107"/>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endParaRPr kumimoji="0" lang="en-US" sz="8800" b="1" i="0" u="none" strike="noStrike" kern="1200" cap="none" spc="0" normalizeH="0" baseline="0" noProof="0" dirty="0">
              <a:ln>
                <a:noFill/>
              </a:ln>
              <a:solidFill>
                <a:srgbClr val="60A9FF"/>
              </a:solidFill>
              <a:effectLst/>
              <a:uLnTx/>
              <a:uFillTx/>
              <a:latin typeface="Barlow" pitchFamily="34" charset="0"/>
              <a:ea typeface="Barlow" pitchFamily="34" charset="-122"/>
              <a:cs typeface="Barlow" pitchFamily="34" charset="-120"/>
            </a:endParaRPr>
          </a:p>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8800" b="1" i="0" u="none" strike="noStrike" kern="1200" cap="none" spc="0" normalizeH="0" baseline="0" noProof="0" dirty="0">
                <a:ln>
                  <a:noFill/>
                </a:ln>
                <a:solidFill>
                  <a:srgbClr val="60A9FF"/>
                </a:solidFill>
                <a:effectLst/>
                <a:uLnTx/>
                <a:uFillTx/>
                <a:latin typeface="Barlow" pitchFamily="34" charset="0"/>
                <a:ea typeface="Barlow" pitchFamily="34" charset="-122"/>
                <a:cs typeface="Barlow" pitchFamily="34" charset="-120"/>
              </a:rPr>
              <a:t>Thank You for Your Time</a:t>
            </a:r>
            <a:endParaRPr kumimoji="0" lang="en-US" sz="8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4"/>
          <p:cNvSpPr/>
          <p:nvPr/>
        </p:nvSpPr>
        <p:spPr>
          <a:xfrm>
            <a:off x="1952982" y="4001095"/>
            <a:ext cx="114300"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8"/>
          <p:cNvSpPr/>
          <p:nvPr/>
        </p:nvSpPr>
        <p:spPr>
          <a:xfrm>
            <a:off x="7584758" y="4001095"/>
            <a:ext cx="182880"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14630400" cy="8225097"/>
          </a:xfrm>
          <a:prstGeom prst="rect">
            <a:avLst/>
          </a:prstGeom>
        </p:spPr>
      </p:pic>
      <p:sp>
        <p:nvSpPr>
          <p:cNvPr id="3" name="object 3"/>
          <p:cNvSpPr/>
          <p:nvPr/>
        </p:nvSpPr>
        <p:spPr>
          <a:xfrm>
            <a:off x="0" y="0"/>
            <a:ext cx="14630400" cy="8225098"/>
          </a:xfrm>
          <a:custGeom>
            <a:avLst/>
            <a:gdLst/>
            <a:ahLst/>
            <a:cxnLst/>
            <a:rect l="l" t="t" r="r" b="b"/>
            <a:pathLst>
              <a:path w="11430000" h="11601450">
                <a:moveTo>
                  <a:pt x="0" y="0"/>
                </a:moveTo>
                <a:lnTo>
                  <a:pt x="11429999" y="0"/>
                </a:lnTo>
                <a:lnTo>
                  <a:pt x="11429999" y="11601449"/>
                </a:lnTo>
                <a:lnTo>
                  <a:pt x="0" y="11601449"/>
                </a:lnTo>
                <a:lnTo>
                  <a:pt x="0" y="0"/>
                </a:lnTo>
                <a:close/>
              </a:path>
            </a:pathLst>
          </a:custGeom>
          <a:solidFill>
            <a:srgbClr val="0D092B">
              <a:alpha val="74899"/>
            </a:srgbClr>
          </a:solidFill>
        </p:spPr>
        <p:txBody>
          <a:bodyPr wrap="square" lIns="0" tIns="0" rIns="0" bIns="0" rtlCol="0"/>
          <a:lstStyle/>
          <a:p>
            <a:pPr defTabSz="648310"/>
            <a:endParaRPr sz="1276">
              <a:solidFill>
                <a:prstClr val="black"/>
              </a:solidFill>
              <a:latin typeface="Calibri"/>
            </a:endParaRPr>
          </a:p>
        </p:txBody>
      </p:sp>
      <p:grpSp>
        <p:nvGrpSpPr>
          <p:cNvPr id="10" name="object 10"/>
          <p:cNvGrpSpPr/>
          <p:nvPr/>
        </p:nvGrpSpPr>
        <p:grpSpPr>
          <a:xfrm>
            <a:off x="1193800" y="1960880"/>
            <a:ext cx="12629896" cy="6116320"/>
            <a:chOff x="914399" y="4381499"/>
            <a:chExt cx="9601200" cy="3343275"/>
          </a:xfrm>
        </p:grpSpPr>
        <p:sp>
          <p:nvSpPr>
            <p:cNvPr id="11" name="object 11"/>
            <p:cNvSpPr/>
            <p:nvPr/>
          </p:nvSpPr>
          <p:spPr>
            <a:xfrm>
              <a:off x="914399" y="4381499"/>
              <a:ext cx="9601200" cy="3343275"/>
            </a:xfrm>
            <a:custGeom>
              <a:avLst/>
              <a:gdLst/>
              <a:ahLst/>
              <a:cxnLst/>
              <a:rect l="l" t="t" r="r" b="b"/>
              <a:pathLst>
                <a:path w="9601200" h="3343275">
                  <a:moveTo>
                    <a:pt x="9472612" y="3343274"/>
                  </a:moveTo>
                  <a:lnTo>
                    <a:pt x="128587" y="3343274"/>
                  </a:lnTo>
                  <a:lnTo>
                    <a:pt x="115920" y="3342662"/>
                  </a:lnTo>
                  <a:lnTo>
                    <a:pt x="67910" y="3328073"/>
                  </a:lnTo>
                  <a:lnTo>
                    <a:pt x="29137" y="3296221"/>
                  </a:lnTo>
                  <a:lnTo>
                    <a:pt x="5505" y="3251957"/>
                  </a:lnTo>
                  <a:lnTo>
                    <a:pt x="0" y="3214688"/>
                  </a:lnTo>
                  <a:lnTo>
                    <a:pt x="0" y="128585"/>
                  </a:lnTo>
                  <a:lnTo>
                    <a:pt x="9788" y="79378"/>
                  </a:lnTo>
                  <a:lnTo>
                    <a:pt x="37662" y="37662"/>
                  </a:lnTo>
                  <a:lnTo>
                    <a:pt x="79379" y="9787"/>
                  </a:lnTo>
                  <a:lnTo>
                    <a:pt x="128579" y="0"/>
                  </a:lnTo>
                  <a:lnTo>
                    <a:pt x="9472619" y="0"/>
                  </a:lnTo>
                  <a:lnTo>
                    <a:pt x="9521819" y="9787"/>
                  </a:lnTo>
                  <a:lnTo>
                    <a:pt x="9563536" y="37662"/>
                  </a:lnTo>
                  <a:lnTo>
                    <a:pt x="9591410" y="79378"/>
                  </a:lnTo>
                  <a:lnTo>
                    <a:pt x="9601199" y="128585"/>
                  </a:lnTo>
                  <a:lnTo>
                    <a:pt x="9601199" y="3214688"/>
                  </a:lnTo>
                  <a:lnTo>
                    <a:pt x="9600587" y="3227354"/>
                  </a:lnTo>
                  <a:lnTo>
                    <a:pt x="9585998" y="3275363"/>
                  </a:lnTo>
                  <a:lnTo>
                    <a:pt x="9554146" y="3314136"/>
                  </a:lnTo>
                  <a:lnTo>
                    <a:pt x="9509882" y="3337768"/>
                  </a:lnTo>
                  <a:lnTo>
                    <a:pt x="9472612" y="3343274"/>
                  </a:lnTo>
                  <a:close/>
                </a:path>
              </a:pathLst>
            </a:custGeom>
            <a:solidFill>
              <a:srgbClr val="0D092B">
                <a:alpha val="74899"/>
              </a:srgbClr>
            </a:solidFill>
          </p:spPr>
          <p:txBody>
            <a:bodyPr wrap="square" lIns="0" tIns="0" rIns="0" bIns="0" rtlCol="0"/>
            <a:lstStyle/>
            <a:p>
              <a:pPr defTabSz="648310"/>
              <a:endParaRPr sz="1276">
                <a:solidFill>
                  <a:prstClr val="black"/>
                </a:solidFill>
                <a:latin typeface="Calibri"/>
              </a:endParaRPr>
            </a:p>
          </p:txBody>
        </p:sp>
        <p:sp>
          <p:nvSpPr>
            <p:cNvPr id="12" name="object 12"/>
            <p:cNvSpPr/>
            <p:nvPr/>
          </p:nvSpPr>
          <p:spPr>
            <a:xfrm>
              <a:off x="914399" y="4381499"/>
              <a:ext cx="9601200" cy="3343275"/>
            </a:xfrm>
            <a:custGeom>
              <a:avLst/>
              <a:gdLst/>
              <a:ahLst/>
              <a:cxnLst/>
              <a:rect l="l" t="t" r="r" b="b"/>
              <a:pathLst>
                <a:path w="9601200" h="3343275">
                  <a:moveTo>
                    <a:pt x="9472612" y="3343274"/>
                  </a:moveTo>
                  <a:lnTo>
                    <a:pt x="128587" y="3343274"/>
                  </a:lnTo>
                  <a:lnTo>
                    <a:pt x="115920" y="3342662"/>
                  </a:lnTo>
                  <a:lnTo>
                    <a:pt x="67910" y="3328073"/>
                  </a:lnTo>
                  <a:lnTo>
                    <a:pt x="29137" y="3296222"/>
                  </a:lnTo>
                  <a:lnTo>
                    <a:pt x="5505" y="3251958"/>
                  </a:lnTo>
                  <a:lnTo>
                    <a:pt x="0" y="3214687"/>
                  </a:lnTo>
                  <a:lnTo>
                    <a:pt x="0" y="128587"/>
                  </a:lnTo>
                  <a:lnTo>
                    <a:pt x="9788" y="79379"/>
                  </a:lnTo>
                  <a:lnTo>
                    <a:pt x="37662" y="37662"/>
                  </a:lnTo>
                  <a:lnTo>
                    <a:pt x="79379" y="9788"/>
                  </a:lnTo>
                  <a:lnTo>
                    <a:pt x="128587" y="0"/>
                  </a:lnTo>
                  <a:lnTo>
                    <a:pt x="9472612" y="0"/>
                  </a:lnTo>
                  <a:lnTo>
                    <a:pt x="9485278" y="611"/>
                  </a:lnTo>
                  <a:lnTo>
                    <a:pt x="9497702" y="2447"/>
                  </a:lnTo>
                  <a:lnTo>
                    <a:pt x="9509882" y="5505"/>
                  </a:lnTo>
                  <a:lnTo>
                    <a:pt x="9521086" y="9525"/>
                  </a:lnTo>
                  <a:lnTo>
                    <a:pt x="120769" y="9525"/>
                  </a:lnTo>
                  <a:lnTo>
                    <a:pt x="113027" y="10287"/>
                  </a:lnTo>
                  <a:lnTo>
                    <a:pt x="75801" y="21580"/>
                  </a:lnTo>
                  <a:lnTo>
                    <a:pt x="38869" y="49925"/>
                  </a:lnTo>
                  <a:lnTo>
                    <a:pt x="15596" y="90247"/>
                  </a:lnTo>
                  <a:lnTo>
                    <a:pt x="9525" y="120770"/>
                  </a:lnTo>
                  <a:lnTo>
                    <a:pt x="9525" y="3222505"/>
                  </a:lnTo>
                  <a:lnTo>
                    <a:pt x="21579" y="3267473"/>
                  </a:lnTo>
                  <a:lnTo>
                    <a:pt x="49925" y="3304405"/>
                  </a:lnTo>
                  <a:lnTo>
                    <a:pt x="90247" y="3327678"/>
                  </a:lnTo>
                  <a:lnTo>
                    <a:pt x="120769" y="3333749"/>
                  </a:lnTo>
                  <a:lnTo>
                    <a:pt x="9521083" y="3333749"/>
                  </a:lnTo>
                  <a:lnTo>
                    <a:pt x="9509882" y="3337768"/>
                  </a:lnTo>
                  <a:lnTo>
                    <a:pt x="9497702" y="3340827"/>
                  </a:lnTo>
                  <a:lnTo>
                    <a:pt x="9485278" y="3342662"/>
                  </a:lnTo>
                  <a:lnTo>
                    <a:pt x="9472612" y="3343274"/>
                  </a:lnTo>
                  <a:close/>
                </a:path>
                <a:path w="9601200" h="3343275">
                  <a:moveTo>
                    <a:pt x="9521083" y="3333749"/>
                  </a:moveTo>
                  <a:lnTo>
                    <a:pt x="9480429" y="3333749"/>
                  </a:lnTo>
                  <a:lnTo>
                    <a:pt x="9488171" y="3332987"/>
                  </a:lnTo>
                  <a:lnTo>
                    <a:pt x="9503507" y="3329936"/>
                  </a:lnTo>
                  <a:lnTo>
                    <a:pt x="9545260" y="3309340"/>
                  </a:lnTo>
                  <a:lnTo>
                    <a:pt x="9575951" y="3274334"/>
                  </a:lnTo>
                  <a:lnTo>
                    <a:pt x="9590911" y="3230247"/>
                  </a:lnTo>
                  <a:lnTo>
                    <a:pt x="9591674" y="3222505"/>
                  </a:lnTo>
                  <a:lnTo>
                    <a:pt x="9591674" y="120770"/>
                  </a:lnTo>
                  <a:lnTo>
                    <a:pt x="9579618" y="75801"/>
                  </a:lnTo>
                  <a:lnTo>
                    <a:pt x="9551273" y="38869"/>
                  </a:lnTo>
                  <a:lnTo>
                    <a:pt x="9510952" y="15596"/>
                  </a:lnTo>
                  <a:lnTo>
                    <a:pt x="9480429" y="9525"/>
                  </a:lnTo>
                  <a:lnTo>
                    <a:pt x="9521086" y="9525"/>
                  </a:lnTo>
                  <a:lnTo>
                    <a:pt x="9554146" y="29137"/>
                  </a:lnTo>
                  <a:lnTo>
                    <a:pt x="9585997" y="67910"/>
                  </a:lnTo>
                  <a:lnTo>
                    <a:pt x="9600587" y="115920"/>
                  </a:lnTo>
                  <a:lnTo>
                    <a:pt x="9601199" y="128587"/>
                  </a:lnTo>
                  <a:lnTo>
                    <a:pt x="9601199" y="3214687"/>
                  </a:lnTo>
                  <a:lnTo>
                    <a:pt x="9591411" y="3263895"/>
                  </a:lnTo>
                  <a:lnTo>
                    <a:pt x="9563536" y="3305612"/>
                  </a:lnTo>
                  <a:lnTo>
                    <a:pt x="9521819" y="3333486"/>
                  </a:lnTo>
                  <a:lnTo>
                    <a:pt x="9521083" y="3333749"/>
                  </a:lnTo>
                  <a:close/>
                </a:path>
              </a:pathLst>
            </a:custGeom>
            <a:solidFill>
              <a:srgbClr val="FFFFFF">
                <a:alpha val="16079"/>
              </a:srgbClr>
            </a:solidFill>
          </p:spPr>
          <p:txBody>
            <a:bodyPr wrap="square" lIns="0" tIns="0" rIns="0" bIns="0" rtlCol="0"/>
            <a:lstStyle/>
            <a:p>
              <a:pPr defTabSz="648310"/>
              <a:endParaRPr sz="1276">
                <a:solidFill>
                  <a:prstClr val="black"/>
                </a:solidFill>
                <a:latin typeface="Calibri"/>
              </a:endParaRPr>
            </a:p>
          </p:txBody>
        </p:sp>
      </p:grpSp>
      <p:grpSp>
        <p:nvGrpSpPr>
          <p:cNvPr id="14" name="object 14"/>
          <p:cNvGrpSpPr/>
          <p:nvPr/>
        </p:nvGrpSpPr>
        <p:grpSpPr>
          <a:xfrm>
            <a:off x="1625600" y="2245360"/>
            <a:ext cx="11811000" cy="5628640"/>
            <a:chOff x="1647825" y="5734049"/>
            <a:chExt cx="8143875" cy="1514475"/>
          </a:xfrm>
        </p:grpSpPr>
        <p:sp>
          <p:nvSpPr>
            <p:cNvPr id="15" name="object 15"/>
            <p:cNvSpPr/>
            <p:nvPr/>
          </p:nvSpPr>
          <p:spPr>
            <a:xfrm>
              <a:off x="1652587" y="5738812"/>
              <a:ext cx="8134350" cy="1504950"/>
            </a:xfrm>
            <a:custGeom>
              <a:avLst/>
              <a:gdLst/>
              <a:ahLst/>
              <a:cxnLst/>
              <a:rect l="l" t="t" r="r" b="b"/>
              <a:pathLst>
                <a:path w="8134350" h="1504950">
                  <a:moveTo>
                    <a:pt x="0" y="1445418"/>
                  </a:moveTo>
                  <a:lnTo>
                    <a:pt x="0" y="59531"/>
                  </a:lnTo>
                  <a:lnTo>
                    <a:pt x="0" y="55622"/>
                  </a:lnTo>
                  <a:lnTo>
                    <a:pt x="381" y="51750"/>
                  </a:lnTo>
                  <a:lnTo>
                    <a:pt x="10032" y="26457"/>
                  </a:lnTo>
                  <a:lnTo>
                    <a:pt x="12204" y="23207"/>
                  </a:lnTo>
                  <a:lnTo>
                    <a:pt x="14672" y="20200"/>
                  </a:lnTo>
                  <a:lnTo>
                    <a:pt x="17436" y="17436"/>
                  </a:lnTo>
                  <a:lnTo>
                    <a:pt x="20200" y="14672"/>
                  </a:lnTo>
                  <a:lnTo>
                    <a:pt x="36749" y="4531"/>
                  </a:lnTo>
                  <a:lnTo>
                    <a:pt x="40360" y="3035"/>
                  </a:lnTo>
                  <a:lnTo>
                    <a:pt x="44083" y="1906"/>
                  </a:lnTo>
                  <a:lnTo>
                    <a:pt x="47917" y="1143"/>
                  </a:lnTo>
                  <a:lnTo>
                    <a:pt x="51751" y="381"/>
                  </a:lnTo>
                  <a:lnTo>
                    <a:pt x="55622" y="0"/>
                  </a:lnTo>
                  <a:lnTo>
                    <a:pt x="59531" y="0"/>
                  </a:lnTo>
                  <a:lnTo>
                    <a:pt x="8074818" y="0"/>
                  </a:lnTo>
                  <a:lnTo>
                    <a:pt x="8078726" y="0"/>
                  </a:lnTo>
                  <a:lnTo>
                    <a:pt x="8082597" y="381"/>
                  </a:lnTo>
                  <a:lnTo>
                    <a:pt x="8116912" y="17436"/>
                  </a:lnTo>
                  <a:lnTo>
                    <a:pt x="8133967" y="51750"/>
                  </a:lnTo>
                  <a:lnTo>
                    <a:pt x="8134349" y="59531"/>
                  </a:lnTo>
                  <a:lnTo>
                    <a:pt x="8134349" y="1445418"/>
                  </a:lnTo>
                  <a:lnTo>
                    <a:pt x="8122143" y="1481742"/>
                  </a:lnTo>
                  <a:lnTo>
                    <a:pt x="8090264" y="1503043"/>
                  </a:lnTo>
                  <a:lnTo>
                    <a:pt x="8086431" y="1503806"/>
                  </a:lnTo>
                  <a:lnTo>
                    <a:pt x="8082597" y="1504568"/>
                  </a:lnTo>
                  <a:lnTo>
                    <a:pt x="8078726" y="1504949"/>
                  </a:lnTo>
                  <a:lnTo>
                    <a:pt x="8074818" y="1504949"/>
                  </a:lnTo>
                  <a:lnTo>
                    <a:pt x="59531" y="1504949"/>
                  </a:lnTo>
                  <a:lnTo>
                    <a:pt x="55622" y="1504949"/>
                  </a:lnTo>
                  <a:lnTo>
                    <a:pt x="51751" y="1504568"/>
                  </a:lnTo>
                  <a:lnTo>
                    <a:pt x="47917" y="1503806"/>
                  </a:lnTo>
                  <a:lnTo>
                    <a:pt x="44083" y="1503043"/>
                  </a:lnTo>
                  <a:lnTo>
                    <a:pt x="40360" y="1501914"/>
                  </a:lnTo>
                  <a:lnTo>
                    <a:pt x="36749" y="1500418"/>
                  </a:lnTo>
                  <a:lnTo>
                    <a:pt x="33138" y="1498922"/>
                  </a:lnTo>
                  <a:lnTo>
                    <a:pt x="17436" y="1487513"/>
                  </a:lnTo>
                  <a:lnTo>
                    <a:pt x="14672" y="1484749"/>
                  </a:lnTo>
                  <a:lnTo>
                    <a:pt x="12204" y="1481742"/>
                  </a:lnTo>
                  <a:lnTo>
                    <a:pt x="10032" y="1478492"/>
                  </a:lnTo>
                  <a:lnTo>
                    <a:pt x="7861" y="1475242"/>
                  </a:lnTo>
                  <a:lnTo>
                    <a:pt x="1143" y="1457032"/>
                  </a:lnTo>
                  <a:lnTo>
                    <a:pt x="381" y="1453198"/>
                  </a:lnTo>
                  <a:lnTo>
                    <a:pt x="0" y="1449327"/>
                  </a:lnTo>
                  <a:lnTo>
                    <a:pt x="0" y="1445418"/>
                  </a:lnTo>
                  <a:close/>
                </a:path>
              </a:pathLst>
            </a:custGeom>
            <a:ln w="9524">
              <a:solidFill>
                <a:srgbClr val="FFFFFF"/>
              </a:solidFill>
            </a:ln>
          </p:spPr>
          <p:txBody>
            <a:bodyPr wrap="square" lIns="0" tIns="0" rIns="0" bIns="0" rtlCol="0"/>
            <a:lstStyle/>
            <a:p>
              <a:pPr defTabSz="648310"/>
              <a:endParaRPr sz="1276">
                <a:solidFill>
                  <a:prstClr val="black"/>
                </a:solidFill>
                <a:latin typeface="Calibri"/>
              </a:endParaRPr>
            </a:p>
          </p:txBody>
        </p:sp>
        <p:sp>
          <p:nvSpPr>
            <p:cNvPr id="16" name="object 16"/>
            <p:cNvSpPr/>
            <p:nvPr/>
          </p:nvSpPr>
          <p:spPr>
            <a:xfrm>
              <a:off x="1657337" y="5743574"/>
              <a:ext cx="8115300" cy="1495425"/>
            </a:xfrm>
            <a:custGeom>
              <a:avLst/>
              <a:gdLst/>
              <a:ahLst/>
              <a:cxnLst/>
              <a:rect l="l" t="t" r="r" b="b"/>
              <a:pathLst>
                <a:path w="8115300" h="1495425">
                  <a:moveTo>
                    <a:pt x="4057650" y="1000125"/>
                  </a:moveTo>
                  <a:lnTo>
                    <a:pt x="0" y="1000125"/>
                  </a:lnTo>
                  <a:lnTo>
                    <a:pt x="0" y="1495425"/>
                  </a:lnTo>
                  <a:lnTo>
                    <a:pt x="4057650" y="1495425"/>
                  </a:lnTo>
                  <a:lnTo>
                    <a:pt x="4057650" y="1000125"/>
                  </a:lnTo>
                  <a:close/>
                </a:path>
                <a:path w="8115300" h="1495425">
                  <a:moveTo>
                    <a:pt x="4057650" y="0"/>
                  </a:moveTo>
                  <a:lnTo>
                    <a:pt x="0" y="0"/>
                  </a:lnTo>
                  <a:lnTo>
                    <a:pt x="0" y="495300"/>
                  </a:lnTo>
                  <a:lnTo>
                    <a:pt x="4057650" y="495300"/>
                  </a:lnTo>
                  <a:lnTo>
                    <a:pt x="4057650" y="0"/>
                  </a:lnTo>
                  <a:close/>
                </a:path>
                <a:path w="8115300" h="1495425">
                  <a:moveTo>
                    <a:pt x="8115300" y="1000125"/>
                  </a:moveTo>
                  <a:lnTo>
                    <a:pt x="4067175" y="1000125"/>
                  </a:lnTo>
                  <a:lnTo>
                    <a:pt x="4067175" y="1495425"/>
                  </a:lnTo>
                  <a:lnTo>
                    <a:pt x="8115300" y="1495425"/>
                  </a:lnTo>
                  <a:lnTo>
                    <a:pt x="8115300" y="1000125"/>
                  </a:lnTo>
                  <a:close/>
                </a:path>
                <a:path w="8115300" h="1495425">
                  <a:moveTo>
                    <a:pt x="8115300" y="12"/>
                  </a:moveTo>
                  <a:lnTo>
                    <a:pt x="4067175" y="12"/>
                  </a:lnTo>
                  <a:lnTo>
                    <a:pt x="4067175" y="495300"/>
                  </a:lnTo>
                  <a:lnTo>
                    <a:pt x="8115300" y="495300"/>
                  </a:lnTo>
                  <a:lnTo>
                    <a:pt x="8115300" y="12"/>
                  </a:lnTo>
                  <a:close/>
                </a:path>
              </a:pathLst>
            </a:custGeom>
            <a:solidFill>
              <a:srgbClr val="FFFFFF">
                <a:alpha val="3919"/>
              </a:srgbClr>
            </a:solidFill>
          </p:spPr>
          <p:txBody>
            <a:bodyPr wrap="square" lIns="0" tIns="0" rIns="0" bIns="0" rtlCol="0"/>
            <a:lstStyle/>
            <a:p>
              <a:pPr defTabSz="648310"/>
              <a:endParaRPr sz="1276" dirty="0">
                <a:solidFill>
                  <a:prstClr val="black"/>
                </a:solidFill>
                <a:latin typeface="Calibri"/>
              </a:endParaRPr>
            </a:p>
          </p:txBody>
        </p:sp>
      </p:grpSp>
      <p:sp>
        <p:nvSpPr>
          <p:cNvPr id="17" name="object 17"/>
          <p:cNvSpPr txBox="1"/>
          <p:nvPr/>
        </p:nvSpPr>
        <p:spPr>
          <a:xfrm>
            <a:off x="1793369" y="2370900"/>
            <a:ext cx="11424791" cy="2471304"/>
          </a:xfrm>
          <a:prstGeom prst="rect">
            <a:avLst/>
          </a:prstGeom>
        </p:spPr>
        <p:txBody>
          <a:bodyPr vert="horz" wrap="square" lIns="0" tIns="9004" rIns="0" bIns="0" rtlCol="0">
            <a:spAutoFit/>
          </a:bodyPr>
          <a:lstStyle/>
          <a:p>
            <a:pPr marL="9004" defTabSz="648310">
              <a:spcBef>
                <a:spcPts val="71"/>
              </a:spcBef>
            </a:pPr>
            <a:r>
              <a:rPr lang="en-US" sz="4000" b="1" spc="-28" dirty="0">
                <a:solidFill>
                  <a:srgbClr val="DBD6E4"/>
                </a:solidFill>
                <a:latin typeface="Gelasio"/>
                <a:cs typeface="Lucida Sans Unicode"/>
              </a:rPr>
              <a:t>Algorithm and Deployment </a:t>
            </a:r>
            <a:r>
              <a:rPr lang="en-IN" sz="4000" b="1" spc="-28" dirty="0">
                <a:solidFill>
                  <a:srgbClr val="DBD6E4"/>
                </a:solidFill>
                <a:latin typeface="Gelasio"/>
                <a:cs typeface="Lucida Sans Unicode"/>
              </a:rPr>
              <a:t> </a:t>
            </a:r>
            <a:r>
              <a:rPr lang="en-IN" sz="4000" spc="-28" dirty="0">
                <a:solidFill>
                  <a:srgbClr val="DBD6E4"/>
                </a:solidFill>
                <a:latin typeface="Gelasio"/>
                <a:cs typeface="Lucida Sans Unicode"/>
              </a:rPr>
              <a:t>: </a:t>
            </a:r>
            <a:r>
              <a:rPr lang="en-US" sz="4000" b="0" i="0" dirty="0">
                <a:solidFill>
                  <a:srgbClr val="D1D5DB"/>
                </a:solidFill>
                <a:effectLst/>
                <a:latin typeface="Söhne"/>
              </a:rPr>
              <a:t>Deployment will involve integrating the trained model into a scalable and accessible platform, potentially using cloud services like IBM Cloud ,AWS or Azure.</a:t>
            </a:r>
            <a:endParaRPr lang="en-IN" sz="4000" dirty="0">
              <a:solidFill>
                <a:prstClr val="black"/>
              </a:solidFill>
              <a:latin typeface="Söhne"/>
              <a:cs typeface="Lucida Sans Unicode"/>
            </a:endParaRPr>
          </a:p>
        </p:txBody>
      </p:sp>
      <p:sp>
        <p:nvSpPr>
          <p:cNvPr id="33" name="Title 32">
            <a:extLst>
              <a:ext uri="{FF2B5EF4-FFF2-40B4-BE49-F238E27FC236}">
                <a16:creationId xmlns:a16="http://schemas.microsoft.com/office/drawing/2014/main" id="{CD509B7F-6A65-54C6-2975-5F88753DA96D}"/>
              </a:ext>
            </a:extLst>
          </p:cNvPr>
          <p:cNvSpPr>
            <a:spLocks noGrp="1"/>
          </p:cNvSpPr>
          <p:nvPr>
            <p:ph type="title"/>
          </p:nvPr>
        </p:nvSpPr>
        <p:spPr/>
        <p:txBody>
          <a:bodyPr/>
          <a:lstStyle/>
          <a:p>
            <a:r>
              <a:rPr lang="en-US" dirty="0"/>
              <a:t>OUTLINE OF PROJECT</a:t>
            </a:r>
            <a:endParaRPr lang="en-IN" dirty="0"/>
          </a:p>
        </p:txBody>
      </p:sp>
    </p:spTree>
    <p:extLst>
      <p:ext uri="{BB962C8B-B14F-4D97-AF65-F5344CB8AC3E}">
        <p14:creationId xmlns:p14="http://schemas.microsoft.com/office/powerpoint/2010/main" val="236701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957"/>
          </a:xfrm>
          <a:prstGeom prst="rect">
            <a:avLst/>
          </a:prstGeom>
          <a:solidFill>
            <a:srgbClr val="464342"/>
          </a:solidFill>
          <a:ln/>
        </p:spPr>
      </p:sp>
      <p:sp>
        <p:nvSpPr>
          <p:cNvPr id="4" name="Text 2"/>
          <p:cNvSpPr/>
          <p:nvPr/>
        </p:nvSpPr>
        <p:spPr>
          <a:xfrm>
            <a:off x="2324457" y="577810"/>
            <a:ext cx="7078980" cy="656630"/>
          </a:xfrm>
          <a:prstGeom prst="rect">
            <a:avLst/>
          </a:prstGeom>
          <a:noFill/>
          <a:ln/>
        </p:spPr>
        <p:txBody>
          <a:bodyPr wrap="none" rtlCol="0" anchor="t"/>
          <a:lstStyle/>
          <a:p>
            <a:pPr marL="0" indent="0">
              <a:lnSpc>
                <a:spcPts val="5171"/>
              </a:lnSpc>
              <a:buNone/>
            </a:pPr>
            <a:r>
              <a:rPr lang="en-US" sz="4137" dirty="0">
                <a:solidFill>
                  <a:srgbClr val="EBCCBB"/>
                </a:solidFill>
                <a:latin typeface="Gelasio" pitchFamily="34" charset="0"/>
                <a:ea typeface="Gelasio" pitchFamily="34" charset="-122"/>
                <a:cs typeface="Gelasio" pitchFamily="34" charset="-120"/>
              </a:rPr>
              <a:t>Credit Card Default Prediction</a:t>
            </a:r>
            <a:endParaRPr lang="en-US" sz="4137" dirty="0"/>
          </a:p>
        </p:txBody>
      </p:sp>
      <p:pic>
        <p:nvPicPr>
          <p:cNvPr id="5" name="Image 0" descr="preencoded.png"/>
          <p:cNvPicPr>
            <a:picLocks noChangeAspect="1"/>
          </p:cNvPicPr>
          <p:nvPr/>
        </p:nvPicPr>
        <p:blipFill>
          <a:blip r:embed="rId3"/>
          <a:stretch>
            <a:fillRect/>
          </a:stretch>
        </p:blipFill>
        <p:spPr>
          <a:xfrm>
            <a:off x="2324457" y="1654612"/>
            <a:ext cx="3116937" cy="1926312"/>
          </a:xfrm>
          <a:prstGeom prst="rect">
            <a:avLst/>
          </a:prstGeom>
        </p:spPr>
      </p:pic>
      <p:sp>
        <p:nvSpPr>
          <p:cNvPr id="6" name="Text 3"/>
          <p:cNvSpPr/>
          <p:nvPr/>
        </p:nvSpPr>
        <p:spPr>
          <a:xfrm>
            <a:off x="2324457" y="3843576"/>
            <a:ext cx="3116937" cy="656511"/>
          </a:xfrm>
          <a:prstGeom prst="rect">
            <a:avLst/>
          </a:prstGeom>
          <a:noFill/>
          <a:ln/>
        </p:spPr>
        <p:txBody>
          <a:bodyPr wrap="square" rtlCol="0" anchor="t"/>
          <a:lstStyle/>
          <a:p>
            <a:pPr marL="0" indent="0" algn="l">
              <a:lnSpc>
                <a:spcPts val="2585"/>
              </a:lnSpc>
              <a:buNone/>
            </a:pPr>
            <a:r>
              <a:rPr lang="en-US" sz="2068" dirty="0">
                <a:solidFill>
                  <a:srgbClr val="EBCCBB"/>
                </a:solidFill>
                <a:latin typeface="Gelasio" pitchFamily="34" charset="0"/>
                <a:ea typeface="Gelasio" pitchFamily="34" charset="-122"/>
                <a:cs typeface="Gelasio" pitchFamily="34" charset="-120"/>
              </a:rPr>
              <a:t>Exploring Financial Patterns</a:t>
            </a:r>
            <a:endParaRPr lang="en-US" sz="2068" dirty="0"/>
          </a:p>
        </p:txBody>
      </p:sp>
      <p:sp>
        <p:nvSpPr>
          <p:cNvPr id="7" name="Text 4"/>
          <p:cNvSpPr/>
          <p:nvPr/>
        </p:nvSpPr>
        <p:spPr>
          <a:xfrm>
            <a:off x="2324457" y="4626054"/>
            <a:ext cx="3116937" cy="3026093"/>
          </a:xfrm>
          <a:prstGeom prst="rect">
            <a:avLst/>
          </a:prstGeom>
          <a:noFill/>
          <a:ln/>
        </p:spPr>
        <p:txBody>
          <a:bodyPr wrap="square" rtlCol="0" anchor="t"/>
          <a:lstStyle/>
          <a:p>
            <a:pPr marL="0" indent="0" algn="l">
              <a:lnSpc>
                <a:spcPts val="2647"/>
              </a:lnSpc>
              <a:buNone/>
            </a:pPr>
            <a:r>
              <a:rPr lang="en-US" sz="1655" dirty="0">
                <a:solidFill>
                  <a:srgbClr val="C9C2C0"/>
                </a:solidFill>
                <a:latin typeface="Gelasio" pitchFamily="34" charset="0"/>
                <a:ea typeface="Gelasio" pitchFamily="34" charset="-122"/>
                <a:cs typeface="Gelasio" pitchFamily="34" charset="-120"/>
              </a:rPr>
              <a:t>Uncover the intricacies of credit card default prediction through insightful data analysis and machine learning techniques. Understand the complex patterns that govern financial behaviors and identify key indicators for predicting defaults.</a:t>
            </a:r>
            <a:endParaRPr lang="en-US" sz="1655" dirty="0"/>
          </a:p>
        </p:txBody>
      </p:sp>
      <p:pic>
        <p:nvPicPr>
          <p:cNvPr id="8" name="Image 1" descr="preencoded.png"/>
          <p:cNvPicPr>
            <a:picLocks noChangeAspect="1"/>
          </p:cNvPicPr>
          <p:nvPr/>
        </p:nvPicPr>
        <p:blipFill>
          <a:blip r:embed="rId4"/>
          <a:stretch>
            <a:fillRect/>
          </a:stretch>
        </p:blipFill>
        <p:spPr>
          <a:xfrm>
            <a:off x="5756553" y="1654612"/>
            <a:ext cx="3117056" cy="1926431"/>
          </a:xfrm>
          <a:prstGeom prst="rect">
            <a:avLst/>
          </a:prstGeom>
        </p:spPr>
      </p:pic>
      <p:sp>
        <p:nvSpPr>
          <p:cNvPr id="9" name="Text 5"/>
          <p:cNvSpPr/>
          <p:nvPr/>
        </p:nvSpPr>
        <p:spPr>
          <a:xfrm>
            <a:off x="5756553" y="3843695"/>
            <a:ext cx="2407920" cy="328255"/>
          </a:xfrm>
          <a:prstGeom prst="rect">
            <a:avLst/>
          </a:prstGeom>
          <a:noFill/>
          <a:ln/>
        </p:spPr>
        <p:txBody>
          <a:bodyPr wrap="none" rtlCol="0" anchor="t"/>
          <a:lstStyle/>
          <a:p>
            <a:pPr marL="0" indent="0" algn="l">
              <a:lnSpc>
                <a:spcPts val="2585"/>
              </a:lnSpc>
              <a:buNone/>
            </a:pPr>
            <a:r>
              <a:rPr lang="en-US" sz="2068" dirty="0">
                <a:solidFill>
                  <a:srgbClr val="EBCCBB"/>
                </a:solidFill>
                <a:latin typeface="Gelasio" pitchFamily="34" charset="0"/>
                <a:ea typeface="Gelasio" pitchFamily="34" charset="-122"/>
                <a:cs typeface="Gelasio" pitchFamily="34" charset="-120"/>
              </a:rPr>
              <a:t>Data-Driven Insights</a:t>
            </a:r>
            <a:endParaRPr lang="en-US" sz="2068" dirty="0"/>
          </a:p>
        </p:txBody>
      </p:sp>
      <p:sp>
        <p:nvSpPr>
          <p:cNvPr id="10" name="Text 6"/>
          <p:cNvSpPr/>
          <p:nvPr/>
        </p:nvSpPr>
        <p:spPr>
          <a:xfrm>
            <a:off x="5756553" y="4297918"/>
            <a:ext cx="3117056" cy="2689860"/>
          </a:xfrm>
          <a:prstGeom prst="rect">
            <a:avLst/>
          </a:prstGeom>
          <a:noFill/>
          <a:ln/>
        </p:spPr>
        <p:txBody>
          <a:bodyPr wrap="square" rtlCol="0" anchor="t"/>
          <a:lstStyle/>
          <a:p>
            <a:pPr marL="0" indent="0" algn="l">
              <a:lnSpc>
                <a:spcPts val="2647"/>
              </a:lnSpc>
              <a:buNone/>
            </a:pPr>
            <a:r>
              <a:rPr lang="en-US" sz="1655" dirty="0">
                <a:solidFill>
                  <a:srgbClr val="C9C2C0"/>
                </a:solidFill>
                <a:latin typeface="Gelasio" pitchFamily="34" charset="0"/>
                <a:ea typeface="Gelasio" pitchFamily="34" charset="-122"/>
                <a:cs typeface="Gelasio" pitchFamily="34" charset="-120"/>
              </a:rPr>
              <a:t>Utilize cutting-edge machine learning algorithms to gain valuable insights into credit card default patterns. Leverage the power of predictive models to analyze historical data and forecast future financial behaviors.</a:t>
            </a:r>
            <a:endParaRPr lang="en-US" sz="1655" dirty="0"/>
          </a:p>
        </p:txBody>
      </p:sp>
      <p:pic>
        <p:nvPicPr>
          <p:cNvPr id="11" name="Image 2" descr="preencoded.png"/>
          <p:cNvPicPr>
            <a:picLocks noChangeAspect="1"/>
          </p:cNvPicPr>
          <p:nvPr/>
        </p:nvPicPr>
        <p:blipFill>
          <a:blip r:embed="rId5"/>
          <a:stretch>
            <a:fillRect/>
          </a:stretch>
        </p:blipFill>
        <p:spPr>
          <a:xfrm>
            <a:off x="9188768" y="1654612"/>
            <a:ext cx="3117056" cy="1926431"/>
          </a:xfrm>
          <a:prstGeom prst="rect">
            <a:avLst/>
          </a:prstGeom>
        </p:spPr>
      </p:pic>
      <p:sp>
        <p:nvSpPr>
          <p:cNvPr id="12" name="Text 7"/>
          <p:cNvSpPr/>
          <p:nvPr/>
        </p:nvSpPr>
        <p:spPr>
          <a:xfrm>
            <a:off x="9188768" y="3843695"/>
            <a:ext cx="3117056" cy="656511"/>
          </a:xfrm>
          <a:prstGeom prst="rect">
            <a:avLst/>
          </a:prstGeom>
          <a:noFill/>
          <a:ln/>
        </p:spPr>
        <p:txBody>
          <a:bodyPr wrap="square" rtlCol="0" anchor="t"/>
          <a:lstStyle/>
          <a:p>
            <a:pPr marL="0" indent="0" algn="l">
              <a:lnSpc>
                <a:spcPts val="2585"/>
              </a:lnSpc>
              <a:buNone/>
            </a:pPr>
            <a:r>
              <a:rPr lang="en-US" sz="2068" dirty="0">
                <a:solidFill>
                  <a:srgbClr val="EBCCBB"/>
                </a:solidFill>
                <a:latin typeface="Gelasio" pitchFamily="34" charset="0"/>
                <a:ea typeface="Gelasio" pitchFamily="34" charset="-122"/>
                <a:cs typeface="Gelasio" pitchFamily="34" charset="-120"/>
              </a:rPr>
              <a:t>Fostering Financial Stability</a:t>
            </a:r>
            <a:endParaRPr lang="en-US" sz="2068" dirty="0"/>
          </a:p>
        </p:txBody>
      </p:sp>
      <p:sp>
        <p:nvSpPr>
          <p:cNvPr id="13" name="Text 8"/>
          <p:cNvSpPr/>
          <p:nvPr/>
        </p:nvSpPr>
        <p:spPr>
          <a:xfrm>
            <a:off x="9188768" y="4626173"/>
            <a:ext cx="3117056" cy="2353628"/>
          </a:xfrm>
          <a:prstGeom prst="rect">
            <a:avLst/>
          </a:prstGeom>
          <a:noFill/>
          <a:ln/>
        </p:spPr>
        <p:txBody>
          <a:bodyPr wrap="square" rtlCol="0" anchor="t"/>
          <a:lstStyle/>
          <a:p>
            <a:pPr marL="0" indent="0" algn="l">
              <a:lnSpc>
                <a:spcPts val="2647"/>
              </a:lnSpc>
              <a:buNone/>
            </a:pPr>
            <a:r>
              <a:rPr lang="en-US" sz="1655" dirty="0">
                <a:solidFill>
                  <a:srgbClr val="C9C2C0"/>
                </a:solidFill>
                <a:latin typeface="Gelasio" pitchFamily="34" charset="0"/>
                <a:ea typeface="Gelasio" pitchFamily="34" charset="-122"/>
                <a:cs typeface="Gelasio" pitchFamily="34" charset="-120"/>
              </a:rPr>
              <a:t>Through data-driven approaches, drive initiatives to enhance financial stability by accurately predicting credit card defaults. Discover the potential for informed decision-making in mitigating financial risks.</a:t>
            </a:r>
            <a:endParaRPr lang="en-US" sz="16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74050"/>
            <a:ext cx="9306401"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Importance of Predicting Financial Behavior</a:t>
            </a:r>
            <a:endParaRPr lang="en-US" sz="4374" dirty="0"/>
          </a:p>
        </p:txBody>
      </p:sp>
      <p:sp>
        <p:nvSpPr>
          <p:cNvPr id="6" name="Shape 3"/>
          <p:cNvSpPr/>
          <p:nvPr/>
        </p:nvSpPr>
        <p:spPr>
          <a:xfrm>
            <a:off x="833199" y="2696051"/>
            <a:ext cx="4542115" cy="2701766"/>
          </a:xfrm>
          <a:prstGeom prst="roundRect">
            <a:avLst>
              <a:gd name="adj" fmla="val 4935"/>
            </a:avLst>
          </a:prstGeom>
          <a:solidFill>
            <a:srgbClr val="343131"/>
          </a:solidFill>
          <a:ln/>
        </p:spPr>
      </p:sp>
      <p:sp>
        <p:nvSpPr>
          <p:cNvPr id="7" name="Text 4"/>
          <p:cNvSpPr/>
          <p:nvPr/>
        </p:nvSpPr>
        <p:spPr>
          <a:xfrm>
            <a:off x="1055370" y="2918222"/>
            <a:ext cx="31318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Managing Financial Risks</a:t>
            </a:r>
            <a:endParaRPr lang="en-US" sz="2187" dirty="0"/>
          </a:p>
        </p:txBody>
      </p:sp>
      <p:sp>
        <p:nvSpPr>
          <p:cNvPr id="8" name="Text 5"/>
          <p:cNvSpPr/>
          <p:nvPr/>
        </p:nvSpPr>
        <p:spPr>
          <a:xfrm>
            <a:off x="1055370" y="3398639"/>
            <a:ext cx="4097774"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By proactively predicting financial behaviors, organizations can effectively manage potential risks related to credit card defaults and make informed decisions to mitigate adverse impacts.</a:t>
            </a:r>
            <a:endParaRPr lang="en-US" sz="1750" dirty="0"/>
          </a:p>
        </p:txBody>
      </p:sp>
      <p:sp>
        <p:nvSpPr>
          <p:cNvPr id="9" name="Shape 6"/>
          <p:cNvSpPr/>
          <p:nvPr/>
        </p:nvSpPr>
        <p:spPr>
          <a:xfrm>
            <a:off x="5597485" y="2696051"/>
            <a:ext cx="4542115" cy="2701766"/>
          </a:xfrm>
          <a:prstGeom prst="roundRect">
            <a:avLst>
              <a:gd name="adj" fmla="val 4935"/>
            </a:avLst>
          </a:prstGeom>
          <a:solidFill>
            <a:srgbClr val="343131"/>
          </a:solidFill>
          <a:ln/>
        </p:spPr>
      </p:sp>
      <p:sp>
        <p:nvSpPr>
          <p:cNvPr id="10" name="Text 7"/>
          <p:cNvSpPr/>
          <p:nvPr/>
        </p:nvSpPr>
        <p:spPr>
          <a:xfrm>
            <a:off x="5819656" y="2918222"/>
            <a:ext cx="33604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Customer-Centric Solutions</a:t>
            </a:r>
            <a:endParaRPr lang="en-US" sz="2187" dirty="0"/>
          </a:p>
        </p:txBody>
      </p:sp>
      <p:sp>
        <p:nvSpPr>
          <p:cNvPr id="11" name="Text 8"/>
          <p:cNvSpPr/>
          <p:nvPr/>
        </p:nvSpPr>
        <p:spPr>
          <a:xfrm>
            <a:off x="5819656" y="3398639"/>
            <a:ext cx="4097774"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Enhance customer experiences by developing tailored solutions through the analysis of financial behaviors, fostering trust, and ensuring better financial outcomes for all stakeholders.</a:t>
            </a:r>
            <a:endParaRPr lang="en-US" sz="1750" dirty="0"/>
          </a:p>
        </p:txBody>
      </p:sp>
      <p:sp>
        <p:nvSpPr>
          <p:cNvPr id="12" name="Shape 9"/>
          <p:cNvSpPr/>
          <p:nvPr/>
        </p:nvSpPr>
        <p:spPr>
          <a:xfrm>
            <a:off x="833199" y="5619988"/>
            <a:ext cx="9306401" cy="2000012"/>
          </a:xfrm>
          <a:prstGeom prst="roundRect">
            <a:avLst>
              <a:gd name="adj" fmla="val 8151"/>
            </a:avLst>
          </a:prstGeom>
          <a:solidFill>
            <a:srgbClr val="343131"/>
          </a:solidFill>
          <a:ln/>
        </p:spPr>
      </p:sp>
      <p:sp>
        <p:nvSpPr>
          <p:cNvPr id="13" name="Text 10"/>
          <p:cNvSpPr/>
          <p:nvPr/>
        </p:nvSpPr>
        <p:spPr>
          <a:xfrm>
            <a:off x="1055370" y="5842159"/>
            <a:ext cx="227838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Economic Stability</a:t>
            </a:r>
            <a:endParaRPr lang="en-US" sz="2187" dirty="0"/>
          </a:p>
        </p:txBody>
      </p:sp>
      <p:sp>
        <p:nvSpPr>
          <p:cNvPr id="14" name="Text 11"/>
          <p:cNvSpPr/>
          <p:nvPr/>
        </p:nvSpPr>
        <p:spPr>
          <a:xfrm>
            <a:off x="1055370" y="6322576"/>
            <a:ext cx="8862060"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Contribute to economic stability by accurately forecasting financial patterns, fostering a robust financial ecosystem and sustainable growth in the financial sector.</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25473"/>
            <a:ext cx="844296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Data Collection and Preprocessing</a:t>
            </a:r>
            <a:endParaRPr lang="en-US" sz="4374" dirty="0"/>
          </a:p>
        </p:txBody>
      </p:sp>
      <p:sp>
        <p:nvSpPr>
          <p:cNvPr id="6" name="Shape 3"/>
          <p:cNvSpPr/>
          <p:nvPr/>
        </p:nvSpPr>
        <p:spPr>
          <a:xfrm>
            <a:off x="1144310" y="1953101"/>
            <a:ext cx="44410" cy="5351026"/>
          </a:xfrm>
          <a:prstGeom prst="rect">
            <a:avLst/>
          </a:prstGeom>
          <a:solidFill>
            <a:srgbClr val="343131"/>
          </a:solidFill>
          <a:ln/>
        </p:spPr>
      </p:sp>
      <p:sp>
        <p:nvSpPr>
          <p:cNvPr id="7" name="Shape 4"/>
          <p:cNvSpPr/>
          <p:nvPr/>
        </p:nvSpPr>
        <p:spPr>
          <a:xfrm>
            <a:off x="1416427" y="2354401"/>
            <a:ext cx="777597" cy="44410"/>
          </a:xfrm>
          <a:prstGeom prst="rect">
            <a:avLst/>
          </a:prstGeom>
          <a:solidFill>
            <a:srgbClr val="343131"/>
          </a:solidFill>
          <a:ln/>
        </p:spPr>
      </p:sp>
      <p:sp>
        <p:nvSpPr>
          <p:cNvPr id="8" name="Shape 5"/>
          <p:cNvSpPr/>
          <p:nvPr/>
        </p:nvSpPr>
        <p:spPr>
          <a:xfrm>
            <a:off x="916484" y="2126694"/>
            <a:ext cx="499943" cy="499943"/>
          </a:xfrm>
          <a:prstGeom prst="roundRect">
            <a:avLst>
              <a:gd name="adj" fmla="val 26667"/>
            </a:avLst>
          </a:prstGeom>
          <a:solidFill>
            <a:srgbClr val="343131"/>
          </a:solidFill>
          <a:ln/>
        </p:spPr>
      </p:sp>
      <p:sp>
        <p:nvSpPr>
          <p:cNvPr id="9" name="Text 6"/>
          <p:cNvSpPr/>
          <p:nvPr/>
        </p:nvSpPr>
        <p:spPr>
          <a:xfrm>
            <a:off x="1094006" y="2168366"/>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2388513" y="2175272"/>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Data Sources</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Identify and collect diverse data sources related to credit card transactions, payment history, user demographics, and other relevant financial parameters.</a:t>
            </a:r>
            <a:endParaRPr lang="en-US" sz="1750" dirty="0"/>
          </a:p>
        </p:txBody>
      </p:sp>
      <p:sp>
        <p:nvSpPr>
          <p:cNvPr id="12" name="Shape 9"/>
          <p:cNvSpPr/>
          <p:nvPr/>
        </p:nvSpPr>
        <p:spPr>
          <a:xfrm>
            <a:off x="1416427" y="4212134"/>
            <a:ext cx="777597" cy="44410"/>
          </a:xfrm>
          <a:prstGeom prst="rect">
            <a:avLst/>
          </a:prstGeom>
          <a:solidFill>
            <a:srgbClr val="343131"/>
          </a:solidFill>
          <a:ln/>
        </p:spPr>
      </p:sp>
      <p:sp>
        <p:nvSpPr>
          <p:cNvPr id="13" name="Shape 10"/>
          <p:cNvSpPr/>
          <p:nvPr/>
        </p:nvSpPr>
        <p:spPr>
          <a:xfrm>
            <a:off x="916484" y="3984427"/>
            <a:ext cx="499943" cy="499943"/>
          </a:xfrm>
          <a:prstGeom prst="roundRect">
            <a:avLst>
              <a:gd name="adj" fmla="val 26667"/>
            </a:avLst>
          </a:prstGeom>
          <a:solidFill>
            <a:srgbClr val="343131"/>
          </a:solidFill>
          <a:ln/>
        </p:spPr>
      </p:sp>
      <p:sp>
        <p:nvSpPr>
          <p:cNvPr id="14" name="Text 11"/>
          <p:cNvSpPr/>
          <p:nvPr/>
        </p:nvSpPr>
        <p:spPr>
          <a:xfrm>
            <a:off x="1071146" y="4026098"/>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2388513" y="4033004"/>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Data Cleaning</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Implement rigorous data cleaning techniques to ensure the accuracy and consistency of the collected data, preparing it for further analysis.</a:t>
            </a:r>
            <a:endParaRPr lang="en-US" sz="1750" dirty="0"/>
          </a:p>
        </p:txBody>
      </p:sp>
      <p:sp>
        <p:nvSpPr>
          <p:cNvPr id="17" name="Shape 14"/>
          <p:cNvSpPr/>
          <p:nvPr/>
        </p:nvSpPr>
        <p:spPr>
          <a:xfrm>
            <a:off x="1416427" y="6069866"/>
            <a:ext cx="777597" cy="44410"/>
          </a:xfrm>
          <a:prstGeom prst="rect">
            <a:avLst/>
          </a:prstGeom>
          <a:solidFill>
            <a:srgbClr val="343131"/>
          </a:solidFill>
          <a:ln/>
        </p:spPr>
      </p:sp>
      <p:sp>
        <p:nvSpPr>
          <p:cNvPr id="18" name="Shape 15"/>
          <p:cNvSpPr/>
          <p:nvPr/>
        </p:nvSpPr>
        <p:spPr>
          <a:xfrm>
            <a:off x="916484" y="5842159"/>
            <a:ext cx="499943" cy="499943"/>
          </a:xfrm>
          <a:prstGeom prst="roundRect">
            <a:avLst>
              <a:gd name="adj" fmla="val 26667"/>
            </a:avLst>
          </a:prstGeom>
          <a:solidFill>
            <a:srgbClr val="343131"/>
          </a:solidFill>
          <a:ln/>
        </p:spPr>
      </p:sp>
      <p:sp>
        <p:nvSpPr>
          <p:cNvPr id="19" name="Text 16"/>
          <p:cNvSpPr/>
          <p:nvPr/>
        </p:nvSpPr>
        <p:spPr>
          <a:xfrm>
            <a:off x="1074956" y="5883831"/>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2388513" y="5890736"/>
            <a:ext cx="226314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Feature Extraction</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Extract meaningful features from the preprocessed data to uncover key attributes influencing credit card default behaviors.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403860" y="487501"/>
            <a:ext cx="5082540" cy="694373"/>
          </a:xfrm>
          <a:prstGeom prst="rect">
            <a:avLst/>
          </a:prstGeom>
          <a:noFill/>
          <a:ln/>
        </p:spPr>
        <p:txBody>
          <a:bodyPr wrap="none" rtlCol="0" anchor="t"/>
          <a:lstStyle/>
          <a:p>
            <a:pPr>
              <a:lnSpc>
                <a:spcPts val="5468"/>
              </a:lnSpc>
            </a:pPr>
            <a:r>
              <a:rPr lang="en-US" sz="4374" dirty="0">
                <a:solidFill>
                  <a:srgbClr val="EBCCBB"/>
                </a:solidFill>
                <a:latin typeface="Gelasio" pitchFamily="34" charset="0"/>
                <a:ea typeface="Gelasio" pitchFamily="34" charset="-122"/>
              </a:rPr>
              <a:t>PROBLEM STATEMENT</a:t>
            </a:r>
            <a:endParaRPr lang="en-US" sz="4374" dirty="0"/>
          </a:p>
        </p:txBody>
      </p:sp>
      <p:sp>
        <p:nvSpPr>
          <p:cNvPr id="7" name="Text 4"/>
          <p:cNvSpPr/>
          <p:nvPr/>
        </p:nvSpPr>
        <p:spPr>
          <a:xfrm>
            <a:off x="1010722" y="2758559"/>
            <a:ext cx="144780"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1339029" y="1623030"/>
            <a:ext cx="26365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Credit Card Default Prediction</a:t>
            </a:r>
            <a:endParaRPr lang="en-US" sz="2187" dirty="0"/>
          </a:p>
        </p:txBody>
      </p:sp>
      <p:sp>
        <p:nvSpPr>
          <p:cNvPr id="9" name="Text 6"/>
          <p:cNvSpPr/>
          <p:nvPr/>
        </p:nvSpPr>
        <p:spPr>
          <a:xfrm>
            <a:off x="1363832" y="2168609"/>
            <a:ext cx="8294743" cy="2214444"/>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a:t>
            </a:r>
            <a:endParaRPr lang="en-US" sz="1750" dirty="0"/>
          </a:p>
        </p:txBody>
      </p:sp>
      <p:sp>
        <p:nvSpPr>
          <p:cNvPr id="11" name="Text 8"/>
          <p:cNvSpPr/>
          <p:nvPr/>
        </p:nvSpPr>
        <p:spPr>
          <a:xfrm>
            <a:off x="5752148" y="2758559"/>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5" name="Text 12"/>
          <p:cNvSpPr/>
          <p:nvPr/>
        </p:nvSpPr>
        <p:spPr>
          <a:xfrm>
            <a:off x="991672" y="5488067"/>
            <a:ext cx="182880" cy="416481"/>
          </a:xfrm>
          <a:prstGeom prst="rect">
            <a:avLst/>
          </a:prstGeom>
          <a:noFill/>
          <a:ln/>
        </p:spPr>
        <p:txBody>
          <a:bodyPr wrap="none" rtlCol="0" anchor="t"/>
          <a:lstStyle/>
          <a:p>
            <a:pPr marL="0" indent="0" algn="ctr">
              <a:lnSpc>
                <a:spcPts val="3281"/>
              </a:lnSpc>
              <a:buNone/>
            </a:pPr>
            <a:endParaRPr lang="en-US" sz="2624" dirty="0"/>
          </a:p>
        </p:txBody>
      </p:sp>
      <p:sp>
        <p:nvSpPr>
          <p:cNvPr id="19" name="Text 6">
            <a:extLst>
              <a:ext uri="{FF2B5EF4-FFF2-40B4-BE49-F238E27FC236}">
                <a16:creationId xmlns:a16="http://schemas.microsoft.com/office/drawing/2014/main" id="{F1BAE23F-7FAC-3601-F32B-0BC8C58E1884}"/>
              </a:ext>
            </a:extLst>
          </p:cNvPr>
          <p:cNvSpPr/>
          <p:nvPr/>
        </p:nvSpPr>
        <p:spPr>
          <a:xfrm>
            <a:off x="1339028" y="4267373"/>
            <a:ext cx="8294743" cy="368074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 </a:t>
            </a:r>
            <a:r>
              <a:rPr lang="en-US" sz="1600" b="0" i="0" dirty="0">
                <a:solidFill>
                  <a:srgbClr val="D1D5DB"/>
                </a:solidFill>
                <a:effectLst/>
                <a:latin typeface="Söhne"/>
              </a:rPr>
              <a:t>The Kolmogorov-Smirnov (K-S) chart, as part of credit risk modeling and predictive analytics, finds applications in various real-life scenarios, particularly in the financial and banking sectors. Here are some practical use cases:</a:t>
            </a:r>
            <a:br>
              <a:rPr lang="en-US" sz="1600" b="0" i="0" dirty="0">
                <a:solidFill>
                  <a:srgbClr val="D1D5DB"/>
                </a:solidFill>
                <a:effectLst/>
                <a:latin typeface="Söhne"/>
              </a:rPr>
            </a:br>
            <a:r>
              <a:rPr lang="en-IN" sz="1600" b="1" i="0" dirty="0">
                <a:effectLst/>
                <a:highlight>
                  <a:srgbClr val="C0C0C0"/>
                </a:highlight>
                <a:latin typeface="Söhne"/>
              </a:rPr>
              <a:t>Credit Risk Assessment</a:t>
            </a:r>
            <a:br>
              <a:rPr lang="en-IN" sz="1600" b="1" i="0" dirty="0">
                <a:effectLst/>
                <a:highlight>
                  <a:srgbClr val="C0C0C0"/>
                </a:highlight>
                <a:latin typeface="Söhne"/>
              </a:rPr>
            </a:br>
            <a:r>
              <a:rPr lang="en-IN" sz="1600" b="1" i="0" dirty="0">
                <a:effectLst/>
                <a:highlight>
                  <a:srgbClr val="C0C0C0"/>
                </a:highlight>
                <a:latin typeface="Söhne"/>
              </a:rPr>
              <a:t>Loan Approval and Pricing</a:t>
            </a:r>
            <a:br>
              <a:rPr lang="en-IN" sz="1600" b="1" i="0" dirty="0">
                <a:effectLst/>
                <a:highlight>
                  <a:srgbClr val="C0C0C0"/>
                </a:highlight>
                <a:latin typeface="Söhne"/>
              </a:rPr>
            </a:br>
            <a:r>
              <a:rPr lang="en-IN" sz="1600" b="1" i="0" dirty="0">
                <a:effectLst/>
                <a:highlight>
                  <a:srgbClr val="C0C0C0"/>
                </a:highlight>
                <a:latin typeface="Söhne"/>
              </a:rPr>
              <a:t>Portfolio Management</a:t>
            </a:r>
            <a:br>
              <a:rPr lang="en-IN" sz="1600" b="1" i="0" dirty="0">
                <a:effectLst/>
                <a:highlight>
                  <a:srgbClr val="C0C0C0"/>
                </a:highlight>
                <a:latin typeface="Söhne"/>
              </a:rPr>
            </a:br>
            <a:r>
              <a:rPr lang="en-IN" sz="1600" b="1" i="0" dirty="0">
                <a:effectLst/>
                <a:highlight>
                  <a:srgbClr val="C0C0C0"/>
                </a:highlight>
                <a:latin typeface="Söhne"/>
              </a:rPr>
              <a:t>Marketing and Customer Segmentation</a:t>
            </a:r>
          </a:p>
          <a:p>
            <a:pPr marL="0" indent="0">
              <a:lnSpc>
                <a:spcPts val="2799"/>
              </a:lnSpc>
              <a:buNone/>
            </a:pPr>
            <a:r>
              <a:rPr lang="en-IN" sz="1600" b="1" i="0" dirty="0">
                <a:effectLst/>
                <a:highlight>
                  <a:srgbClr val="C0C0C0"/>
                </a:highlight>
                <a:latin typeface="Söhne"/>
              </a:rPr>
              <a:t>Healthcare Risk Models</a:t>
            </a:r>
            <a:br>
              <a:rPr lang="en-IN" sz="1600" b="1" i="0" dirty="0">
                <a:effectLst/>
                <a:highlight>
                  <a:srgbClr val="C0C0C0"/>
                </a:highlight>
                <a:latin typeface="Söhne"/>
              </a:rPr>
            </a:br>
            <a:r>
              <a:rPr lang="en-IN" sz="1600" b="1" i="0" dirty="0">
                <a:effectLst/>
                <a:highlight>
                  <a:srgbClr val="C0C0C0"/>
                </a:highlight>
                <a:latin typeface="Söhne"/>
              </a:rPr>
              <a:t>Fraud Prevention in E-commerce</a:t>
            </a:r>
            <a:br>
              <a:rPr lang="en-IN" sz="1600" b="1" i="0" dirty="0">
                <a:effectLst/>
                <a:highlight>
                  <a:srgbClr val="C0C0C0"/>
                </a:highlight>
                <a:latin typeface="Söhne"/>
              </a:rPr>
            </a:br>
            <a:r>
              <a:rPr lang="en-US" sz="1600" b="1" i="0" dirty="0">
                <a:effectLst/>
                <a:highlight>
                  <a:srgbClr val="C0C0C0"/>
                </a:highlight>
                <a:latin typeface="Söhne"/>
              </a:rPr>
              <a:t>Supply Chain and Inventory Management</a:t>
            </a:r>
            <a:br>
              <a:rPr lang="en-IN" sz="1600" b="1" i="0" dirty="0">
                <a:effectLst/>
                <a:highlight>
                  <a:srgbClr val="C0C0C0"/>
                </a:highlight>
                <a:latin typeface="Söhne"/>
              </a:rPr>
            </a:br>
            <a:endParaRPr lang="en-US" sz="175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6438900" y="7648514"/>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6216729" y="764851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6702266" y="7669411"/>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1" y="2928395"/>
            <a:ext cx="7599600" cy="5301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br>
              <a:rPr lang="en-US" sz="1750" dirty="0">
                <a:solidFill>
                  <a:srgbClr val="C9C2C0"/>
                </a:solidFill>
                <a:latin typeface="Gelasio" pitchFamily="34" charset="0"/>
                <a:ea typeface="Gelasio" pitchFamily="34" charset="-122"/>
              </a:rPr>
            </a:br>
            <a:r>
              <a:rPr lang="en-US" sz="2400" b="1" dirty="0">
                <a:latin typeface="Söhne"/>
                <a:ea typeface="+mn-lt"/>
                <a:cs typeface="Arial"/>
              </a:rPr>
              <a:t>Problem Statement :-</a:t>
            </a:r>
          </a:p>
          <a:p>
            <a:pPr marL="0" marR="0" lvl="0" indent="0" algn="l" defTabSz="914400" rtl="0" eaLnBrk="1" fontAlgn="auto" latinLnBrk="0" hangingPunct="1">
              <a:lnSpc>
                <a:spcPts val="2799"/>
              </a:lnSpc>
              <a:spcBef>
                <a:spcPts val="0"/>
              </a:spcBef>
              <a:spcAft>
                <a:spcPts val="0"/>
              </a:spcAft>
              <a:buClrTx/>
              <a:buSzTx/>
              <a:buFontTx/>
              <a:buNone/>
              <a:tabLst/>
              <a:defRPr/>
            </a:pPr>
            <a:r>
              <a:rPr lang="en-IN" sz="2400" b="0" i="0" dirty="0">
                <a:solidFill>
                  <a:srgbClr val="ECECF1"/>
                </a:solidFill>
                <a:effectLst/>
                <a:latin typeface="Söhne"/>
              </a:rPr>
              <a:t>Credit Card Default Prediction </a:t>
            </a:r>
            <a:endParaRPr lang="en-US" sz="2400" b="1" dirty="0">
              <a:latin typeface="Söhne"/>
              <a:ea typeface="+mn-lt"/>
              <a:cs typeface="Arial"/>
            </a:endParaRPr>
          </a:p>
          <a:p>
            <a:pPr marL="0" marR="0" lvl="0" indent="0" algn="l" defTabSz="914400" rtl="0" eaLnBrk="1" fontAlgn="auto" latinLnBrk="0" hangingPunct="1">
              <a:lnSpc>
                <a:spcPts val="2799"/>
              </a:lnSpc>
              <a:spcBef>
                <a:spcPts val="0"/>
              </a:spcBef>
              <a:spcAft>
                <a:spcPts val="0"/>
              </a:spcAft>
              <a:buClrTx/>
              <a:buSzTx/>
              <a:buFontTx/>
              <a:buNone/>
              <a:tabLst/>
              <a:defRPr/>
            </a:pPr>
            <a:endParaRPr lang="en-US" sz="2400" b="1" dirty="0">
              <a:latin typeface="Söhne"/>
              <a:ea typeface="+mn-lt"/>
              <a:cs typeface="Arial"/>
            </a:endParaRPr>
          </a:p>
          <a:p>
            <a:pPr marL="0" marR="0" lvl="0" indent="0" algn="l" defTabSz="914400" rtl="0" eaLnBrk="1" fontAlgn="auto" latinLnBrk="0" hangingPunct="1">
              <a:lnSpc>
                <a:spcPts val="2799"/>
              </a:lnSpc>
              <a:spcBef>
                <a:spcPts val="0"/>
              </a:spcBef>
              <a:spcAft>
                <a:spcPts val="0"/>
              </a:spcAft>
              <a:buClrTx/>
              <a:buSzTx/>
              <a:buFontTx/>
              <a:buNone/>
              <a:tabLst/>
              <a:defRPr/>
            </a:pPr>
            <a:endParaRPr lang="en-US" sz="2400" b="1" dirty="0">
              <a:latin typeface="Söhne"/>
              <a:ea typeface="+mn-lt"/>
              <a:cs typeface="Arial"/>
            </a:endParaRPr>
          </a:p>
          <a:p>
            <a:pPr>
              <a:lnSpc>
                <a:spcPts val="2799"/>
              </a:lnSpc>
            </a:pPr>
            <a:r>
              <a:rPr lang="en-US" sz="2400" b="1" dirty="0">
                <a:latin typeface="Söhne"/>
                <a:ea typeface="+mn-lt"/>
                <a:cs typeface="Arial"/>
              </a:rPr>
              <a:t>Proposed System/Solution :-</a:t>
            </a:r>
          </a:p>
          <a:p>
            <a:pPr>
              <a:lnSpc>
                <a:spcPts val="2799"/>
              </a:lnSpc>
            </a:pPr>
            <a:r>
              <a:rPr lang="en-US" sz="2400" b="0" i="0" dirty="0">
                <a:solidFill>
                  <a:srgbClr val="D1D5DB"/>
                </a:solidFill>
                <a:effectLst/>
                <a:latin typeface="Söhne"/>
              </a:rPr>
              <a:t>The proposed system involves implementing a machine learning-based credit card default prediction model. Utilizing historical customer data, features such as income, credit history, and payment behavior will be analyzed. The system aims to provide a reliable tool for financial institutions to categorize customers based on their likelihood of default, allowing for more informed decision-making in risk management.</a:t>
            </a:r>
            <a:endParaRPr lang="en-US" sz="2400" b="1" dirty="0">
              <a:latin typeface="Söhne"/>
              <a:ea typeface="+mn-lt"/>
              <a:cs typeface="Arial"/>
            </a:endParaRPr>
          </a:p>
          <a:p>
            <a:endParaRPr lang="en-US" sz="1800" dirty="0">
              <a:latin typeface="Arial"/>
              <a:ea typeface="+mn-lt"/>
              <a:cs typeface="+mn-lt"/>
            </a:endParaRPr>
          </a:p>
          <a:p>
            <a:r>
              <a:rPr lang="en-US" sz="1800" dirty="0">
                <a:latin typeface="Arial"/>
                <a:ea typeface="+mn-lt"/>
                <a:cs typeface="+mn-lt"/>
              </a:rPr>
              <a:t> </a:t>
            </a:r>
            <a:endParaRPr lang="en-US" dirty="0">
              <a:latin typeface="Arial"/>
              <a:cs typeface="Calibri"/>
            </a:endParaRPr>
          </a:p>
          <a:p>
            <a:pPr marL="0" marR="0" lvl="0" indent="0" algn="l" defTabSz="914400" rtl="0" eaLnBrk="1" fontAlgn="auto" latinLnBrk="0" hangingPunct="1">
              <a:lnSpc>
                <a:spcPts val="2799"/>
              </a:lnSpc>
              <a:spcBef>
                <a:spcPts val="0"/>
              </a:spcBef>
              <a:spcAft>
                <a:spcPts val="0"/>
              </a:spcAft>
              <a:buClrTx/>
              <a:buSzTx/>
              <a:buFontTx/>
              <a:buNone/>
              <a:tabLst/>
              <a:defRPr/>
            </a:pPr>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0" y="16730"/>
            <a:ext cx="7477601" cy="1666399"/>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5249" b="0" i="0" u="none" strike="noStrike" kern="1200" cap="none" spc="0" normalizeH="0" baseline="0" noProof="0" dirty="0">
                <a:ln>
                  <a:noFill/>
                </a:ln>
                <a:solidFill>
                  <a:srgbClr val="EBCCBB"/>
                </a:solidFill>
                <a:effectLst/>
                <a:uLnTx/>
                <a:uFillTx/>
                <a:latin typeface="Gelasio" pitchFamily="34" charset="0"/>
                <a:ea typeface="Gelasio" pitchFamily="34" charset="-122"/>
                <a:cs typeface="Gelasio" pitchFamily="34" charset="-120"/>
              </a:rPr>
              <a:t>Tech Solutions Development</a:t>
            </a:r>
            <a:endParaRPr kumimoji="0" lang="en-US" sz="5249"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3"/>
          <p:cNvSpPr/>
          <p:nvPr/>
        </p:nvSpPr>
        <p:spPr>
          <a:xfrm>
            <a:off x="0" y="1699859"/>
            <a:ext cx="7477601"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Exploring various aspects of tech solutions development, including proposed systems, system development approaches, and deployment algorithms.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hape 4"/>
          <p:cNvSpPr/>
          <p:nvPr/>
        </p:nvSpPr>
        <p:spPr>
          <a:xfrm>
            <a:off x="6438900" y="7648514"/>
            <a:ext cx="320040" cy="489646"/>
          </a:xfrm>
          <a:prstGeom prst="roundRect">
            <a:avLst>
              <a:gd name="adj" fmla="val 25726039"/>
            </a:avLst>
          </a:prstGeom>
          <a:solidFill>
            <a:srgbClr val="11DE76"/>
          </a:solidFill>
          <a:ln w="7620">
            <a:solidFill>
              <a:srgbClr val="FFFFFF"/>
            </a:solidFill>
            <a:prstDash val="solid"/>
          </a:ln>
        </p:spPr>
      </p:sp>
      <p:sp>
        <p:nvSpPr>
          <p:cNvPr id="8" name="Text 5"/>
          <p:cNvSpPr/>
          <p:nvPr/>
        </p:nvSpPr>
        <p:spPr>
          <a:xfrm>
            <a:off x="6216729" y="7648514"/>
            <a:ext cx="788194" cy="689729"/>
          </a:xfrm>
          <a:prstGeom prst="rect">
            <a:avLst/>
          </a:prstGeom>
          <a:noFill/>
          <a:ln/>
        </p:spPr>
        <p:txBody>
          <a:bodyPr wrap="none" rtlCol="0" anchor="t"/>
          <a:lstStyle/>
          <a:p>
            <a:pPr marL="0" marR="0" lvl="0" indent="0" algn="ctr" defTabSz="914400" rtl="0" eaLnBrk="1" fontAlgn="auto" latinLnBrk="0" hangingPunct="1">
              <a:lnSpc>
                <a:spcPts val="2880"/>
              </a:lnSpc>
              <a:spcBef>
                <a:spcPts val="0"/>
              </a:spcBef>
              <a:spcAft>
                <a:spcPts val="0"/>
              </a:spcAft>
              <a:buClrTx/>
              <a:buSzTx/>
              <a:buFontTx/>
              <a:buNone/>
              <a:tabLst/>
              <a:defRPr/>
            </a:pPr>
            <a:r>
              <a:rPr kumimoji="0" lang="en-US" sz="1152" b="0" i="0" u="none" strike="noStrike" kern="1200" cap="none" spc="0" normalizeH="0" baseline="0" noProof="0" dirty="0">
                <a:ln>
                  <a:noFill/>
                </a:ln>
                <a:solidFill>
                  <a:srgbClr val="3C3838"/>
                </a:solidFill>
                <a:effectLst/>
                <a:uLnTx/>
                <a:uFillTx/>
                <a:latin typeface="Gelasio" pitchFamily="34" charset="0"/>
                <a:ea typeface="Gelasio" pitchFamily="34" charset="-122"/>
                <a:cs typeface="Gelasio" pitchFamily="34" charset="-120"/>
              </a:rPr>
              <a:t>RD</a:t>
            </a:r>
            <a:endParaRPr kumimoji="0" lang="en-US" sz="1152"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6"/>
          <p:cNvSpPr/>
          <p:nvPr/>
        </p:nvSpPr>
        <p:spPr>
          <a:xfrm>
            <a:off x="6702266" y="7669411"/>
            <a:ext cx="2697480" cy="388858"/>
          </a:xfrm>
          <a:prstGeom prst="rect">
            <a:avLst/>
          </a:prstGeom>
          <a:noFill/>
          <a:ln/>
        </p:spPr>
        <p:txBody>
          <a:bodyPr wrap="none" rtlCol="0" anchor="t"/>
          <a:lstStyle/>
          <a:p>
            <a:pPr marL="0" marR="0" lvl="0" indent="0" algn="l" defTabSz="914400" rtl="0" eaLnBrk="1" fontAlgn="auto" latinLnBrk="0" hangingPunct="1">
              <a:lnSpc>
                <a:spcPts val="3062"/>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C9C2C0"/>
                </a:solidFill>
                <a:effectLst/>
                <a:uLnTx/>
                <a:uFillTx/>
                <a:latin typeface="Gelasio" pitchFamily="34" charset="0"/>
                <a:ea typeface="Gelasio" pitchFamily="34" charset="-122"/>
                <a:cs typeface="Gelasio" pitchFamily="34" charset="-120"/>
              </a:rPr>
              <a:t>by Rushi Daulatkar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 3">
            <a:extLst>
              <a:ext uri="{FF2B5EF4-FFF2-40B4-BE49-F238E27FC236}">
                <a16:creationId xmlns:a16="http://schemas.microsoft.com/office/drawing/2014/main" id="{8E6DD0E0-2B01-B5A3-A9B1-7ED36B7AB6B4}"/>
              </a:ext>
            </a:extLst>
          </p:cNvPr>
          <p:cNvSpPr/>
          <p:nvPr/>
        </p:nvSpPr>
        <p:spPr>
          <a:xfrm>
            <a:off x="1" y="2928395"/>
            <a:ext cx="7599600" cy="5301205"/>
          </a:xfrm>
          <a:prstGeom prst="rect">
            <a:avLst/>
          </a:prstGeom>
          <a:noFill/>
          <a:ln/>
        </p:spPr>
        <p:txBody>
          <a:bodyPr wrap="square" rtlCol="0" anchor="t"/>
          <a:lstStyle/>
          <a:p>
            <a:pPr>
              <a:lnSpc>
                <a:spcPts val="2799"/>
              </a:lnSpc>
            </a:pPr>
            <a:endParaRPr lang="en-US" sz="2400" b="1" dirty="0">
              <a:latin typeface="Arial"/>
              <a:ea typeface="+mn-lt"/>
              <a:cs typeface="Arial"/>
            </a:endParaRPr>
          </a:p>
          <a:p>
            <a:r>
              <a:rPr lang="en-US" sz="2400" b="1" dirty="0">
                <a:latin typeface="Arial"/>
                <a:ea typeface="+mn-lt"/>
                <a:cs typeface="Calibri"/>
              </a:rPr>
              <a:t>System </a:t>
            </a:r>
            <a:r>
              <a:rPr lang="en-US" sz="2400" b="1" dirty="0">
                <a:latin typeface="Arial"/>
                <a:ea typeface="+mn-lt"/>
                <a:cs typeface="+mn-lt"/>
              </a:rPr>
              <a:t>Development Approach </a:t>
            </a:r>
            <a:r>
              <a:rPr lang="en-US" sz="2400" dirty="0">
                <a:latin typeface="Arial"/>
                <a:ea typeface="+mn-lt"/>
                <a:cs typeface="+mn-lt"/>
              </a:rPr>
              <a:t>(Technology Used):-</a:t>
            </a:r>
          </a:p>
          <a:p>
            <a:r>
              <a:rPr lang="en-US" sz="2400" b="0" i="0" dirty="0">
                <a:solidFill>
                  <a:srgbClr val="D1D5DB"/>
                </a:solidFill>
                <a:effectLst/>
                <a:latin typeface="Söhne"/>
              </a:rPr>
              <a:t>The system development approach involves using a supervised learning approach, with machine learning algorithms such as Logistic Regression, Decision Trees, or Ensemble methods (e.g., Random Forests). Python will be the primary programming language, leveraging libraries like scikit-learn and pandas for model development and data manipulation. The development process will include data preprocessing, model training, and validation.</a:t>
            </a:r>
            <a:endParaRPr lang="en-US" sz="2400" dirty="0">
              <a:latin typeface="Arial"/>
              <a:ea typeface="+mn-lt"/>
              <a:cs typeface="+mn-lt"/>
            </a:endParaRPr>
          </a:p>
          <a:p>
            <a:pPr marL="0" marR="0" lvl="0" indent="0" algn="l" defTabSz="914400" rtl="0" eaLnBrk="1" fontAlgn="auto" latinLnBrk="0" hangingPunct="1">
              <a:lnSpc>
                <a:spcPts val="2799"/>
              </a:lnSpc>
              <a:spcBef>
                <a:spcPts val="0"/>
              </a:spcBef>
              <a:spcAft>
                <a:spcPts val="0"/>
              </a:spcAft>
              <a:buClrTx/>
              <a:buSzTx/>
              <a:buFontTx/>
              <a:buNone/>
              <a:tabLst/>
              <a:defRPr/>
            </a:pPr>
            <a:endParaRPr lang="en-US" sz="2400" dirty="0">
              <a:latin typeface="Arial"/>
              <a:ea typeface="Gelasio"/>
              <a:cs typeface="Calibri"/>
            </a:endParaRPr>
          </a:p>
          <a:p>
            <a:pPr marL="0" marR="0" lvl="0" indent="0" algn="l" defTabSz="914400" rtl="0" eaLnBrk="1" fontAlgn="auto" latinLnBrk="0" hangingPunct="1">
              <a:lnSpc>
                <a:spcPts val="2799"/>
              </a:lnSpc>
              <a:spcBef>
                <a:spcPts val="0"/>
              </a:spcBef>
              <a:spcAft>
                <a:spcPts val="0"/>
              </a:spcAft>
              <a:buClrTx/>
              <a:buSzTx/>
              <a:buFontTx/>
              <a:buNone/>
              <a:tabLst/>
              <a:defRPr/>
            </a:pPr>
            <a:r>
              <a:rPr lang="en-US" sz="1800" b="1" dirty="0">
                <a:latin typeface="Arial"/>
                <a:ea typeface="+mn-lt"/>
                <a:cs typeface="Arial"/>
              </a:rPr>
              <a:t> </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869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1659</Words>
  <Application>Microsoft Office PowerPoint</Application>
  <PresentationFormat>Custom</PresentationFormat>
  <Paragraphs>169</Paragraphs>
  <Slides>20</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Barlow</vt:lpstr>
      <vt:lpstr>Calibri</vt:lpstr>
      <vt:lpstr>Gelasio</vt:lpstr>
      <vt:lpstr>Montserrat</vt:lpstr>
      <vt:lpstr>Söhne</vt:lpstr>
      <vt:lpstr>Verdana</vt:lpstr>
      <vt:lpstr>Office Theme</vt:lpstr>
      <vt:lpstr>1_Office Theme</vt:lpstr>
      <vt:lpstr>PowerPoint Presentation</vt:lpstr>
      <vt:lpstr>OUTLINE OF PROJECT</vt:lpstr>
      <vt:lpstr>OUTLINE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Rushi Daulatkar</cp:lastModifiedBy>
  <cp:revision>13</cp:revision>
  <dcterms:created xsi:type="dcterms:W3CDTF">2024-01-16T14:18:31Z</dcterms:created>
  <dcterms:modified xsi:type="dcterms:W3CDTF">2024-01-16T17:35:05Z</dcterms:modified>
</cp:coreProperties>
</file>